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Default Extension="emf" ContentType="image/x-emf"/>
  <Override PartName="/ppt/slides/slide22.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diagrams/colors1.xml" ContentType="application/vnd.openxmlformats-officedocument.drawingml.diagramColors+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diagrams/data1.xml" ContentType="application/vnd.openxmlformats-officedocument.drawingml.diagramData+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Default Extension="doc" ContentType="application/msword"/>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commentAuthors.xml" ContentType="application/vnd.openxmlformats-officedocument.presentationml.commentAuthors+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0" r:id="rId3"/>
    <p:sldMasterId id="2147483707" r:id="rId4"/>
    <p:sldMasterId id="2147483720" r:id="rId5"/>
  </p:sldMasterIdLst>
  <p:notesMasterIdLst>
    <p:notesMasterId r:id="rId197"/>
  </p:notesMasterIdLst>
  <p:sldIdLst>
    <p:sldId id="305" r:id="rId6"/>
    <p:sldId id="306" r:id="rId7"/>
    <p:sldId id="307" r:id="rId8"/>
    <p:sldId id="480" r:id="rId9"/>
    <p:sldId id="309" r:id="rId10"/>
    <p:sldId id="308" r:id="rId11"/>
    <p:sldId id="310" r:id="rId12"/>
    <p:sldId id="311" r:id="rId13"/>
    <p:sldId id="312" r:id="rId14"/>
    <p:sldId id="313" r:id="rId15"/>
    <p:sldId id="314" r:id="rId16"/>
    <p:sldId id="315" r:id="rId17"/>
    <p:sldId id="318" r:id="rId18"/>
    <p:sldId id="320" r:id="rId19"/>
    <p:sldId id="321" r:id="rId20"/>
    <p:sldId id="322" r:id="rId21"/>
    <p:sldId id="323" r:id="rId22"/>
    <p:sldId id="324" r:id="rId23"/>
    <p:sldId id="325" r:id="rId24"/>
    <p:sldId id="326" r:id="rId25"/>
    <p:sldId id="327" r:id="rId26"/>
    <p:sldId id="328" r:id="rId27"/>
    <p:sldId id="329" r:id="rId28"/>
    <p:sldId id="330"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54" r:id="rId45"/>
    <p:sldId id="348" r:id="rId46"/>
    <p:sldId id="349" r:id="rId47"/>
    <p:sldId id="350" r:id="rId48"/>
    <p:sldId id="468" r:id="rId49"/>
    <p:sldId id="469" r:id="rId50"/>
    <p:sldId id="470" r:id="rId51"/>
    <p:sldId id="471" r:id="rId52"/>
    <p:sldId id="472" r:id="rId53"/>
    <p:sldId id="473" r:id="rId54"/>
    <p:sldId id="474" r:id="rId55"/>
    <p:sldId id="351" r:id="rId56"/>
    <p:sldId id="352" r:id="rId57"/>
    <p:sldId id="353" r:id="rId58"/>
    <p:sldId id="355" r:id="rId59"/>
    <p:sldId id="478" r:id="rId60"/>
    <p:sldId id="356" r:id="rId61"/>
    <p:sldId id="357" r:id="rId62"/>
    <p:sldId id="358" r:id="rId63"/>
    <p:sldId id="366" r:id="rId64"/>
    <p:sldId id="364" r:id="rId65"/>
    <p:sldId id="365" r:id="rId66"/>
    <p:sldId id="360" r:id="rId67"/>
    <p:sldId id="362" r:id="rId68"/>
    <p:sldId id="368" r:id="rId69"/>
    <p:sldId id="369" r:id="rId70"/>
    <p:sldId id="359" r:id="rId71"/>
    <p:sldId id="370" r:id="rId72"/>
    <p:sldId id="371" r:id="rId73"/>
    <p:sldId id="373" r:id="rId74"/>
    <p:sldId id="374" r:id="rId75"/>
    <p:sldId id="375" r:id="rId76"/>
    <p:sldId id="376" r:id="rId77"/>
    <p:sldId id="377" r:id="rId78"/>
    <p:sldId id="378" r:id="rId79"/>
    <p:sldId id="379" r:id="rId80"/>
    <p:sldId id="380" r:id="rId81"/>
    <p:sldId id="381" r:id="rId82"/>
    <p:sldId id="382" r:id="rId83"/>
    <p:sldId id="385" r:id="rId84"/>
    <p:sldId id="386" r:id="rId85"/>
    <p:sldId id="390" r:id="rId86"/>
    <p:sldId id="398" r:id="rId87"/>
    <p:sldId id="391" r:id="rId88"/>
    <p:sldId id="392" r:id="rId89"/>
    <p:sldId id="393" r:id="rId90"/>
    <p:sldId id="394" r:id="rId91"/>
    <p:sldId id="395" r:id="rId92"/>
    <p:sldId id="396" r:id="rId93"/>
    <p:sldId id="397" r:id="rId94"/>
    <p:sldId id="477" r:id="rId95"/>
    <p:sldId id="399" r:id="rId96"/>
    <p:sldId id="400" r:id="rId97"/>
    <p:sldId id="401" r:id="rId98"/>
    <p:sldId id="402" r:id="rId99"/>
    <p:sldId id="403" r:id="rId100"/>
    <p:sldId id="404" r:id="rId101"/>
    <p:sldId id="405" r:id="rId102"/>
    <p:sldId id="257" r:id="rId103"/>
    <p:sldId id="258" r:id="rId104"/>
    <p:sldId id="259" r:id="rId105"/>
    <p:sldId id="268" r:id="rId106"/>
    <p:sldId id="260" r:id="rId107"/>
    <p:sldId id="261" r:id="rId108"/>
    <p:sldId id="262" r:id="rId109"/>
    <p:sldId id="263" r:id="rId110"/>
    <p:sldId id="264" r:id="rId111"/>
    <p:sldId id="265" r:id="rId112"/>
    <p:sldId id="266" r:id="rId113"/>
    <p:sldId id="267" r:id="rId114"/>
    <p:sldId id="269" r:id="rId115"/>
    <p:sldId id="270" r:id="rId116"/>
    <p:sldId id="271" r:id="rId117"/>
    <p:sldId id="272" r:id="rId118"/>
    <p:sldId id="273" r:id="rId119"/>
    <p:sldId id="274" r:id="rId120"/>
    <p:sldId id="275" r:id="rId121"/>
    <p:sldId id="276" r:id="rId122"/>
    <p:sldId id="277" r:id="rId123"/>
    <p:sldId id="278" r:id="rId124"/>
    <p:sldId id="279" r:id="rId125"/>
    <p:sldId id="280" r:id="rId126"/>
    <p:sldId id="281" r:id="rId127"/>
    <p:sldId id="282" r:id="rId128"/>
    <p:sldId id="283" r:id="rId129"/>
    <p:sldId id="284" r:id="rId130"/>
    <p:sldId id="285" r:id="rId131"/>
    <p:sldId id="286" r:id="rId132"/>
    <p:sldId id="287" r:id="rId133"/>
    <p:sldId id="476" r:id="rId134"/>
    <p:sldId id="406" r:id="rId135"/>
    <p:sldId id="407" r:id="rId136"/>
    <p:sldId id="408" r:id="rId137"/>
    <p:sldId id="409" r:id="rId138"/>
    <p:sldId id="410" r:id="rId139"/>
    <p:sldId id="411" r:id="rId140"/>
    <p:sldId id="412" r:id="rId141"/>
    <p:sldId id="413" r:id="rId142"/>
    <p:sldId id="414" r:id="rId143"/>
    <p:sldId id="415" r:id="rId144"/>
    <p:sldId id="416" r:id="rId145"/>
    <p:sldId id="417" r:id="rId146"/>
    <p:sldId id="418" r:id="rId147"/>
    <p:sldId id="419" r:id="rId148"/>
    <p:sldId id="420" r:id="rId149"/>
    <p:sldId id="421" r:id="rId150"/>
    <p:sldId id="422" r:id="rId151"/>
    <p:sldId id="423" r:id="rId152"/>
    <p:sldId id="424" r:id="rId153"/>
    <p:sldId id="425" r:id="rId154"/>
    <p:sldId id="426" r:id="rId155"/>
    <p:sldId id="427" r:id="rId156"/>
    <p:sldId id="428" r:id="rId157"/>
    <p:sldId id="429" r:id="rId158"/>
    <p:sldId id="430" r:id="rId159"/>
    <p:sldId id="431" r:id="rId160"/>
    <p:sldId id="432" r:id="rId161"/>
    <p:sldId id="433" r:id="rId162"/>
    <p:sldId id="434" r:id="rId163"/>
    <p:sldId id="435" r:id="rId164"/>
    <p:sldId id="436" r:id="rId165"/>
    <p:sldId id="437" r:id="rId166"/>
    <p:sldId id="438" r:id="rId167"/>
    <p:sldId id="439" r:id="rId168"/>
    <p:sldId id="440" r:id="rId169"/>
    <p:sldId id="441" r:id="rId170"/>
    <p:sldId id="442" r:id="rId171"/>
    <p:sldId id="443" r:id="rId172"/>
    <p:sldId id="445" r:id="rId173"/>
    <p:sldId id="446" r:id="rId174"/>
    <p:sldId id="447" r:id="rId175"/>
    <p:sldId id="444" r:id="rId176"/>
    <p:sldId id="448" r:id="rId177"/>
    <p:sldId id="449" r:id="rId178"/>
    <p:sldId id="450" r:id="rId179"/>
    <p:sldId id="451" r:id="rId180"/>
    <p:sldId id="452" r:id="rId181"/>
    <p:sldId id="453" r:id="rId182"/>
    <p:sldId id="455" r:id="rId183"/>
    <p:sldId id="456" r:id="rId184"/>
    <p:sldId id="457" r:id="rId185"/>
    <p:sldId id="458" r:id="rId186"/>
    <p:sldId id="459" r:id="rId187"/>
    <p:sldId id="460" r:id="rId188"/>
    <p:sldId id="461" r:id="rId189"/>
    <p:sldId id="462" r:id="rId190"/>
    <p:sldId id="463" r:id="rId191"/>
    <p:sldId id="464" r:id="rId192"/>
    <p:sldId id="465" r:id="rId193"/>
    <p:sldId id="466" r:id="rId194"/>
    <p:sldId id="479" r:id="rId195"/>
    <p:sldId id="467" r:id="rId1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me" initials="H"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5" autoAdjust="0"/>
    <p:restoredTop sz="74383" autoAdjust="0"/>
  </p:normalViewPr>
  <p:slideViewPr>
    <p:cSldViewPr>
      <p:cViewPr varScale="1">
        <p:scale>
          <a:sx n="63" d="100"/>
          <a:sy n="63" d="100"/>
        </p:scale>
        <p:origin x="-264" y="-96"/>
      </p:cViewPr>
      <p:guideLst>
        <p:guide orient="horz" pos="2160"/>
        <p:guide pos="2880"/>
      </p:guideLst>
    </p:cSldViewPr>
  </p:slideViewPr>
  <p:notesTextViewPr>
    <p:cViewPr>
      <p:scale>
        <a:sx n="1" d="1"/>
        <a:sy n="1" d="1"/>
      </p:scale>
      <p:origin x="0" y="0"/>
    </p:cViewPr>
  </p:notesTextViewPr>
  <p:sorterViewPr>
    <p:cViewPr>
      <p:scale>
        <a:sx n="90" d="100"/>
        <a:sy n="90" d="100"/>
      </p:scale>
      <p:origin x="0" y="40392"/>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196" Type="http://schemas.openxmlformats.org/officeDocument/2006/relationships/slide" Target="slides/slide191.xml"/><Relationship Id="rId200"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notesMaster" Target="notesMasters/notesMaster1.xml"/><Relationship Id="rId201" Type="http://schemas.openxmlformats.org/officeDocument/2006/relationships/theme" Target="theme/theme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commentAuthors" Target="commentAuthors.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190" Type="http://schemas.openxmlformats.org/officeDocument/2006/relationships/slide" Target="slides/slide185.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22866D-7243-4D40-99D9-7D4599A55A89}" type="doc">
      <dgm:prSet loTypeId="urn:microsoft.com/office/officeart/2005/8/layout/radial6" loCatId="cycle" qsTypeId="urn:microsoft.com/office/officeart/2005/8/quickstyle/simple3" qsCatId="simple" csTypeId="urn:microsoft.com/office/officeart/2005/8/colors/accent0_3" csCatId="mainScheme" phldr="1"/>
      <dgm:spPr/>
      <dgm:t>
        <a:bodyPr/>
        <a:lstStyle/>
        <a:p>
          <a:endParaRPr lang="en-US"/>
        </a:p>
      </dgm:t>
    </dgm:pt>
    <dgm:pt modelId="{51B87A06-340F-43DD-8BAD-D9C8CCF11433}">
      <dgm:prSet phldrT="[Text]"/>
      <dgm:spPr/>
      <dgm:t>
        <a:bodyPr/>
        <a:lstStyle/>
        <a:p>
          <a:r>
            <a:rPr lang="es-US" sz="1800" b="0" i="0" dirty="0" smtClean="0">
              <a:solidFill>
                <a:srgbClr val="000000"/>
              </a:solidFill>
            </a:rPr>
            <a:t>HAZCOM</a:t>
          </a:r>
        </a:p>
      </dgm:t>
    </dgm:pt>
    <dgm:pt modelId="{2A3F27BF-2BF2-4364-A669-86134DD1091E}" type="parTrans" cxnId="{F8A70707-CF67-4E2A-A381-E345A76ED391}">
      <dgm:prSet/>
      <dgm:spPr/>
      <dgm:t>
        <a:bodyPr/>
        <a:lstStyle/>
        <a:p>
          <a:endParaRPr lang="en-US"/>
        </a:p>
      </dgm:t>
    </dgm:pt>
    <dgm:pt modelId="{77C2FE7E-DF00-4B10-B819-754BE8462537}" type="sibTrans" cxnId="{F8A70707-CF67-4E2A-A381-E345A76ED391}">
      <dgm:prSet/>
      <dgm:spPr/>
      <dgm:t>
        <a:bodyPr/>
        <a:lstStyle/>
        <a:p>
          <a:endParaRPr lang="en-US"/>
        </a:p>
      </dgm:t>
    </dgm:pt>
    <dgm:pt modelId="{52875B13-DE33-42FA-8FBF-CFE7D3DCF6C7}">
      <dgm:prSet phldrT="[Text]"/>
      <dgm:spPr/>
      <dgm:t>
        <a:bodyPr/>
        <a:lstStyle/>
        <a:p>
          <a:r>
            <a:rPr lang="es-US" sz="1800" b="0" i="0" dirty="0" smtClean="0">
              <a:solidFill>
                <a:srgbClr val="000000"/>
              </a:solidFill>
            </a:rPr>
            <a:t>Programa escrito</a:t>
          </a:r>
        </a:p>
      </dgm:t>
    </dgm:pt>
    <dgm:pt modelId="{C857384C-0D28-40F6-A0C4-B0BAED0BEEBD}" type="parTrans" cxnId="{CDD4A30F-6555-4A11-A36E-D7657556701E}">
      <dgm:prSet/>
      <dgm:spPr/>
      <dgm:t>
        <a:bodyPr/>
        <a:lstStyle/>
        <a:p>
          <a:endParaRPr lang="en-US"/>
        </a:p>
      </dgm:t>
    </dgm:pt>
    <dgm:pt modelId="{64C17BD4-4C77-4A17-8F98-FBB4C476F7AB}" type="sibTrans" cxnId="{CDD4A30F-6555-4A11-A36E-D7657556701E}">
      <dgm:prSet/>
      <dgm:spPr/>
      <dgm:t>
        <a:bodyPr/>
        <a:lstStyle/>
        <a:p>
          <a:endParaRPr lang="en-US"/>
        </a:p>
      </dgm:t>
    </dgm:pt>
    <dgm:pt modelId="{159E2EC1-C6F3-45AA-938A-B5248EE9138F}">
      <dgm:prSet phldrT="[Text]"/>
      <dgm:spPr/>
      <dgm:t>
        <a:bodyPr/>
        <a:lstStyle/>
        <a:p>
          <a:r>
            <a:rPr lang="es-US" sz="1800" b="0" i="0" dirty="0" smtClean="0">
              <a:solidFill>
                <a:srgbClr val="000000"/>
              </a:solidFill>
            </a:rPr>
            <a:t>Etiquetas</a:t>
          </a:r>
        </a:p>
      </dgm:t>
    </dgm:pt>
    <dgm:pt modelId="{8422B86B-700F-41A4-861F-3B48AC223914}" type="parTrans" cxnId="{E16986D8-2F8E-4E2C-BF7D-0CE33CF2647B}">
      <dgm:prSet/>
      <dgm:spPr/>
      <dgm:t>
        <a:bodyPr/>
        <a:lstStyle/>
        <a:p>
          <a:endParaRPr lang="en-US"/>
        </a:p>
      </dgm:t>
    </dgm:pt>
    <dgm:pt modelId="{352D4A0E-EA99-4A07-8443-DC76D12D982B}" type="sibTrans" cxnId="{E16986D8-2F8E-4E2C-BF7D-0CE33CF2647B}">
      <dgm:prSet/>
      <dgm:spPr/>
      <dgm:t>
        <a:bodyPr/>
        <a:lstStyle/>
        <a:p>
          <a:endParaRPr lang="en-US"/>
        </a:p>
      </dgm:t>
    </dgm:pt>
    <dgm:pt modelId="{7C6CA9D6-F60D-46E3-93C4-2F8F36784706}">
      <dgm:prSet phldrT="[Text]"/>
      <dgm:spPr/>
      <dgm:t>
        <a:bodyPr/>
        <a:lstStyle/>
        <a:p>
          <a:r>
            <a:rPr lang="es-US" sz="1800" b="0" i="0" dirty="0" smtClean="0">
              <a:solidFill>
                <a:srgbClr val="000000"/>
              </a:solidFill>
            </a:rPr>
            <a:t>SDS</a:t>
          </a:r>
        </a:p>
      </dgm:t>
    </dgm:pt>
    <dgm:pt modelId="{834E3E99-1D22-4060-9E43-8DA3786AE04F}" type="parTrans" cxnId="{D85D82EA-6A13-40B4-A927-614AB7A7D39C}">
      <dgm:prSet/>
      <dgm:spPr/>
      <dgm:t>
        <a:bodyPr/>
        <a:lstStyle/>
        <a:p>
          <a:endParaRPr lang="en-US"/>
        </a:p>
      </dgm:t>
    </dgm:pt>
    <dgm:pt modelId="{928627D4-E00A-4610-959B-9C292FEC45A1}" type="sibTrans" cxnId="{D85D82EA-6A13-40B4-A927-614AB7A7D39C}">
      <dgm:prSet/>
      <dgm:spPr/>
      <dgm:t>
        <a:bodyPr/>
        <a:lstStyle/>
        <a:p>
          <a:endParaRPr lang="en-US"/>
        </a:p>
      </dgm:t>
    </dgm:pt>
    <dgm:pt modelId="{0922996C-8681-4D27-9876-45B9255C0C83}">
      <dgm:prSet phldrT="[Text]"/>
      <dgm:spPr/>
      <dgm:t>
        <a:bodyPr/>
        <a:lstStyle/>
        <a:p>
          <a:r>
            <a:rPr lang="es-US" sz="1800" b="0" i="0" dirty="0" smtClean="0">
              <a:solidFill>
                <a:srgbClr val="000000"/>
              </a:solidFill>
            </a:rPr>
            <a:t>Capacitación</a:t>
          </a:r>
        </a:p>
      </dgm:t>
    </dgm:pt>
    <dgm:pt modelId="{0173F55F-83D9-402E-8504-E098EC225AC1}" type="parTrans" cxnId="{E88B0C89-D7BC-49F8-8218-85FE7BEE4376}">
      <dgm:prSet/>
      <dgm:spPr/>
      <dgm:t>
        <a:bodyPr/>
        <a:lstStyle/>
        <a:p>
          <a:endParaRPr lang="en-US"/>
        </a:p>
      </dgm:t>
    </dgm:pt>
    <dgm:pt modelId="{411C7DCC-DC50-4293-9583-433EEC605D88}" type="sibTrans" cxnId="{E88B0C89-D7BC-49F8-8218-85FE7BEE4376}">
      <dgm:prSet/>
      <dgm:spPr/>
      <dgm:t>
        <a:bodyPr/>
        <a:lstStyle/>
        <a:p>
          <a:endParaRPr lang="en-US"/>
        </a:p>
      </dgm:t>
    </dgm:pt>
    <dgm:pt modelId="{0C0D3DCB-22C6-42FA-8FE0-4D6894E74579}">
      <dgm:prSet phldrT="[Text]"/>
      <dgm:spPr/>
      <dgm:t>
        <a:bodyPr/>
        <a:lstStyle/>
        <a:p>
          <a:r>
            <a:rPr lang="es-US" sz="1800" b="0" i="0" dirty="0" smtClean="0">
              <a:solidFill>
                <a:srgbClr val="000000"/>
              </a:solidFill>
            </a:rPr>
            <a:t>Inventario de productos químicos</a:t>
          </a:r>
        </a:p>
      </dgm:t>
    </dgm:pt>
    <dgm:pt modelId="{8EA016A2-4716-4E15-97FB-E64DDAC722D5}" type="parTrans" cxnId="{16121CBF-8259-41F7-AEDB-C370047F8C0F}">
      <dgm:prSet/>
      <dgm:spPr/>
      <dgm:t>
        <a:bodyPr/>
        <a:lstStyle/>
        <a:p>
          <a:endParaRPr lang="en-US"/>
        </a:p>
      </dgm:t>
    </dgm:pt>
    <dgm:pt modelId="{EC180578-0FA8-4D11-B3EF-7E8DA8A434CF}" type="sibTrans" cxnId="{16121CBF-8259-41F7-AEDB-C370047F8C0F}">
      <dgm:prSet/>
      <dgm:spPr/>
      <dgm:t>
        <a:bodyPr/>
        <a:lstStyle/>
        <a:p>
          <a:endParaRPr lang="en-US"/>
        </a:p>
      </dgm:t>
    </dgm:pt>
    <dgm:pt modelId="{0AA1E4CE-C893-4A05-A62C-EDE56D0A3398}" type="pres">
      <dgm:prSet presAssocID="{8922866D-7243-4D40-99D9-7D4599A55A89}" presName="Name0" presStyleCnt="0">
        <dgm:presLayoutVars>
          <dgm:chMax val="1"/>
          <dgm:dir/>
          <dgm:animLvl val="ctr"/>
          <dgm:resizeHandles val="exact"/>
        </dgm:presLayoutVars>
      </dgm:prSet>
      <dgm:spPr/>
      <dgm:t>
        <a:bodyPr/>
        <a:lstStyle/>
        <a:p>
          <a:endParaRPr lang="en-US"/>
        </a:p>
      </dgm:t>
    </dgm:pt>
    <dgm:pt modelId="{96F186E8-291B-4A13-B91D-D00304FDF2B1}" type="pres">
      <dgm:prSet presAssocID="{51B87A06-340F-43DD-8BAD-D9C8CCF11433}" presName="centerShape" presStyleLbl="node0" presStyleIdx="0" presStyleCnt="1"/>
      <dgm:spPr/>
      <dgm:t>
        <a:bodyPr/>
        <a:lstStyle/>
        <a:p>
          <a:endParaRPr lang="en-US"/>
        </a:p>
      </dgm:t>
    </dgm:pt>
    <dgm:pt modelId="{413D1FEE-AE70-4A14-8432-5E949DE0247A}" type="pres">
      <dgm:prSet presAssocID="{52875B13-DE33-42FA-8FBF-CFE7D3DCF6C7}" presName="node" presStyleLbl="node1" presStyleIdx="0" presStyleCnt="5">
        <dgm:presLayoutVars>
          <dgm:bulletEnabled val="1"/>
        </dgm:presLayoutVars>
      </dgm:prSet>
      <dgm:spPr/>
      <dgm:t>
        <a:bodyPr/>
        <a:lstStyle/>
        <a:p>
          <a:endParaRPr lang="en-US"/>
        </a:p>
      </dgm:t>
    </dgm:pt>
    <dgm:pt modelId="{E8D01A52-B043-47CE-8A81-3B8C4EF3C67D}" type="pres">
      <dgm:prSet presAssocID="{52875B13-DE33-42FA-8FBF-CFE7D3DCF6C7}" presName="dummy" presStyleCnt="0"/>
      <dgm:spPr/>
      <dgm:t>
        <a:bodyPr/>
        <a:lstStyle/>
        <a:p>
          <a:endParaRPr lang="en-US"/>
        </a:p>
      </dgm:t>
    </dgm:pt>
    <dgm:pt modelId="{93894519-7B70-4436-9DA8-776E33B84AEB}" type="pres">
      <dgm:prSet presAssocID="{64C17BD4-4C77-4A17-8F98-FBB4C476F7AB}" presName="sibTrans" presStyleLbl="sibTrans2D1" presStyleIdx="0" presStyleCnt="5"/>
      <dgm:spPr/>
      <dgm:t>
        <a:bodyPr/>
        <a:lstStyle/>
        <a:p>
          <a:endParaRPr lang="en-US"/>
        </a:p>
      </dgm:t>
    </dgm:pt>
    <dgm:pt modelId="{DAEABA3D-688E-464A-A260-AE7B1E735E05}" type="pres">
      <dgm:prSet presAssocID="{159E2EC1-C6F3-45AA-938A-B5248EE9138F}" presName="node" presStyleLbl="node1" presStyleIdx="1" presStyleCnt="5">
        <dgm:presLayoutVars>
          <dgm:bulletEnabled val="1"/>
        </dgm:presLayoutVars>
      </dgm:prSet>
      <dgm:spPr/>
      <dgm:t>
        <a:bodyPr/>
        <a:lstStyle/>
        <a:p>
          <a:endParaRPr lang="en-US"/>
        </a:p>
      </dgm:t>
    </dgm:pt>
    <dgm:pt modelId="{7FD50412-10F8-4395-AD87-0247BFD76716}" type="pres">
      <dgm:prSet presAssocID="{159E2EC1-C6F3-45AA-938A-B5248EE9138F}" presName="dummy" presStyleCnt="0"/>
      <dgm:spPr/>
      <dgm:t>
        <a:bodyPr/>
        <a:lstStyle/>
        <a:p>
          <a:endParaRPr lang="en-US"/>
        </a:p>
      </dgm:t>
    </dgm:pt>
    <dgm:pt modelId="{192AF39E-C3F4-4775-A37C-2EBEC214966D}" type="pres">
      <dgm:prSet presAssocID="{352D4A0E-EA99-4A07-8443-DC76D12D982B}" presName="sibTrans" presStyleLbl="sibTrans2D1" presStyleIdx="1" presStyleCnt="5"/>
      <dgm:spPr/>
      <dgm:t>
        <a:bodyPr/>
        <a:lstStyle/>
        <a:p>
          <a:endParaRPr lang="en-US"/>
        </a:p>
      </dgm:t>
    </dgm:pt>
    <dgm:pt modelId="{9685C723-A18F-4A2A-8FC9-C4F63AE3E31E}" type="pres">
      <dgm:prSet presAssocID="{7C6CA9D6-F60D-46E3-93C4-2F8F36784706}" presName="node" presStyleLbl="node1" presStyleIdx="2" presStyleCnt="5">
        <dgm:presLayoutVars>
          <dgm:bulletEnabled val="1"/>
        </dgm:presLayoutVars>
      </dgm:prSet>
      <dgm:spPr/>
      <dgm:t>
        <a:bodyPr/>
        <a:lstStyle/>
        <a:p>
          <a:endParaRPr lang="en-US"/>
        </a:p>
      </dgm:t>
    </dgm:pt>
    <dgm:pt modelId="{691323E4-40EB-4435-9735-ADF441FA8315}" type="pres">
      <dgm:prSet presAssocID="{7C6CA9D6-F60D-46E3-93C4-2F8F36784706}" presName="dummy" presStyleCnt="0"/>
      <dgm:spPr/>
      <dgm:t>
        <a:bodyPr/>
        <a:lstStyle/>
        <a:p>
          <a:endParaRPr lang="en-US"/>
        </a:p>
      </dgm:t>
    </dgm:pt>
    <dgm:pt modelId="{77F14C5C-CC5D-46CB-ADF0-BB0E00BA6E34}" type="pres">
      <dgm:prSet presAssocID="{928627D4-E00A-4610-959B-9C292FEC45A1}" presName="sibTrans" presStyleLbl="sibTrans2D1" presStyleIdx="2" presStyleCnt="5"/>
      <dgm:spPr/>
      <dgm:t>
        <a:bodyPr/>
        <a:lstStyle/>
        <a:p>
          <a:endParaRPr lang="en-US"/>
        </a:p>
      </dgm:t>
    </dgm:pt>
    <dgm:pt modelId="{DA10E8EC-3A43-4FBF-B656-CE6107771777}" type="pres">
      <dgm:prSet presAssocID="{0922996C-8681-4D27-9876-45B9255C0C83}" presName="node" presStyleLbl="node1" presStyleIdx="3" presStyleCnt="5">
        <dgm:presLayoutVars>
          <dgm:bulletEnabled val="1"/>
        </dgm:presLayoutVars>
      </dgm:prSet>
      <dgm:spPr/>
      <dgm:t>
        <a:bodyPr/>
        <a:lstStyle/>
        <a:p>
          <a:endParaRPr lang="en-US"/>
        </a:p>
      </dgm:t>
    </dgm:pt>
    <dgm:pt modelId="{EE666A5C-DB79-400B-B46F-DFDC6D198CAC}" type="pres">
      <dgm:prSet presAssocID="{0922996C-8681-4D27-9876-45B9255C0C83}" presName="dummy" presStyleCnt="0"/>
      <dgm:spPr/>
      <dgm:t>
        <a:bodyPr/>
        <a:lstStyle/>
        <a:p>
          <a:endParaRPr lang="en-US"/>
        </a:p>
      </dgm:t>
    </dgm:pt>
    <dgm:pt modelId="{211AD070-AB1C-412A-8634-C949DBFC6517}" type="pres">
      <dgm:prSet presAssocID="{411C7DCC-DC50-4293-9583-433EEC605D88}" presName="sibTrans" presStyleLbl="sibTrans2D1" presStyleIdx="3" presStyleCnt="5"/>
      <dgm:spPr/>
      <dgm:t>
        <a:bodyPr/>
        <a:lstStyle/>
        <a:p>
          <a:endParaRPr lang="en-US"/>
        </a:p>
      </dgm:t>
    </dgm:pt>
    <dgm:pt modelId="{77B2F04C-A24B-4072-BD62-A2A392C89445}" type="pres">
      <dgm:prSet presAssocID="{0C0D3DCB-22C6-42FA-8FE0-4D6894E74579}" presName="node" presStyleLbl="node1" presStyleIdx="4" presStyleCnt="5">
        <dgm:presLayoutVars>
          <dgm:bulletEnabled val="1"/>
        </dgm:presLayoutVars>
      </dgm:prSet>
      <dgm:spPr/>
      <dgm:t>
        <a:bodyPr/>
        <a:lstStyle/>
        <a:p>
          <a:endParaRPr lang="en-US"/>
        </a:p>
      </dgm:t>
    </dgm:pt>
    <dgm:pt modelId="{B44CD423-31DA-42CA-BD58-C5A4A1172B44}" type="pres">
      <dgm:prSet presAssocID="{0C0D3DCB-22C6-42FA-8FE0-4D6894E74579}" presName="dummy" presStyleCnt="0"/>
      <dgm:spPr/>
      <dgm:t>
        <a:bodyPr/>
        <a:lstStyle/>
        <a:p>
          <a:endParaRPr lang="en-US"/>
        </a:p>
      </dgm:t>
    </dgm:pt>
    <dgm:pt modelId="{984F6566-63F4-42CF-8DEC-9A3C5FD4F9E1}" type="pres">
      <dgm:prSet presAssocID="{EC180578-0FA8-4D11-B3EF-7E8DA8A434CF}" presName="sibTrans" presStyleLbl="sibTrans2D1" presStyleIdx="4" presStyleCnt="5"/>
      <dgm:spPr/>
      <dgm:t>
        <a:bodyPr/>
        <a:lstStyle/>
        <a:p>
          <a:endParaRPr lang="en-US"/>
        </a:p>
      </dgm:t>
    </dgm:pt>
  </dgm:ptLst>
  <dgm:cxnLst>
    <dgm:cxn modelId="{51836348-BDD0-4528-BF12-9F37B697D218}" type="presOf" srcId="{0922996C-8681-4D27-9876-45B9255C0C83}" destId="{DA10E8EC-3A43-4FBF-B656-CE6107771777}" srcOrd="0" destOrd="0" presId="urn:microsoft.com/office/officeart/2005/8/layout/radial6"/>
    <dgm:cxn modelId="{3D7272DE-E15E-49BC-B2FF-F75BFE20FA80}" type="presOf" srcId="{8922866D-7243-4D40-99D9-7D4599A55A89}" destId="{0AA1E4CE-C893-4A05-A62C-EDE56D0A3398}" srcOrd="0" destOrd="0" presId="urn:microsoft.com/office/officeart/2005/8/layout/radial6"/>
    <dgm:cxn modelId="{FB90E275-864C-4E8B-8B94-7AEED50B1B41}" type="presOf" srcId="{52875B13-DE33-42FA-8FBF-CFE7D3DCF6C7}" destId="{413D1FEE-AE70-4A14-8432-5E949DE0247A}" srcOrd="0" destOrd="0" presId="urn:microsoft.com/office/officeart/2005/8/layout/radial6"/>
    <dgm:cxn modelId="{CDD4A30F-6555-4A11-A36E-D7657556701E}" srcId="{51B87A06-340F-43DD-8BAD-D9C8CCF11433}" destId="{52875B13-DE33-42FA-8FBF-CFE7D3DCF6C7}" srcOrd="0" destOrd="0" parTransId="{C857384C-0D28-40F6-A0C4-B0BAED0BEEBD}" sibTransId="{64C17BD4-4C77-4A17-8F98-FBB4C476F7AB}"/>
    <dgm:cxn modelId="{9B5BC23F-DEEF-4C5F-B4BA-985DC7162B93}" type="presOf" srcId="{EC180578-0FA8-4D11-B3EF-7E8DA8A434CF}" destId="{984F6566-63F4-42CF-8DEC-9A3C5FD4F9E1}" srcOrd="0" destOrd="0" presId="urn:microsoft.com/office/officeart/2005/8/layout/radial6"/>
    <dgm:cxn modelId="{65E88304-B85A-4548-BA5B-F9224D177C73}" type="presOf" srcId="{64C17BD4-4C77-4A17-8F98-FBB4C476F7AB}" destId="{93894519-7B70-4436-9DA8-776E33B84AEB}" srcOrd="0" destOrd="0" presId="urn:microsoft.com/office/officeart/2005/8/layout/radial6"/>
    <dgm:cxn modelId="{C44EDBD5-BA75-47F8-B75F-3D14904D4046}" type="presOf" srcId="{7C6CA9D6-F60D-46E3-93C4-2F8F36784706}" destId="{9685C723-A18F-4A2A-8FC9-C4F63AE3E31E}" srcOrd="0" destOrd="0" presId="urn:microsoft.com/office/officeart/2005/8/layout/radial6"/>
    <dgm:cxn modelId="{819D38B8-D0DA-436C-BC98-6239183CE7F9}" type="presOf" srcId="{0C0D3DCB-22C6-42FA-8FE0-4D6894E74579}" destId="{77B2F04C-A24B-4072-BD62-A2A392C89445}" srcOrd="0" destOrd="0" presId="urn:microsoft.com/office/officeart/2005/8/layout/radial6"/>
    <dgm:cxn modelId="{D85D82EA-6A13-40B4-A927-614AB7A7D39C}" srcId="{51B87A06-340F-43DD-8BAD-D9C8CCF11433}" destId="{7C6CA9D6-F60D-46E3-93C4-2F8F36784706}" srcOrd="2" destOrd="0" parTransId="{834E3E99-1D22-4060-9E43-8DA3786AE04F}" sibTransId="{928627D4-E00A-4610-959B-9C292FEC45A1}"/>
    <dgm:cxn modelId="{EB0FB840-D343-4598-9B2A-DE02AA977E1F}" type="presOf" srcId="{352D4A0E-EA99-4A07-8443-DC76D12D982B}" destId="{192AF39E-C3F4-4775-A37C-2EBEC214966D}" srcOrd="0" destOrd="0" presId="urn:microsoft.com/office/officeart/2005/8/layout/radial6"/>
    <dgm:cxn modelId="{E88B0C89-D7BC-49F8-8218-85FE7BEE4376}" srcId="{51B87A06-340F-43DD-8BAD-D9C8CCF11433}" destId="{0922996C-8681-4D27-9876-45B9255C0C83}" srcOrd="3" destOrd="0" parTransId="{0173F55F-83D9-402E-8504-E098EC225AC1}" sibTransId="{411C7DCC-DC50-4293-9583-433EEC605D88}"/>
    <dgm:cxn modelId="{0960231A-ACD8-4009-BF4B-3B2B92F788A3}" type="presOf" srcId="{51B87A06-340F-43DD-8BAD-D9C8CCF11433}" destId="{96F186E8-291B-4A13-B91D-D00304FDF2B1}" srcOrd="0" destOrd="0" presId="urn:microsoft.com/office/officeart/2005/8/layout/radial6"/>
    <dgm:cxn modelId="{E16986D8-2F8E-4E2C-BF7D-0CE33CF2647B}" srcId="{51B87A06-340F-43DD-8BAD-D9C8CCF11433}" destId="{159E2EC1-C6F3-45AA-938A-B5248EE9138F}" srcOrd="1" destOrd="0" parTransId="{8422B86B-700F-41A4-861F-3B48AC223914}" sibTransId="{352D4A0E-EA99-4A07-8443-DC76D12D982B}"/>
    <dgm:cxn modelId="{16736E79-54AA-46F0-B092-9797E498A3C8}" type="presOf" srcId="{928627D4-E00A-4610-959B-9C292FEC45A1}" destId="{77F14C5C-CC5D-46CB-ADF0-BB0E00BA6E34}" srcOrd="0" destOrd="0" presId="urn:microsoft.com/office/officeart/2005/8/layout/radial6"/>
    <dgm:cxn modelId="{22CB7A72-21F5-4159-93F8-74C04FC71D09}" type="presOf" srcId="{159E2EC1-C6F3-45AA-938A-B5248EE9138F}" destId="{DAEABA3D-688E-464A-A260-AE7B1E735E05}" srcOrd="0" destOrd="0" presId="urn:microsoft.com/office/officeart/2005/8/layout/radial6"/>
    <dgm:cxn modelId="{5F4E26DC-EF79-4275-97B7-69F9795F930D}" type="presOf" srcId="{411C7DCC-DC50-4293-9583-433EEC605D88}" destId="{211AD070-AB1C-412A-8634-C949DBFC6517}" srcOrd="0" destOrd="0" presId="urn:microsoft.com/office/officeart/2005/8/layout/radial6"/>
    <dgm:cxn modelId="{F8A70707-CF67-4E2A-A381-E345A76ED391}" srcId="{8922866D-7243-4D40-99D9-7D4599A55A89}" destId="{51B87A06-340F-43DD-8BAD-D9C8CCF11433}" srcOrd="0" destOrd="0" parTransId="{2A3F27BF-2BF2-4364-A669-86134DD1091E}" sibTransId="{77C2FE7E-DF00-4B10-B819-754BE8462537}"/>
    <dgm:cxn modelId="{16121CBF-8259-41F7-AEDB-C370047F8C0F}" srcId="{51B87A06-340F-43DD-8BAD-D9C8CCF11433}" destId="{0C0D3DCB-22C6-42FA-8FE0-4D6894E74579}" srcOrd="4" destOrd="0" parTransId="{8EA016A2-4716-4E15-97FB-E64DDAC722D5}" sibTransId="{EC180578-0FA8-4D11-B3EF-7E8DA8A434CF}"/>
    <dgm:cxn modelId="{3192EA22-B125-46D0-95C7-2FEA2552BC96}" type="presParOf" srcId="{0AA1E4CE-C893-4A05-A62C-EDE56D0A3398}" destId="{96F186E8-291B-4A13-B91D-D00304FDF2B1}" srcOrd="0" destOrd="0" presId="urn:microsoft.com/office/officeart/2005/8/layout/radial6"/>
    <dgm:cxn modelId="{DBDEAC00-9122-43AE-98E4-BE3976830A29}" type="presParOf" srcId="{0AA1E4CE-C893-4A05-A62C-EDE56D0A3398}" destId="{413D1FEE-AE70-4A14-8432-5E949DE0247A}" srcOrd="1" destOrd="0" presId="urn:microsoft.com/office/officeart/2005/8/layout/radial6"/>
    <dgm:cxn modelId="{F35A76BA-7182-4D42-AB84-22B2B3C74ED4}" type="presParOf" srcId="{0AA1E4CE-C893-4A05-A62C-EDE56D0A3398}" destId="{E8D01A52-B043-47CE-8A81-3B8C4EF3C67D}" srcOrd="2" destOrd="0" presId="urn:microsoft.com/office/officeart/2005/8/layout/radial6"/>
    <dgm:cxn modelId="{7892CC2A-3265-4963-8736-9DDB536F5185}" type="presParOf" srcId="{0AA1E4CE-C893-4A05-A62C-EDE56D0A3398}" destId="{93894519-7B70-4436-9DA8-776E33B84AEB}" srcOrd="3" destOrd="0" presId="urn:microsoft.com/office/officeart/2005/8/layout/radial6"/>
    <dgm:cxn modelId="{DDC1E1CD-A9E5-4D8A-B9BA-23A33D5AD287}" type="presParOf" srcId="{0AA1E4CE-C893-4A05-A62C-EDE56D0A3398}" destId="{DAEABA3D-688E-464A-A260-AE7B1E735E05}" srcOrd="4" destOrd="0" presId="urn:microsoft.com/office/officeart/2005/8/layout/radial6"/>
    <dgm:cxn modelId="{857ADEB7-37FD-4526-A8FA-7823B6663A99}" type="presParOf" srcId="{0AA1E4CE-C893-4A05-A62C-EDE56D0A3398}" destId="{7FD50412-10F8-4395-AD87-0247BFD76716}" srcOrd="5" destOrd="0" presId="urn:microsoft.com/office/officeart/2005/8/layout/radial6"/>
    <dgm:cxn modelId="{AEFBAE08-CDF7-41B9-91BD-8A6F9C767D84}" type="presParOf" srcId="{0AA1E4CE-C893-4A05-A62C-EDE56D0A3398}" destId="{192AF39E-C3F4-4775-A37C-2EBEC214966D}" srcOrd="6" destOrd="0" presId="urn:microsoft.com/office/officeart/2005/8/layout/radial6"/>
    <dgm:cxn modelId="{8EECBAA3-F617-43B2-ACBB-1B5D0C68A289}" type="presParOf" srcId="{0AA1E4CE-C893-4A05-A62C-EDE56D0A3398}" destId="{9685C723-A18F-4A2A-8FC9-C4F63AE3E31E}" srcOrd="7" destOrd="0" presId="urn:microsoft.com/office/officeart/2005/8/layout/radial6"/>
    <dgm:cxn modelId="{55C2F100-44E3-45D7-804E-ED015E99F6B8}" type="presParOf" srcId="{0AA1E4CE-C893-4A05-A62C-EDE56D0A3398}" destId="{691323E4-40EB-4435-9735-ADF441FA8315}" srcOrd="8" destOrd="0" presId="urn:microsoft.com/office/officeart/2005/8/layout/radial6"/>
    <dgm:cxn modelId="{0F67AACD-1AEC-407F-BD06-D3690A63F84E}" type="presParOf" srcId="{0AA1E4CE-C893-4A05-A62C-EDE56D0A3398}" destId="{77F14C5C-CC5D-46CB-ADF0-BB0E00BA6E34}" srcOrd="9" destOrd="0" presId="urn:microsoft.com/office/officeart/2005/8/layout/radial6"/>
    <dgm:cxn modelId="{C73E09FE-05A5-4D11-A6F8-DF8B23931957}" type="presParOf" srcId="{0AA1E4CE-C893-4A05-A62C-EDE56D0A3398}" destId="{DA10E8EC-3A43-4FBF-B656-CE6107771777}" srcOrd="10" destOrd="0" presId="urn:microsoft.com/office/officeart/2005/8/layout/radial6"/>
    <dgm:cxn modelId="{E742706D-D7D4-4B7E-99C2-4D8E634AE04F}" type="presParOf" srcId="{0AA1E4CE-C893-4A05-A62C-EDE56D0A3398}" destId="{EE666A5C-DB79-400B-B46F-DFDC6D198CAC}" srcOrd="11" destOrd="0" presId="urn:microsoft.com/office/officeart/2005/8/layout/radial6"/>
    <dgm:cxn modelId="{D6FB0315-A5A7-4DD3-BB66-48937DB2C671}" type="presParOf" srcId="{0AA1E4CE-C893-4A05-A62C-EDE56D0A3398}" destId="{211AD070-AB1C-412A-8634-C949DBFC6517}" srcOrd="12" destOrd="0" presId="urn:microsoft.com/office/officeart/2005/8/layout/radial6"/>
    <dgm:cxn modelId="{55566810-2664-41D5-86A5-35272E818419}" type="presParOf" srcId="{0AA1E4CE-C893-4A05-A62C-EDE56D0A3398}" destId="{77B2F04C-A24B-4072-BD62-A2A392C89445}" srcOrd="13" destOrd="0" presId="urn:microsoft.com/office/officeart/2005/8/layout/radial6"/>
    <dgm:cxn modelId="{BEE58CDD-3E73-442D-BD53-1E50E3465626}" type="presParOf" srcId="{0AA1E4CE-C893-4A05-A62C-EDE56D0A3398}" destId="{B44CD423-31DA-42CA-BD58-C5A4A1172B44}" srcOrd="14" destOrd="0" presId="urn:microsoft.com/office/officeart/2005/8/layout/radial6"/>
    <dgm:cxn modelId="{37459A8E-6168-41AF-8A2E-C2A37636F176}" type="presParOf" srcId="{0AA1E4CE-C893-4A05-A62C-EDE56D0A3398}" destId="{984F6566-63F4-42CF-8DEC-9A3C5FD4F9E1}"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4F6566-63F4-42CF-8DEC-9A3C5FD4F9E1}">
      <dsp:nvSpPr>
        <dsp:cNvPr id="0" name=""/>
        <dsp:cNvSpPr/>
      </dsp:nvSpPr>
      <dsp:spPr>
        <a:xfrm>
          <a:off x="1374925" y="501235"/>
          <a:ext cx="3346149" cy="3346149"/>
        </a:xfrm>
        <a:prstGeom prst="blockArc">
          <a:avLst>
            <a:gd name="adj1" fmla="val 11880000"/>
            <a:gd name="adj2" fmla="val 16200000"/>
            <a:gd name="adj3" fmla="val 4636"/>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211AD070-AB1C-412A-8634-C949DBFC6517}">
      <dsp:nvSpPr>
        <dsp:cNvPr id="0" name=""/>
        <dsp:cNvSpPr/>
      </dsp:nvSpPr>
      <dsp:spPr>
        <a:xfrm>
          <a:off x="1374925" y="501235"/>
          <a:ext cx="3346149" cy="3346149"/>
        </a:xfrm>
        <a:prstGeom prst="blockArc">
          <a:avLst>
            <a:gd name="adj1" fmla="val 7560000"/>
            <a:gd name="adj2" fmla="val 11880000"/>
            <a:gd name="adj3" fmla="val 4636"/>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7F14C5C-CC5D-46CB-ADF0-BB0E00BA6E34}">
      <dsp:nvSpPr>
        <dsp:cNvPr id="0" name=""/>
        <dsp:cNvSpPr/>
      </dsp:nvSpPr>
      <dsp:spPr>
        <a:xfrm>
          <a:off x="1374925" y="501235"/>
          <a:ext cx="3346149" cy="3346149"/>
        </a:xfrm>
        <a:prstGeom prst="blockArc">
          <a:avLst>
            <a:gd name="adj1" fmla="val 3240000"/>
            <a:gd name="adj2" fmla="val 7560000"/>
            <a:gd name="adj3" fmla="val 4636"/>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92AF39E-C3F4-4775-A37C-2EBEC214966D}">
      <dsp:nvSpPr>
        <dsp:cNvPr id="0" name=""/>
        <dsp:cNvSpPr/>
      </dsp:nvSpPr>
      <dsp:spPr>
        <a:xfrm>
          <a:off x="1374925" y="501235"/>
          <a:ext cx="3346149" cy="3346149"/>
        </a:xfrm>
        <a:prstGeom prst="blockArc">
          <a:avLst>
            <a:gd name="adj1" fmla="val 20520000"/>
            <a:gd name="adj2" fmla="val 3240000"/>
            <a:gd name="adj3" fmla="val 4636"/>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93894519-7B70-4436-9DA8-776E33B84AEB}">
      <dsp:nvSpPr>
        <dsp:cNvPr id="0" name=""/>
        <dsp:cNvSpPr/>
      </dsp:nvSpPr>
      <dsp:spPr>
        <a:xfrm>
          <a:off x="1374925" y="501235"/>
          <a:ext cx="3346149" cy="3346149"/>
        </a:xfrm>
        <a:prstGeom prst="blockArc">
          <a:avLst>
            <a:gd name="adj1" fmla="val 16200000"/>
            <a:gd name="adj2" fmla="val 20520000"/>
            <a:gd name="adj3" fmla="val 4636"/>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96F186E8-291B-4A13-B91D-D00304FDF2B1}">
      <dsp:nvSpPr>
        <dsp:cNvPr id="0" name=""/>
        <dsp:cNvSpPr/>
      </dsp:nvSpPr>
      <dsp:spPr>
        <a:xfrm>
          <a:off x="2278558" y="1404868"/>
          <a:ext cx="1538882" cy="1538882"/>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US" sz="2100" b="0" i="0" kern="1200" dirty="0" smtClean="0">
              <a:solidFill>
                <a:srgbClr val="000000"/>
              </a:solidFill>
            </a:rPr>
            <a:t>HAZCOM</a:t>
          </a:r>
        </a:p>
      </dsp:txBody>
      <dsp:txXfrm>
        <a:off x="2278558" y="1404868"/>
        <a:ext cx="1538882" cy="1538882"/>
      </dsp:txXfrm>
    </dsp:sp>
    <dsp:sp modelId="{413D1FEE-AE70-4A14-8432-5E949DE0247A}">
      <dsp:nvSpPr>
        <dsp:cNvPr id="0" name=""/>
        <dsp:cNvSpPr/>
      </dsp:nvSpPr>
      <dsp:spPr>
        <a:xfrm>
          <a:off x="2509391" y="1406"/>
          <a:ext cx="1077217" cy="1077217"/>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b="0" i="0" kern="1200" dirty="0" smtClean="0">
              <a:solidFill>
                <a:srgbClr val="000000"/>
              </a:solidFill>
            </a:rPr>
            <a:t>Programa escrito</a:t>
          </a:r>
        </a:p>
      </dsp:txBody>
      <dsp:txXfrm>
        <a:off x="2509391" y="1406"/>
        <a:ext cx="1077217" cy="1077217"/>
      </dsp:txXfrm>
    </dsp:sp>
    <dsp:sp modelId="{DAEABA3D-688E-464A-A260-AE7B1E735E05}">
      <dsp:nvSpPr>
        <dsp:cNvPr id="0" name=""/>
        <dsp:cNvSpPr/>
      </dsp:nvSpPr>
      <dsp:spPr>
        <a:xfrm>
          <a:off x="4063697" y="1130676"/>
          <a:ext cx="1077217" cy="1077217"/>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b="0" i="0" kern="1200" dirty="0" smtClean="0">
              <a:solidFill>
                <a:srgbClr val="000000"/>
              </a:solidFill>
            </a:rPr>
            <a:t>Etiquetas</a:t>
          </a:r>
        </a:p>
      </dsp:txBody>
      <dsp:txXfrm>
        <a:off x="4063697" y="1130676"/>
        <a:ext cx="1077217" cy="1077217"/>
      </dsp:txXfrm>
    </dsp:sp>
    <dsp:sp modelId="{9685C723-A18F-4A2A-8FC9-C4F63AE3E31E}">
      <dsp:nvSpPr>
        <dsp:cNvPr id="0" name=""/>
        <dsp:cNvSpPr/>
      </dsp:nvSpPr>
      <dsp:spPr>
        <a:xfrm>
          <a:off x="3470005" y="2957873"/>
          <a:ext cx="1077217" cy="1077217"/>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b="0" i="0" kern="1200" dirty="0" smtClean="0">
              <a:solidFill>
                <a:srgbClr val="000000"/>
              </a:solidFill>
            </a:rPr>
            <a:t>SDS</a:t>
          </a:r>
        </a:p>
      </dsp:txBody>
      <dsp:txXfrm>
        <a:off x="3470005" y="2957873"/>
        <a:ext cx="1077217" cy="1077217"/>
      </dsp:txXfrm>
    </dsp:sp>
    <dsp:sp modelId="{DA10E8EC-3A43-4FBF-B656-CE6107771777}">
      <dsp:nvSpPr>
        <dsp:cNvPr id="0" name=""/>
        <dsp:cNvSpPr/>
      </dsp:nvSpPr>
      <dsp:spPr>
        <a:xfrm>
          <a:off x="1548776" y="2957873"/>
          <a:ext cx="1077217" cy="1077217"/>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b="0" i="0" kern="1200" dirty="0" smtClean="0">
              <a:solidFill>
                <a:srgbClr val="000000"/>
              </a:solidFill>
            </a:rPr>
            <a:t>Capacitación</a:t>
          </a:r>
        </a:p>
      </dsp:txBody>
      <dsp:txXfrm>
        <a:off x="1548776" y="2957873"/>
        <a:ext cx="1077217" cy="1077217"/>
      </dsp:txXfrm>
    </dsp:sp>
    <dsp:sp modelId="{77B2F04C-A24B-4072-BD62-A2A392C89445}">
      <dsp:nvSpPr>
        <dsp:cNvPr id="0" name=""/>
        <dsp:cNvSpPr/>
      </dsp:nvSpPr>
      <dsp:spPr>
        <a:xfrm>
          <a:off x="955084" y="1130676"/>
          <a:ext cx="1077217" cy="1077217"/>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US" sz="1100" b="0" i="0" kern="1200" dirty="0" smtClean="0">
              <a:solidFill>
                <a:srgbClr val="000000"/>
              </a:solidFill>
            </a:rPr>
            <a:t>Inventario de productos químicos</a:t>
          </a:r>
        </a:p>
      </dsp:txBody>
      <dsp:txXfrm>
        <a:off x="955084" y="1130676"/>
        <a:ext cx="1077217" cy="107721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jpe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EBD872-C70C-4D41-B74E-7570B301545B}" type="datetimeFigureOut">
              <a:rPr lang="en-US" smtClean="0"/>
              <a:pPr/>
              <a:t>2/27/2017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075C40-9256-48B2-ACD0-FFA35C874F1F}" type="slidenum">
              <a:rPr lang="en-US" smtClean="0"/>
              <a:pPr/>
              <a:t>‹#›</a:t>
            </a:fld>
            <a:endParaRPr lang="en-US"/>
          </a:p>
        </p:txBody>
      </p:sp>
    </p:spTree>
    <p:extLst>
      <p:ext uri="{BB962C8B-B14F-4D97-AF65-F5344CB8AC3E}">
        <p14:creationId xmlns:p14="http://schemas.microsoft.com/office/powerpoint/2010/main" xmlns="" val="208964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3" Type="http://schemas.openxmlformats.org/officeDocument/2006/relationships/hyperlink" Target="https://en.wikipedia.org/wiki/Allotropes_of_phosphorus" TargetMode="External"/><Relationship Id="rId18" Type="http://schemas.openxmlformats.org/officeDocument/2006/relationships/hyperlink" Target="https://en.wikipedia.org/wiki/Rubidium" TargetMode="External"/><Relationship Id="rId26" Type="http://schemas.openxmlformats.org/officeDocument/2006/relationships/hyperlink" Target="https://en.wikipedia.org/wiki/Uranium" TargetMode="External"/><Relationship Id="rId39" Type="http://schemas.openxmlformats.org/officeDocument/2006/relationships/hyperlink" Target="https://en.wikipedia.org/wiki/Hydride" TargetMode="External"/><Relationship Id="rId21" Type="http://schemas.openxmlformats.org/officeDocument/2006/relationships/hyperlink" Target="https://en.wikipedia.org/wiki/Iron" TargetMode="External"/><Relationship Id="rId34" Type="http://schemas.openxmlformats.org/officeDocument/2006/relationships/hyperlink" Target="https://en.wikipedia.org/wiki/Plutonium" TargetMode="External"/><Relationship Id="rId42" Type="http://schemas.openxmlformats.org/officeDocument/2006/relationships/hyperlink" Target="https://en.wikipedia.org/wiki/Uranium_trihydride" TargetMode="External"/><Relationship Id="rId47" Type="http://schemas.openxmlformats.org/officeDocument/2006/relationships/hyperlink" Target="https://en.wikipedia.org/wiki/Triethylaluminium" TargetMode="External"/><Relationship Id="rId50" Type="http://schemas.openxmlformats.org/officeDocument/2006/relationships/hyperlink" Target="https://en.wikipedia.org/wiki/Tetraethyllead" TargetMode="External"/><Relationship Id="rId55" Type="http://schemas.openxmlformats.org/officeDocument/2006/relationships/hyperlink" Target="https://en.wikipedia.org/wiki/Raney_nickel" TargetMode="External"/><Relationship Id="rId63" Type="http://schemas.openxmlformats.org/officeDocument/2006/relationships/hyperlink" Target="https://en.wikipedia.org/wiki/Diphosphane" TargetMode="External"/><Relationship Id="rId68" Type="http://schemas.openxmlformats.org/officeDocument/2006/relationships/hyperlink" Target="https://en.wikipedia.org/wiki/Cadmium" TargetMode="External"/><Relationship Id="rId76" Type="http://schemas.openxmlformats.org/officeDocument/2006/relationships/hyperlink" Target="https://en.wikipedia.org/wiki/Phosphine" TargetMode="External"/><Relationship Id="rId7" Type="http://schemas.openxmlformats.org/officeDocument/2006/relationships/hyperlink" Target="https://en.wikipedia.org/wiki/Pyrophoricity" TargetMode="External"/><Relationship Id="rId71" Type="http://schemas.openxmlformats.org/officeDocument/2006/relationships/hyperlink" Target="https://en.wikipedia.org/wiki/Diethylzinc" TargetMode="External"/><Relationship Id="rId2" Type="http://schemas.openxmlformats.org/officeDocument/2006/relationships/slide" Target="../slides/slide140.xml"/><Relationship Id="rId16" Type="http://schemas.openxmlformats.org/officeDocument/2006/relationships/hyperlink" Target="https://en.wikipedia.org/wiki/Sodium" TargetMode="External"/><Relationship Id="rId29" Type="http://schemas.openxmlformats.org/officeDocument/2006/relationships/hyperlink" Target="https://en.wikipedia.org/wiki/Hafnium" TargetMode="External"/><Relationship Id="rId11" Type="http://schemas.openxmlformats.org/officeDocument/2006/relationships/hyperlink" Target="https://en.wikipedia.org/wiki/Flintlock" TargetMode="External"/><Relationship Id="rId24" Type="http://schemas.openxmlformats.org/officeDocument/2006/relationships/hyperlink" Target="https://en.wikipedia.org/wiki/Calcium" TargetMode="External"/><Relationship Id="rId32" Type="http://schemas.openxmlformats.org/officeDocument/2006/relationships/hyperlink" Target="https://en.wikipedia.org/wiki/Neodymium" TargetMode="External"/><Relationship Id="rId37" Type="http://schemas.openxmlformats.org/officeDocument/2006/relationships/hyperlink" Target="https://en.wikipedia.org/wiki/Halides" TargetMode="External"/><Relationship Id="rId40" Type="http://schemas.openxmlformats.org/officeDocument/2006/relationships/hyperlink" Target="https://en.wikipedia.org/wiki/Sodium_hydride" TargetMode="External"/><Relationship Id="rId45" Type="http://schemas.openxmlformats.org/officeDocument/2006/relationships/hyperlink" Target="https://en.wikipedia.org/wiki/Tellurium" TargetMode="External"/><Relationship Id="rId53" Type="http://schemas.openxmlformats.org/officeDocument/2006/relationships/hyperlink" Target="https://en.wikipedia.org/wiki/Catalysts" TargetMode="External"/><Relationship Id="rId58" Type="http://schemas.openxmlformats.org/officeDocument/2006/relationships/hyperlink" Target="https://en.wikipedia.org/wiki/Carbon" TargetMode="External"/><Relationship Id="rId66" Type="http://schemas.openxmlformats.org/officeDocument/2006/relationships/hyperlink" Target="https://en.wikipedia.org/wiki/Indium" TargetMode="External"/><Relationship Id="rId74" Type="http://schemas.openxmlformats.org/officeDocument/2006/relationships/hyperlink" Target="https://en.wikipedia.org/wiki/Dinitrogen_tetroxide" TargetMode="External"/><Relationship Id="rId79" Type="http://schemas.openxmlformats.org/officeDocument/2006/relationships/hyperlink" Target="https://en.wikipedia.org/wiki/Silane" TargetMode="External"/><Relationship Id="rId5" Type="http://schemas.openxmlformats.org/officeDocument/2006/relationships/hyperlink" Target="https://en.wikipedia.org/wiki/Fire_Classes" TargetMode="External"/><Relationship Id="rId61" Type="http://schemas.openxmlformats.org/officeDocument/2006/relationships/hyperlink" Target="https://en.wikipedia.org/wiki/Neptunium" TargetMode="External"/><Relationship Id="rId82" Type="http://schemas.openxmlformats.org/officeDocument/2006/relationships/hyperlink" Target="https://en.wikipedia.org/wiki/Nickel_carbonyl" TargetMode="External"/><Relationship Id="rId10" Type="http://schemas.openxmlformats.org/officeDocument/2006/relationships/hyperlink" Target="https://en.wikipedia.org/wiki/Firesteel" TargetMode="External"/><Relationship Id="rId19" Type="http://schemas.openxmlformats.org/officeDocument/2006/relationships/hyperlink" Target="https://en.wikipedia.org/wiki/Caesium" TargetMode="External"/><Relationship Id="rId31" Type="http://schemas.openxmlformats.org/officeDocument/2006/relationships/hyperlink" Target="https://en.wikipedia.org/wiki/Osmium" TargetMode="External"/><Relationship Id="rId44" Type="http://schemas.openxmlformats.org/officeDocument/2006/relationships/hyperlink" Target="https://en.wikipedia.org/wiki/Methanol" TargetMode="External"/><Relationship Id="rId52" Type="http://schemas.openxmlformats.org/officeDocument/2006/relationships/hyperlink" Target="https://en.wikipedia.org/wiki/Hydrogenation" TargetMode="External"/><Relationship Id="rId60" Type="http://schemas.openxmlformats.org/officeDocument/2006/relationships/hyperlink" Target="https://en.wikipedia.org/wiki/GBU-39" TargetMode="External"/><Relationship Id="rId65" Type="http://schemas.openxmlformats.org/officeDocument/2006/relationships/hyperlink" Target="https://en.wikipedia.org/wiki/Gallium" TargetMode="External"/><Relationship Id="rId73" Type="http://schemas.openxmlformats.org/officeDocument/2006/relationships/hyperlink" Target="https://en.wikipedia.org/wiki/Hypergolic" TargetMode="External"/><Relationship Id="rId78" Type="http://schemas.openxmlformats.org/officeDocument/2006/relationships/hyperlink" Target="https://en.wikipedia.org/wiki/Germane" TargetMode="External"/><Relationship Id="rId81" Type="http://schemas.openxmlformats.org/officeDocument/2006/relationships/hyperlink" Target="https://en.wikipedia.org/wiki/Dicobalt_octacarbonyl" TargetMode="External"/><Relationship Id="rId4" Type="http://schemas.openxmlformats.org/officeDocument/2006/relationships/hyperlink" Target="https://en.wikipedia.org/wiki/Humid" TargetMode="External"/><Relationship Id="rId9" Type="http://schemas.openxmlformats.org/officeDocument/2006/relationships/hyperlink" Target="https://en.wikipedia.org/wiki/Ferrocerium" TargetMode="External"/><Relationship Id="rId14" Type="http://schemas.openxmlformats.org/officeDocument/2006/relationships/hyperlink" Target="https://en.wikipedia.org/wiki/Alkali_metal" TargetMode="External"/><Relationship Id="rId22" Type="http://schemas.openxmlformats.org/officeDocument/2006/relationships/hyperlink" Target="https://en.wikipedia.org/wiki/Aluminium" TargetMode="External"/><Relationship Id="rId27" Type="http://schemas.openxmlformats.org/officeDocument/2006/relationships/hyperlink" Target="https://en.wikipedia.org/wiki/Titanium" TargetMode="External"/><Relationship Id="rId30" Type="http://schemas.openxmlformats.org/officeDocument/2006/relationships/hyperlink" Target="https://en.wikipedia.org/wiki/Thorium" TargetMode="External"/><Relationship Id="rId35" Type="http://schemas.openxmlformats.org/officeDocument/2006/relationships/hyperlink" Target="https://en.wikipedia.org/wiki/Alkylate" TargetMode="External"/><Relationship Id="rId43" Type="http://schemas.openxmlformats.org/officeDocument/2006/relationships/hyperlink" Target="https://en.wikipedia.org/wiki/Tellurol" TargetMode="External"/><Relationship Id="rId48" Type="http://schemas.openxmlformats.org/officeDocument/2006/relationships/hyperlink" Target="https://en.wikipedia.org/wiki/Butyllithium" TargetMode="External"/><Relationship Id="rId56" Type="http://schemas.openxmlformats.org/officeDocument/2006/relationships/hyperlink" Target="https://en.wikipedia.org/wiki/Iron_sulfide" TargetMode="External"/><Relationship Id="rId64" Type="http://schemas.openxmlformats.org/officeDocument/2006/relationships/hyperlink" Target="https://en.wikipedia.org/wiki/Metalorganics" TargetMode="External"/><Relationship Id="rId69" Type="http://schemas.openxmlformats.org/officeDocument/2006/relationships/hyperlink" Target="https://en.wikipedia.org/wiki/Triethylborane" TargetMode="External"/><Relationship Id="rId77" Type="http://schemas.openxmlformats.org/officeDocument/2006/relationships/hyperlink" Target="https://en.wikipedia.org/wiki/Diborane" TargetMode="External"/><Relationship Id="rId8" Type="http://schemas.openxmlformats.org/officeDocument/2006/relationships/hyperlink" Target="https://en.wikipedia.org/wiki/Lighter" TargetMode="External"/><Relationship Id="rId51" Type="http://schemas.openxmlformats.org/officeDocument/2006/relationships/hyperlink" Target="https://en.wikipedia.org/wiki/Grignard_reaction" TargetMode="External"/><Relationship Id="rId72" Type="http://schemas.openxmlformats.org/officeDocument/2006/relationships/hyperlink" Target="https://en.wikipedia.org/wiki/Hydrazine" TargetMode="External"/><Relationship Id="rId80" Type="http://schemas.openxmlformats.org/officeDocument/2006/relationships/hyperlink" Target="https://en.wikipedia.org/wiki/Carbonyl" TargetMode="External"/><Relationship Id="rId3" Type="http://schemas.openxmlformats.org/officeDocument/2006/relationships/hyperlink" Target="https://en.wikipedia.org/wiki/Water-reactive" TargetMode="External"/><Relationship Id="rId12" Type="http://schemas.openxmlformats.org/officeDocument/2006/relationships/hyperlink" Target="https://en.wikipedia.org/wiki/Spark_testing" TargetMode="External"/><Relationship Id="rId17" Type="http://schemas.openxmlformats.org/officeDocument/2006/relationships/hyperlink" Target="https://en.wikipedia.org/wiki/Potassium" TargetMode="External"/><Relationship Id="rId25" Type="http://schemas.openxmlformats.org/officeDocument/2006/relationships/hyperlink" Target="https://en.wikipedia.org/wiki/Zirconium" TargetMode="External"/><Relationship Id="rId33" Type="http://schemas.openxmlformats.org/officeDocument/2006/relationships/hyperlink" Target="https://en.wikipedia.org/wiki/Cerium" TargetMode="External"/><Relationship Id="rId38" Type="http://schemas.openxmlformats.org/officeDocument/2006/relationships/hyperlink" Target="https://en.wikipedia.org/wiki/Graphite_intercalation_compound" TargetMode="External"/><Relationship Id="rId46" Type="http://schemas.openxmlformats.org/officeDocument/2006/relationships/hyperlink" Target="https://en.wikipedia.org/wiki/Trimethylaluminium" TargetMode="External"/><Relationship Id="rId59" Type="http://schemas.openxmlformats.org/officeDocument/2006/relationships/hyperlink" Target="https://en.wikipedia.org/w/index.php?title=Lead_citrate&amp;action=edit&amp;redlink=1" TargetMode="External"/><Relationship Id="rId67" Type="http://schemas.openxmlformats.org/officeDocument/2006/relationships/hyperlink" Target="https://en.wikipedia.org/wiki/Zinc" TargetMode="External"/><Relationship Id="rId20" Type="http://schemas.openxmlformats.org/officeDocument/2006/relationships/hyperlink" Target="https://en.wikipedia.org/wiki/NaK" TargetMode="External"/><Relationship Id="rId41" Type="http://schemas.openxmlformats.org/officeDocument/2006/relationships/hyperlink" Target="https://en.wikipedia.org/wiki/Lithium_aluminium_hydride" TargetMode="External"/><Relationship Id="rId54" Type="http://schemas.openxmlformats.org/officeDocument/2006/relationships/hyperlink" Target="https://en.wikipedia.org/wiki/Palladium_on_carbon" TargetMode="External"/><Relationship Id="rId62" Type="http://schemas.openxmlformats.org/officeDocument/2006/relationships/hyperlink" Target="https://en.wikipedia.org/wiki/United_States_Department_of_Energy" TargetMode="External"/><Relationship Id="rId70" Type="http://schemas.openxmlformats.org/officeDocument/2006/relationships/hyperlink" Target="https://en.wikipedia.org/wiki/Tert-Butyllithium" TargetMode="External"/><Relationship Id="rId75" Type="http://schemas.openxmlformats.org/officeDocument/2006/relationships/hyperlink" Target="https://en.wikipedia.org/wiki/Arsine" TargetMode="External"/><Relationship Id="rId1" Type="http://schemas.openxmlformats.org/officeDocument/2006/relationships/notesMaster" Target="../notesMasters/notesMaster1.xml"/><Relationship Id="rId6" Type="http://schemas.openxmlformats.org/officeDocument/2006/relationships/hyperlink" Target="https://en.wikipedia.org/wiki/Spark_(fire)" TargetMode="External"/><Relationship Id="rId15" Type="http://schemas.openxmlformats.org/officeDocument/2006/relationships/hyperlink" Target="https://en.wikipedia.org/wiki/Lithium" TargetMode="External"/><Relationship Id="rId23" Type="http://schemas.openxmlformats.org/officeDocument/2006/relationships/hyperlink" Target="https://en.wikipedia.org/wiki/Magnesium" TargetMode="External"/><Relationship Id="rId28" Type="http://schemas.openxmlformats.org/officeDocument/2006/relationships/hyperlink" Target="https://en.wikipedia.org/wiki/Bismuth" TargetMode="External"/><Relationship Id="rId36" Type="http://schemas.openxmlformats.org/officeDocument/2006/relationships/hyperlink" Target="https://en.wikipedia.org/wiki/Alkoxide" TargetMode="External"/><Relationship Id="rId49" Type="http://schemas.openxmlformats.org/officeDocument/2006/relationships/hyperlink" Target="https://en.wikipedia.org/wiki/Dimethylmercury" TargetMode="External"/><Relationship Id="rId57" Type="http://schemas.openxmlformats.org/officeDocument/2006/relationships/hyperlink" Target="https://en.wikipedia.org/wiki/Lead" TargetMode="Externa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osha.gov/SLTC/poweredindustrialtrucks/loading_unloading.html"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Misión de OSHA</a:t>
            </a:r>
          </a:p>
          <a:p>
            <a:pPr marL="285750" indent="-285750">
              <a:spcBef>
                <a:spcPct val="20000"/>
              </a:spcBef>
              <a:buSzPct val="90000"/>
              <a:buFont typeface="Arial" panose="020B0604020202020204" pitchFamily="34" charset="0"/>
              <a:buChar char="•"/>
              <a:defRPr/>
            </a:pPr>
            <a:r>
              <a:rPr lang="es-US" sz="1200" b="0" i="0" dirty="0" smtClean="0">
                <a:solidFill>
                  <a:srgbClr val="000000"/>
                </a:solidFill>
              </a:rPr>
              <a:t>Asegurar lugares de trabajo seguros y saludables y preservar los recursos humanos</a:t>
            </a:r>
          </a:p>
          <a:p>
            <a:pPr marL="285750" indent="-285750">
              <a:spcBef>
                <a:spcPct val="20000"/>
              </a:spcBef>
              <a:buSzPct val="90000"/>
              <a:buFont typeface="Arial" panose="020B0604020202020204" pitchFamily="34" charset="0"/>
              <a:buChar char="•"/>
              <a:defRPr/>
            </a:pPr>
            <a:endParaRPr lang="en-US" altLang="en-US" sz="1200" kern="0" dirty="0" smtClean="0">
              <a:solidFill>
                <a:prstClr val="black"/>
              </a:solidFill>
              <a:cs typeface="Arial" panose="020B0604020202020204" pitchFamily="34" charset="0"/>
            </a:endParaRPr>
          </a:p>
          <a:p>
            <a:pPr marL="285750" indent="-285750">
              <a:spcBef>
                <a:spcPct val="20000"/>
              </a:spcBef>
              <a:buSzPct val="90000"/>
              <a:buFont typeface="Arial" panose="020B0604020202020204" pitchFamily="34" charset="0"/>
              <a:buChar char="•"/>
              <a:defRPr/>
            </a:pPr>
            <a:r>
              <a:rPr lang="es-US" sz="1200" b="0" i="0" dirty="0" smtClean="0">
                <a:solidFill>
                  <a:srgbClr val="000000"/>
                </a:solidFill>
              </a:rPr>
              <a:t>Establecer programas de capacitación</a:t>
            </a:r>
          </a:p>
          <a:p>
            <a:pPr marL="285750" indent="-285750">
              <a:spcBef>
                <a:spcPct val="20000"/>
              </a:spcBef>
              <a:buSzPct val="90000"/>
              <a:buFont typeface="Arial" panose="020B0604020202020204" pitchFamily="34" charset="0"/>
              <a:buChar char="•"/>
              <a:defRPr/>
            </a:pPr>
            <a:endParaRPr lang="en-US" altLang="en-US" sz="1200" kern="0" dirty="0" smtClean="0">
              <a:solidFill>
                <a:prstClr val="black"/>
              </a:solidFill>
              <a:cs typeface="Arial" panose="020B0604020202020204" pitchFamily="34" charset="0"/>
            </a:endParaRPr>
          </a:p>
          <a:p>
            <a:pPr marL="285750" indent="-285750">
              <a:spcBef>
                <a:spcPct val="20000"/>
              </a:spcBef>
              <a:buSzPct val="90000"/>
              <a:buFont typeface="Arial" panose="020B0604020202020204" pitchFamily="34" charset="0"/>
              <a:buChar char="•"/>
              <a:defRPr/>
            </a:pPr>
            <a:r>
              <a:rPr lang="es-US" sz="1200" b="0" i="0" dirty="0" smtClean="0">
                <a:solidFill>
                  <a:srgbClr val="000000"/>
                </a:solidFill>
              </a:rPr>
              <a:t>Desarrollar estándares obligatorios de seguridad y salud en el trabajo y hacerlos cumplir con eficacia</a:t>
            </a:r>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xmlns="" val="2589769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B. – Un peligro</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xmlns="" val="23824895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43000" y="685800"/>
            <a:ext cx="4572000" cy="3429000"/>
          </a:xfrm>
          <a:ln cap="flat"/>
        </p:spPr>
      </p:sp>
      <p:sp>
        <p:nvSpPr>
          <p:cNvPr id="43011" name="Rectangle 3"/>
          <p:cNvSpPr>
            <a:spLocks noGrp="1" noChangeArrowheads="1"/>
          </p:cNvSpPr>
          <p:nvPr>
            <p:ph type="body" idx="1"/>
          </p:nvPr>
        </p:nvSpPr>
        <p:spPr>
          <a:noFill/>
          <a:ln/>
        </p:spPr>
        <p:txBody>
          <a:bodyPr/>
          <a:lstStyle/>
          <a:p>
            <a:pPr eaLnBrk="1" hangingPunct="1"/>
            <a:r>
              <a:rPr lang="es-US" sz="1200" b="0" i="0" dirty="0" smtClean="0">
                <a:solidFill>
                  <a:srgbClr val="000000"/>
                </a:solidFill>
              </a:rPr>
              <a:t>Esto es parte de su programa escrito en general. Identifique cada equipo.</a:t>
            </a:r>
          </a:p>
        </p:txBody>
      </p:sp>
    </p:spTree>
    <p:extLst>
      <p:ext uri="{BB962C8B-B14F-4D97-AF65-F5344CB8AC3E}">
        <p14:creationId xmlns:p14="http://schemas.microsoft.com/office/powerpoint/2010/main" xmlns="" val="20532480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43000" y="685800"/>
            <a:ext cx="4572000" cy="3429000"/>
          </a:xfrm>
          <a:ln cap="flat"/>
        </p:spPr>
      </p:sp>
      <p:sp>
        <p:nvSpPr>
          <p:cNvPr id="44035" name="Rectangle 3"/>
          <p:cNvSpPr>
            <a:spLocks noGrp="1" noChangeArrowheads="1"/>
          </p:cNvSpPr>
          <p:nvPr>
            <p:ph type="body" idx="1"/>
          </p:nvPr>
        </p:nvSpPr>
        <p:spPr>
          <a:noFill/>
          <a:ln/>
        </p:spPr>
        <p:txBody>
          <a:bodyPr/>
          <a:lstStyle/>
          <a:p>
            <a:pPr eaLnBrk="1" hangingPunct="1">
              <a:lnSpc>
                <a:spcPct val="90000"/>
              </a:lnSpc>
            </a:pPr>
            <a:r>
              <a:rPr lang="es-US" sz="2400" b="0" i="0" dirty="0" smtClean="0">
                <a:solidFill>
                  <a:srgbClr val="000000"/>
                </a:solidFill>
              </a:rPr>
              <a:t>Documente todas las fuentes de energía</a:t>
            </a:r>
          </a:p>
          <a:p>
            <a:pPr lvl="1" eaLnBrk="1" hangingPunct="1">
              <a:lnSpc>
                <a:spcPct val="90000"/>
              </a:lnSpc>
            </a:pPr>
            <a:r>
              <a:rPr lang="es-US" sz="2000" b="0" i="0" dirty="0" smtClean="0">
                <a:solidFill>
                  <a:srgbClr val="000000"/>
                </a:solidFill>
              </a:rPr>
              <a:t>Oculta</a:t>
            </a:r>
          </a:p>
          <a:p>
            <a:pPr lvl="1" eaLnBrk="1" hangingPunct="1">
              <a:lnSpc>
                <a:spcPct val="90000"/>
              </a:lnSpc>
            </a:pPr>
            <a:r>
              <a:rPr lang="es-US" sz="2000" b="0" i="0" dirty="0" smtClean="0">
                <a:solidFill>
                  <a:srgbClr val="000000"/>
                </a:solidFill>
              </a:rPr>
              <a:t>Directa</a:t>
            </a:r>
          </a:p>
          <a:p>
            <a:pPr eaLnBrk="1" hangingPunct="1">
              <a:lnSpc>
                <a:spcPct val="90000"/>
              </a:lnSpc>
            </a:pPr>
            <a:r>
              <a:rPr lang="es-US" sz="2400" b="0" i="0" dirty="0" smtClean="0">
                <a:solidFill>
                  <a:srgbClr val="000000"/>
                </a:solidFill>
              </a:rPr>
              <a:t>El peligro supuesto</a:t>
            </a:r>
          </a:p>
          <a:p>
            <a:pPr eaLnBrk="1" hangingPunct="1">
              <a:lnSpc>
                <a:spcPct val="90000"/>
              </a:lnSpc>
            </a:pPr>
            <a:r>
              <a:rPr lang="es-US" sz="2400" b="0" i="0" dirty="0" smtClean="0">
                <a:solidFill>
                  <a:srgbClr val="000000"/>
                </a:solidFill>
              </a:rPr>
              <a:t>La magnitud o el grado medible de peligro - ¡Bloquéelo!</a:t>
            </a:r>
          </a:p>
          <a:p>
            <a:pPr eaLnBrk="1" hangingPunct="1">
              <a:lnSpc>
                <a:spcPct val="90000"/>
              </a:lnSpc>
            </a:pPr>
            <a:r>
              <a:rPr lang="es-US" sz="2400" b="0" i="0" dirty="0" smtClean="0">
                <a:solidFill>
                  <a:srgbClr val="000000"/>
                </a:solidFill>
              </a:rPr>
              <a:t>Condiciones especiales o inusuales - ¡Bloquéelo!</a:t>
            </a:r>
          </a:p>
          <a:p>
            <a:pPr eaLnBrk="1" hangingPunct="1">
              <a:lnSpc>
                <a:spcPct val="90000"/>
              </a:lnSpc>
            </a:pPr>
            <a:r>
              <a:rPr lang="es-US" sz="2400" b="0" i="0" dirty="0" smtClean="0">
                <a:solidFill>
                  <a:srgbClr val="000000"/>
                </a:solidFill>
              </a:rPr>
              <a:t>Desconexiones y dispositivos adecuados</a:t>
            </a:r>
          </a:p>
          <a:p>
            <a:pPr eaLnBrk="1" hangingPunct="1"/>
            <a:endParaRPr lang="en-US" dirty="0" smtClean="0"/>
          </a:p>
        </p:txBody>
      </p:sp>
    </p:spTree>
    <p:extLst>
      <p:ext uri="{BB962C8B-B14F-4D97-AF65-F5344CB8AC3E}">
        <p14:creationId xmlns:p14="http://schemas.microsoft.com/office/powerpoint/2010/main" xmlns="" val="2748342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43000" y="685800"/>
            <a:ext cx="4572000" cy="3429000"/>
          </a:xfrm>
          <a:ln/>
        </p:spPr>
      </p:sp>
      <p:sp>
        <p:nvSpPr>
          <p:cNvPr id="45059" name="Rectangle 3"/>
          <p:cNvSpPr>
            <a:spLocks noGrp="1" noChangeArrowheads="1"/>
          </p:cNvSpPr>
          <p:nvPr>
            <p:ph type="body" idx="1"/>
          </p:nvPr>
        </p:nvSpPr>
        <p:spPr>
          <a:noFill/>
          <a:ln/>
        </p:spPr>
        <p:txBody>
          <a:bodyPr/>
          <a:lstStyle/>
          <a:p>
            <a:pPr eaLnBrk="1" hangingPunct="1"/>
            <a:r>
              <a:rPr lang="es-US" sz="1200" b="0" i="0" dirty="0" smtClean="0">
                <a:solidFill>
                  <a:srgbClr val="000000"/>
                </a:solidFill>
              </a:rPr>
              <a:t>Cualquier tipo de dispositivo de bloqueo/etiquetado que se use debe ser duradero.</a:t>
            </a:r>
          </a:p>
          <a:p>
            <a:pPr eaLnBrk="1" hangingPunct="1"/>
            <a:r>
              <a:rPr lang="es-US" sz="1200" b="0" i="0" dirty="0" smtClean="0">
                <a:solidFill>
                  <a:srgbClr val="000000"/>
                </a:solidFill>
              </a:rPr>
              <a:t>No hay requisitos para el tipo específico de dispositivo, siempre y cuando se pueda bloquear.</a:t>
            </a:r>
          </a:p>
          <a:p>
            <a:pPr eaLnBrk="1" hangingPunct="1"/>
            <a:r>
              <a:rPr lang="es-US" sz="1200" b="0" i="0" dirty="0" smtClean="0">
                <a:solidFill>
                  <a:srgbClr val="000000"/>
                </a:solidFill>
              </a:rPr>
              <a:t>Es buena idea tener una variedad de dispositivos disponibles para adaptarse a todas las situaciones.</a:t>
            </a:r>
          </a:p>
          <a:p>
            <a:pPr eaLnBrk="1" hangingPunct="1"/>
            <a:r>
              <a:rPr lang="es-US" sz="1200" b="0" i="0" dirty="0" smtClean="0">
                <a:solidFill>
                  <a:srgbClr val="000000"/>
                </a:solidFill>
              </a:rPr>
              <a:t>Las etiquetas siempre deben acompañar el uso de cualquiera de estos dispositivos.</a:t>
            </a:r>
          </a:p>
          <a:p>
            <a:pPr eaLnBrk="1" hangingPunct="1"/>
            <a:r>
              <a:rPr lang="es-US" sz="1200" b="0" i="0" dirty="0" smtClean="0">
                <a:solidFill>
                  <a:srgbClr val="000000"/>
                </a:solidFill>
              </a:rPr>
              <a:t>Una etiqueta no es un dispositivo, ya que no impide el arranque del equipo.</a:t>
            </a:r>
          </a:p>
        </p:txBody>
      </p:sp>
    </p:spTree>
    <p:extLst>
      <p:ext uri="{BB962C8B-B14F-4D97-AF65-F5344CB8AC3E}">
        <p14:creationId xmlns:p14="http://schemas.microsoft.com/office/powerpoint/2010/main" xmlns="" val="21769276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Esto se puede adquirir en su distribuidor de equipos móviles…</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118</a:t>
            </a:fld>
            <a:endParaRPr lang="en-US"/>
          </a:p>
        </p:txBody>
      </p:sp>
    </p:spTree>
    <p:extLst>
      <p:ext uri="{BB962C8B-B14F-4D97-AF65-F5344CB8AC3E}">
        <p14:creationId xmlns:p14="http://schemas.microsoft.com/office/powerpoint/2010/main" xmlns="" val="22242444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31888" y="674688"/>
            <a:ext cx="4595812" cy="3448050"/>
          </a:xfrm>
          <a:ln/>
        </p:spPr>
      </p:sp>
      <p:sp>
        <p:nvSpPr>
          <p:cNvPr id="46083" name="Rectangle 3"/>
          <p:cNvSpPr>
            <a:spLocks noGrp="1" noChangeArrowheads="1"/>
          </p:cNvSpPr>
          <p:nvPr>
            <p:ph type="body" idx="1"/>
          </p:nvPr>
        </p:nvSpPr>
        <p:spPr>
          <a:xfrm>
            <a:off x="893764" y="4346681"/>
            <a:ext cx="5070475" cy="4122152"/>
          </a:xfrm>
          <a:noFill/>
          <a:ln/>
        </p:spPr>
        <p:txBody>
          <a:bodyPr/>
          <a:lstStyle/>
          <a:p>
            <a:pPr marL="228600" indent="-228600" eaLnBrk="1" hangingPunct="1"/>
            <a:r>
              <a:rPr lang="es-US" sz="1200" b="0" i="0" dirty="0" smtClean="0">
                <a:solidFill>
                  <a:srgbClr val="000000"/>
                </a:solidFill>
              </a:rPr>
              <a:t>Los dispositivos LOTO deben ser capaces de resistir el entorno en el que se utilizan.</a:t>
            </a:r>
          </a:p>
          <a:p>
            <a:pPr marL="228600" indent="-228600" eaLnBrk="1" hangingPunct="1"/>
            <a:r>
              <a:rPr lang="es-US" sz="1200" b="0" i="0" dirty="0" smtClean="0">
                <a:solidFill>
                  <a:srgbClr val="000000"/>
                </a:solidFill>
              </a:rPr>
              <a:t>También deberán estandarizarse de acuerdo con el color, el tamaño o la forma y deberán ser lo suficientemente substanciales para que no se puedan eliminar accidentalmente.</a:t>
            </a:r>
          </a:p>
          <a:p>
            <a:pPr marL="228600" indent="-228600" eaLnBrk="1" hangingPunct="1"/>
            <a:r>
              <a:rPr lang="es-US" sz="1200" b="0" i="0" dirty="0" smtClean="0">
                <a:solidFill>
                  <a:srgbClr val="000000"/>
                </a:solidFill>
              </a:rPr>
              <a:t>Para ser identificables, deberán tener una leyenda que exprese frases como </a:t>
            </a:r>
            <a:r>
              <a:rPr lang="es-US" sz="1200" b="1" i="0" dirty="0" smtClean="0">
                <a:solidFill>
                  <a:srgbClr val="000000"/>
                </a:solidFill>
              </a:rPr>
              <a:t>No operar</a:t>
            </a:r>
            <a:r>
              <a:rPr lang="es-US" sz="1200" b="0" i="0" dirty="0" smtClean="0">
                <a:solidFill>
                  <a:srgbClr val="000000"/>
                </a:solidFill>
              </a:rPr>
              <a:t>, </a:t>
            </a:r>
            <a:r>
              <a:rPr lang="es-US" sz="1200" b="1" i="0" dirty="0" smtClean="0">
                <a:solidFill>
                  <a:srgbClr val="000000"/>
                </a:solidFill>
              </a:rPr>
              <a:t>No encender</a:t>
            </a:r>
            <a:r>
              <a:rPr lang="es-US" sz="1200" b="0" i="0" dirty="0" smtClean="0">
                <a:solidFill>
                  <a:srgbClr val="000000"/>
                </a:solidFill>
              </a:rPr>
              <a:t>, </a:t>
            </a:r>
            <a:r>
              <a:rPr lang="es-US" sz="1200" b="1" i="0" dirty="0" smtClean="0">
                <a:solidFill>
                  <a:srgbClr val="000000"/>
                </a:solidFill>
              </a:rPr>
              <a:t>No energizar</a:t>
            </a:r>
            <a:r>
              <a:rPr lang="es-US" sz="1200" b="0" i="0" dirty="0" smtClean="0">
                <a:solidFill>
                  <a:srgbClr val="000000"/>
                </a:solidFill>
              </a:rPr>
              <a:t>, etc.</a:t>
            </a:r>
          </a:p>
        </p:txBody>
      </p:sp>
    </p:spTree>
    <p:extLst>
      <p:ext uri="{BB962C8B-B14F-4D97-AF65-F5344CB8AC3E}">
        <p14:creationId xmlns:p14="http://schemas.microsoft.com/office/powerpoint/2010/main" xmlns="" val="41248250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xmlns="" val="23652550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s-US" sz="1200" b="0" i="0" dirty="0" smtClean="0">
                <a:solidFill>
                  <a:srgbClr val="000000"/>
                </a:solidFill>
              </a:rPr>
              <a:t>Una imagen elimina las barreras lingüísticas. </a:t>
            </a:r>
          </a:p>
          <a:p>
            <a:r>
              <a:rPr lang="es-US" sz="1200" b="0" i="0" dirty="0" smtClean="0">
                <a:solidFill>
                  <a:srgbClr val="000000"/>
                </a:solidFill>
              </a:rPr>
              <a:t>El número de teléfono permite el contacto inmediato del empleado autorizado en su ausencia. </a:t>
            </a:r>
          </a:p>
        </p:txBody>
      </p:sp>
    </p:spTree>
    <p:extLst>
      <p:ext uri="{BB962C8B-B14F-4D97-AF65-F5344CB8AC3E}">
        <p14:creationId xmlns:p14="http://schemas.microsoft.com/office/powerpoint/2010/main" xmlns="" val="38497273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¡Bloquéelo Etiquételo Pruébelo!</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122</a:t>
            </a:fld>
            <a:endParaRPr lang="en-US"/>
          </a:p>
        </p:txBody>
      </p:sp>
    </p:spTree>
    <p:extLst>
      <p:ext uri="{BB962C8B-B14F-4D97-AF65-F5344CB8AC3E}">
        <p14:creationId xmlns:p14="http://schemas.microsoft.com/office/powerpoint/2010/main" xmlns="" val="39713583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xmlns="" val="39018274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B.</a:t>
            </a:r>
          </a:p>
          <a:p>
            <a:r>
              <a:rPr lang="es-US" sz="1200" b="0" i="0" dirty="0" smtClean="0">
                <a:solidFill>
                  <a:srgbClr val="000000"/>
                </a:solidFill>
              </a:rPr>
              <a:t>Pregunta 5 en la Prepueba/Posprueba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125</a:t>
            </a:fld>
            <a:endParaRPr lang="en-US"/>
          </a:p>
        </p:txBody>
      </p:sp>
    </p:spTree>
    <p:extLst>
      <p:ext uri="{BB962C8B-B14F-4D97-AF65-F5344CB8AC3E}">
        <p14:creationId xmlns:p14="http://schemas.microsoft.com/office/powerpoint/2010/main" xmlns="" val="3271737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VERDADERO</a:t>
            </a:r>
          </a:p>
          <a:p>
            <a:r>
              <a:rPr lang="es-US" sz="1200" b="0" i="0" dirty="0" smtClean="0">
                <a:solidFill>
                  <a:srgbClr val="000000"/>
                </a:solidFill>
              </a:rPr>
              <a:t>Pregunta 4 en la Preprueba/Posprueba</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xmlns="" val="41576828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B.</a:t>
            </a:r>
          </a:p>
          <a:p>
            <a:r>
              <a:rPr lang="es-US" sz="1200" b="0" i="0" dirty="0" smtClean="0">
                <a:solidFill>
                  <a:srgbClr val="000000"/>
                </a:solidFill>
              </a:rPr>
              <a:t>Pregunta 12 en la Prepueba/Posprueba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126</a:t>
            </a:fld>
            <a:endParaRPr lang="en-US"/>
          </a:p>
        </p:txBody>
      </p:sp>
    </p:spTree>
    <p:extLst>
      <p:ext uri="{BB962C8B-B14F-4D97-AF65-F5344CB8AC3E}">
        <p14:creationId xmlns:p14="http://schemas.microsoft.com/office/powerpoint/2010/main" xmlns="" val="36483467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VERDADERO</a:t>
            </a:r>
          </a:p>
          <a:p>
            <a:r>
              <a:rPr lang="es-US" sz="1200" b="0" i="0" dirty="0" smtClean="0">
                <a:solidFill>
                  <a:srgbClr val="000000"/>
                </a:solidFill>
              </a:rPr>
              <a:t>Pregunta 10 en la Prepueba/Posprueba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127</a:t>
            </a:fld>
            <a:endParaRPr lang="en-US"/>
          </a:p>
        </p:txBody>
      </p:sp>
    </p:spTree>
    <p:extLst>
      <p:ext uri="{BB962C8B-B14F-4D97-AF65-F5344CB8AC3E}">
        <p14:creationId xmlns:p14="http://schemas.microsoft.com/office/powerpoint/2010/main" xmlns="" val="34553301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VERDADERO</a:t>
            </a:r>
          </a:p>
          <a:p>
            <a:r>
              <a:rPr lang="es-US" sz="1200" b="0" i="0" dirty="0" smtClean="0">
                <a:solidFill>
                  <a:srgbClr val="000000"/>
                </a:solidFill>
              </a:rPr>
              <a:t>Pregunta 11 en la Prepueba/Posprueba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128</a:t>
            </a:fld>
            <a:endParaRPr lang="en-US"/>
          </a:p>
        </p:txBody>
      </p:sp>
    </p:spTree>
    <p:extLst>
      <p:ext uri="{BB962C8B-B14F-4D97-AF65-F5344CB8AC3E}">
        <p14:creationId xmlns:p14="http://schemas.microsoft.com/office/powerpoint/2010/main" xmlns="" val="14121586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FALSO</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129</a:t>
            </a:fld>
            <a:endParaRPr lang="en-US"/>
          </a:p>
        </p:txBody>
      </p:sp>
    </p:spTree>
    <p:extLst>
      <p:ext uri="{BB962C8B-B14F-4D97-AF65-F5344CB8AC3E}">
        <p14:creationId xmlns:p14="http://schemas.microsoft.com/office/powerpoint/2010/main" xmlns="" val="14121586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000000"/>
                </a:solidFill>
              </a:rPr>
              <a:t>Antes de comenzar esta sección, muestre el video titulado Working Safely with Chemicals (Trabajar con seguridad con productos químicos) (19’ 43”).</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130</a:t>
            </a:fld>
            <a:endParaRPr lang="en-US"/>
          </a:p>
        </p:txBody>
      </p:sp>
    </p:spTree>
    <p:extLst>
      <p:ext uri="{BB962C8B-B14F-4D97-AF65-F5344CB8AC3E}">
        <p14:creationId xmlns:p14="http://schemas.microsoft.com/office/powerpoint/2010/main" xmlns="" val="189942701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Cosas de las que hablaremos en esta presentación. </a:t>
            </a:r>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xmlns="" val="38505317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La Administración de Seguridad y Salud Ocupacional, o OSHA, desarrolló el Estándar de Comunicación de Peligros para ayudar a proteger a los empleados de los peligros de los productos químicos. Comúnmente conocida como HazCom, o la ley de "Derecho a Saber", esta regulación le da derecho de saber qué productos químicos están siendo utilizados en su lugar de trabajo, los posibles peligros a los que podría estar expuesto y cómo protegerse a sí mismo y a los demás cuando se usan productos químicos peligrosos.</a:t>
            </a:r>
          </a:p>
          <a:p>
            <a:endParaRPr lang="en-US" baseline="0" dirty="0" smtClean="0"/>
          </a:p>
          <a:p>
            <a:endParaRPr lang="en-US" baseline="0" dirty="0" smtClean="0"/>
          </a:p>
          <a:p>
            <a:r>
              <a:rPr lang="es-US" sz="1200" b="0" i="0" dirty="0" smtClean="0">
                <a:solidFill>
                  <a:srgbClr val="000000"/>
                </a:solidFill>
              </a:rPr>
              <a:t>¿Por qué es importante el estándar HAZCOM? "Los estándares de Hazcom ayudan a los trabajadores a: • Reducir sus riesgos a los productos químicos • Evitar productos químicos peligrosos • Obtener educación apropiada acerca de los productos químicos • Seleccionar el PPE apropiado '' </a:t>
            </a:r>
          </a:p>
        </p:txBody>
      </p:sp>
      <p:sp>
        <p:nvSpPr>
          <p:cNvPr id="4" name="Slide Number Placeholder 3"/>
          <p:cNvSpPr>
            <a:spLocks noGrp="1"/>
          </p:cNvSpPr>
          <p:nvPr>
            <p:ph type="sldNum" sz="quarter" idx="10"/>
          </p:nvPr>
        </p:nvSpPr>
        <p:spPr/>
        <p:txBody>
          <a:bodyPr/>
          <a:lstStyle/>
          <a:p>
            <a:fld id="{44526746-882E-478F-B1CB-1DA44E734A6B}"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xmlns="" val="15279601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xmlns="" val="22817871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Sitio Web de OSHA: </a:t>
            </a:r>
          </a:p>
          <a:p>
            <a:endParaRPr lang="en-US" dirty="0"/>
          </a:p>
          <a:p>
            <a:r>
              <a:rPr lang="es-US" sz="1200" b="0" i="0" dirty="0" smtClean="0">
                <a:solidFill>
                  <a:srgbClr val="000000"/>
                </a:solidFill>
              </a:rPr>
              <a:t>Peligro físico significa un producto químico que está clasificado como uno con los siguientes efectos peligrosos: explosivos; inflamables (gases, aerosoles, líquidos o sólidos); oxidante (líquido, sólido o gas); autoreactivo; pirofórico (líquido o sólido); autocalentamiento; peróxido orgánico; corrosivo para el metal; gas a presión; o en contacto con el agua emite un gas inflamable. </a:t>
            </a:r>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xmlns="" val="16635608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A corto plazo (agudo)</a:t>
            </a:r>
          </a:p>
          <a:p>
            <a:r>
              <a:rPr lang="es-US" sz="1200" b="0" i="0" dirty="0" smtClean="0">
                <a:solidFill>
                  <a:srgbClr val="000000"/>
                </a:solidFill>
              </a:rPr>
              <a:t>• Alta exposición durante un corto período de tiempo (instantánea a unos pocos días)</a:t>
            </a:r>
          </a:p>
          <a:p>
            <a:r>
              <a:rPr lang="es-US" sz="1200" b="0" i="0" dirty="0" smtClean="0">
                <a:solidFill>
                  <a:srgbClr val="000000"/>
                </a:solidFill>
              </a:rPr>
              <a:t>• Después de que la exposición se detiene, el daño puede revertirse…o no</a:t>
            </a:r>
          </a:p>
          <a:p>
            <a:endParaRPr lang="en-US" dirty="0" smtClean="0"/>
          </a:p>
          <a:p>
            <a:r>
              <a:rPr lang="es-US" sz="1200" b="0" i="0" dirty="0" smtClean="0">
                <a:solidFill>
                  <a:srgbClr val="000000"/>
                </a:solidFill>
              </a:rPr>
              <a:t>A largo plazo (crónica)</a:t>
            </a:r>
          </a:p>
          <a:p>
            <a:pPr marL="169495" indent="-169495">
              <a:buFont typeface="Arial" panose="020B0604020202020204" pitchFamily="34" charset="0"/>
              <a:buChar char="•"/>
            </a:pPr>
            <a:r>
              <a:rPr lang="es-US" sz="1200" b="0" i="0" dirty="0" smtClean="0">
                <a:solidFill>
                  <a:srgbClr val="000000"/>
                </a:solidFill>
              </a:rPr>
              <a:t>Baja exposición durante un largo período de tiempo (años)</a:t>
            </a:r>
          </a:p>
          <a:p>
            <a:r>
              <a:rPr lang="es-US" sz="1200" b="0" i="0" dirty="0" smtClean="0">
                <a:solidFill>
                  <a:srgbClr val="000000"/>
                </a:solidFill>
              </a:rPr>
              <a:t>• Puede causar enfermedad u otros efectos irreversibles</a:t>
            </a:r>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xmlns="" val="1916509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VERDADERO</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xmlns="" val="24355852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76">
              <a:defRPr/>
            </a:pPr>
            <a:r>
              <a:rPr lang="es-US" sz="1200" b="0" i="0" dirty="0" smtClean="0">
                <a:solidFill>
                  <a:srgbClr val="000000"/>
                </a:solidFill>
              </a:rPr>
              <a:t>Si un producto químico reemplaza tanto aire que no hay suficiente oxígeno para respirar, puede causar asfixia simple.</a:t>
            </a:r>
          </a:p>
          <a:p>
            <a:pPr defTabSz="903976">
              <a:defRPr/>
            </a:pPr>
            <a:endParaRPr lang="en-US" dirty="0" smtClean="0"/>
          </a:p>
          <a:p>
            <a:pPr defTabSz="903976">
              <a:defRPr/>
            </a:pPr>
            <a:r>
              <a:rPr lang="es-US" sz="1200" b="0" i="0" dirty="0" smtClean="0">
                <a:solidFill>
                  <a:srgbClr val="000000"/>
                </a:solidFill>
              </a:rPr>
              <a:t>Un ASFIXANTE SIMPLE no permite que el </a:t>
            </a:r>
            <a:r>
              <a:rPr lang="es-US" sz="1200" b="1" i="0" dirty="0" smtClean="0">
                <a:solidFill>
                  <a:srgbClr val="000000"/>
                </a:solidFill>
              </a:rPr>
              <a:t>oxígeno</a:t>
            </a:r>
            <a:r>
              <a:rPr lang="es-US" sz="1200" b="0" i="0" dirty="0" smtClean="0">
                <a:solidFill>
                  <a:srgbClr val="000000"/>
                </a:solidFill>
              </a:rPr>
              <a:t>  sea transferido a las células. Ejemplos son:</a:t>
            </a:r>
            <a:r>
              <a:rPr lang="es-US" sz="1200" b="1" i="0" dirty="0" smtClean="0">
                <a:solidFill>
                  <a:srgbClr val="000000"/>
                </a:solidFill>
              </a:rPr>
              <a:t>dióxido de carbono </a:t>
            </a:r>
            <a:r>
              <a:rPr lang="es-US" sz="1200" b="0" i="0" dirty="0" smtClean="0">
                <a:solidFill>
                  <a:srgbClr val="000000"/>
                </a:solidFill>
              </a:rPr>
              <a:t>,</a:t>
            </a:r>
            <a:r>
              <a:rPr lang="es-US" sz="1200" b="1" i="0" dirty="0" smtClean="0">
                <a:solidFill>
                  <a:srgbClr val="000000"/>
                </a:solidFill>
              </a:rPr>
              <a:t> hidrógeno</a:t>
            </a:r>
            <a:r>
              <a:rPr lang="es-US" sz="1200" b="0" i="0" dirty="0" smtClean="0">
                <a:solidFill>
                  <a:srgbClr val="000000"/>
                </a:solidFill>
              </a:rPr>
              <a:t>, </a:t>
            </a:r>
            <a:r>
              <a:rPr lang="es-US" sz="1200" b="1" i="0" dirty="0" smtClean="0">
                <a:solidFill>
                  <a:srgbClr val="000000"/>
                </a:solidFill>
              </a:rPr>
              <a:t> metano </a:t>
            </a:r>
            <a:r>
              <a:rPr lang="es-US" sz="1200" b="0" i="0" dirty="0" smtClean="0">
                <a:solidFill>
                  <a:srgbClr val="000000"/>
                </a:solidFill>
              </a:rPr>
              <a:t> y </a:t>
            </a:r>
            <a:r>
              <a:rPr lang="es-US" sz="1200" b="1" i="0" dirty="0" smtClean="0">
                <a:solidFill>
                  <a:srgbClr val="000000"/>
                </a:solidFill>
              </a:rPr>
              <a:t> nitrógeno </a:t>
            </a:r>
            <a:r>
              <a:rPr lang="es-US" sz="1200" b="0" i="0" dirty="0" smtClean="0">
                <a:solidFill>
                  <a:srgbClr val="000000"/>
                </a:solidFill>
              </a:rPr>
              <a:t>. Un ASFIXIANTE QUÍMICO impide la absorción de </a:t>
            </a:r>
            <a:r>
              <a:rPr lang="es-US" sz="1200" b="1" i="0" dirty="0" smtClean="0">
                <a:solidFill>
                  <a:srgbClr val="000000"/>
                </a:solidFill>
              </a:rPr>
              <a:t>oxígeno</a:t>
            </a:r>
            <a:r>
              <a:rPr lang="es-US" sz="1200" b="0" i="0" dirty="0" smtClean="0">
                <a:solidFill>
                  <a:srgbClr val="000000"/>
                </a:solidFill>
              </a:rPr>
              <a:t> por parte de las células. Ejemplo: </a:t>
            </a:r>
            <a:r>
              <a:rPr lang="es-US" sz="1200" b="1" i="0" dirty="0" smtClean="0">
                <a:solidFill>
                  <a:srgbClr val="000000"/>
                </a:solidFill>
              </a:rPr>
              <a:t>Monóxido de Carbono</a:t>
            </a:r>
            <a:r>
              <a:rPr lang="es-US" sz="1200" b="0" i="0" dirty="0" smtClean="0">
                <a:solidFill>
                  <a:srgbClr val="000000"/>
                </a:solidFill>
              </a:rPr>
              <a:t> - impide el transporte de </a:t>
            </a:r>
            <a:r>
              <a:rPr lang="es-US" sz="1200" b="1" i="0" dirty="0" smtClean="0">
                <a:solidFill>
                  <a:srgbClr val="000000"/>
                </a:solidFill>
              </a:rPr>
              <a:t>oxígeno</a:t>
            </a:r>
            <a:r>
              <a:rPr lang="es-US" sz="1200" b="0" i="0" dirty="0" smtClean="0">
                <a:solidFill>
                  <a:srgbClr val="000000"/>
                </a:solidFill>
              </a:rPr>
              <a:t>  al combinarse con la hemoglobina desarrollando hemoglobina carboxi.</a:t>
            </a:r>
          </a:p>
          <a:p>
            <a:endParaRPr lang="en-US" dirty="0" smtClean="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xmlns="" val="40143854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La fuerza de tal explosión puede causar la muerte de los empleados, lesiones y la destrucción de edificios enteros. </a:t>
            </a:r>
          </a:p>
          <a:p>
            <a:endParaRPr lang="en-US" dirty="0" smtClean="0"/>
          </a:p>
          <a:p>
            <a:r>
              <a:rPr lang="es-US" sz="1200" b="0" i="0" dirty="0" smtClean="0">
                <a:solidFill>
                  <a:srgbClr val="000000"/>
                </a:solidFill>
              </a:rPr>
              <a:t>Significado explosivo: Capaz de explotar.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xmlns="" val="265823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Entre los ejemplos tenemos al </a:t>
            </a:r>
            <a:r>
              <a:rPr lang="es-US" sz="1200" b="1" i="0" dirty="0" smtClean="0">
                <a:solidFill>
                  <a:srgbClr val="000000"/>
                </a:solidFill>
              </a:rPr>
              <a:t>sulfuro de hierro</a:t>
            </a:r>
            <a:r>
              <a:rPr lang="es-US" sz="1200" b="0" i="0" dirty="0" smtClean="0">
                <a:solidFill>
                  <a:srgbClr val="000000"/>
                </a:solidFill>
              </a:rPr>
              <a:t> y muchos metales reactivos, incluidos el plutonio y el uranio, cuando se pulverizan o se cortan en láminas finas. Los materiales pirofóricos también son a menudo reactivos al agua y se inflaman cuando entran en contacto con el agua o el </a:t>
            </a:r>
            <a:r>
              <a:rPr lang="es-US" sz="1200" b="1" i="0" dirty="0" smtClean="0">
                <a:solidFill>
                  <a:srgbClr val="000000"/>
                </a:solidFill>
              </a:rPr>
              <a:t>aire húmedo</a:t>
            </a:r>
            <a:r>
              <a:rPr lang="es-US" sz="1200" b="0" i="0" dirty="0" smtClean="0">
                <a:solidFill>
                  <a:srgbClr val="000000"/>
                </a:solidFill>
              </a:rPr>
              <a:t>. Pueden manejarse con seguridad en atmósferas de </a:t>
            </a:r>
            <a:r>
              <a:rPr lang="es-US" sz="1200" b="1" i="0" dirty="0" smtClean="0">
                <a:solidFill>
                  <a:srgbClr val="000000"/>
                </a:solidFill>
              </a:rPr>
              <a:t>argón</a:t>
            </a:r>
            <a:r>
              <a:rPr lang="es-US" sz="1200" b="0" i="0" dirty="0" smtClean="0">
                <a:solidFill>
                  <a:srgbClr val="000000"/>
                </a:solidFill>
              </a:rPr>
              <a:t> o (con algunas excepciones) </a:t>
            </a:r>
            <a:r>
              <a:rPr lang="es-US" sz="1200" b="1" i="0" dirty="0" smtClean="0">
                <a:solidFill>
                  <a:srgbClr val="000000"/>
                </a:solidFill>
              </a:rPr>
              <a:t>nitrógeno</a:t>
            </a:r>
            <a:r>
              <a:rPr lang="es-US" sz="1200" b="0" i="0" dirty="0" smtClean="0">
                <a:solidFill>
                  <a:srgbClr val="000000"/>
                </a:solidFill>
              </a:rPr>
              <a:t>. Los materiales pirofóricos son a menudo </a:t>
            </a:r>
            <a:r>
              <a:rPr lang="es-US" sz="1200" b="0" i="0" u="none" dirty="0" smtClean="0">
                <a:solidFill>
                  <a:srgbClr val="000000"/>
                </a:solidFill>
                <a:hlinkClick r:id="rId3" tooltip="Water-reactive"/>
              </a:rPr>
              <a:t>reactivos al agua </a:t>
            </a:r>
            <a:r>
              <a:rPr lang="es-US" sz="1200" b="0" i="0" dirty="0" smtClean="0">
                <a:solidFill>
                  <a:srgbClr val="000000"/>
                </a:solidFill>
              </a:rPr>
              <a:t>y se encenderán cuando se pongan en contacto con agua o </a:t>
            </a:r>
            <a:r>
              <a:rPr lang="es-US" sz="1200" b="0" i="0" u="none" dirty="0" smtClean="0">
                <a:solidFill>
                  <a:srgbClr val="000000"/>
                </a:solidFill>
                <a:hlinkClick r:id="rId4" tooltip="Humid"/>
              </a:rPr>
              <a:t>aire húmedo</a:t>
            </a:r>
            <a:r>
              <a:rPr lang="es-US" sz="1200" b="0" i="0" dirty="0" smtClean="0">
                <a:solidFill>
                  <a:srgbClr val="000000"/>
                </a:solidFill>
              </a:rPr>
              <a:t>. La mayoría de incendios pirofóricos se deben apagar con un </a:t>
            </a:r>
            <a:r>
              <a:rPr lang="es-US" sz="1200" b="0" i="0" u="none" kern="1200" dirty="0" smtClean="0">
                <a:solidFill>
                  <a:srgbClr val="000000"/>
                </a:solidFill>
                <a:latin typeface="+mn-lt"/>
                <a:ea typeface="+mn-ea"/>
                <a:cs typeface="+mn-cs"/>
                <a:hlinkClick r:id="rId5" tooltip="Fire Classes"/>
              </a:rPr>
              <a:t>extinguidor de </a:t>
            </a:r>
            <a:r>
              <a:rPr lang="es-US" sz="1200" b="0" i="0" u="none" dirty="0" smtClean="0">
                <a:solidFill>
                  <a:srgbClr val="000000"/>
                </a:solidFill>
                <a:hlinkClick r:id="rId5" tooltip="Fire Classes"/>
              </a:rPr>
              <a:t>clase D</a:t>
            </a:r>
            <a:r>
              <a:rPr lang="es-US" sz="1200" b="0" i="0" dirty="0" smtClean="0">
                <a:solidFill>
                  <a:srgbClr val="000000"/>
                </a:solidFill>
              </a:rPr>
              <a:t>  para quemar metales.</a:t>
            </a:r>
          </a:p>
          <a:p>
            <a:endParaRPr lang="en-US" sz="1200" b="0" i="0" kern="1200" dirty="0" smtClean="0">
              <a:solidFill>
                <a:schemeClr val="tx1"/>
              </a:solidFill>
              <a:effectLst/>
              <a:latin typeface="+mn-lt"/>
              <a:ea typeface="+mn-ea"/>
              <a:cs typeface="+mn-cs"/>
            </a:endParaRPr>
          </a:p>
          <a:p>
            <a:r>
              <a:rPr lang="es-US" sz="1200" b="0" i="0" dirty="0" smtClean="0">
                <a:solidFill>
                  <a:srgbClr val="000000"/>
                </a:solidFill>
              </a:rPr>
              <a:t>La creación de </a:t>
            </a:r>
            <a:r>
              <a:rPr lang="es-US" sz="1200" b="0" i="0" u="none" dirty="0" smtClean="0">
                <a:solidFill>
                  <a:srgbClr val="000000"/>
                </a:solidFill>
                <a:hlinkClick r:id="rId6" tooltip="Spark (fire)"/>
              </a:rPr>
              <a:t>chispas</a:t>
            </a:r>
            <a:r>
              <a:rPr lang="es-US" sz="1200" b="0" i="0" dirty="0" smtClean="0">
                <a:solidFill>
                  <a:srgbClr val="000000"/>
                </a:solidFill>
              </a:rPr>
              <a:t> de metales se basa en la piroforicidad de las pequeñas partículas de metal, y las aleaciones pirofóricas se hacen para este fin.</a:t>
            </a:r>
            <a:r>
              <a:rPr lang="es-US" sz="1200" b="0" i="0" u="none" baseline="30000" dirty="0" smtClean="0">
                <a:solidFill>
                  <a:srgbClr val="000000"/>
                </a:solidFill>
                <a:hlinkClick r:id="rId7"/>
              </a:rPr>
              <a:t>[2]</a:t>
            </a:r>
            <a:r>
              <a:rPr lang="es-US" sz="1200" b="0" i="0" dirty="0" smtClean="0">
                <a:solidFill>
                  <a:srgbClr val="000000"/>
                </a:solidFill>
              </a:rPr>
              <a:t> Esto tiene ciertos usos: los mecanismos de chispa en </a:t>
            </a:r>
            <a:r>
              <a:rPr lang="es-US" sz="1200" b="0" i="0" u="none" dirty="0" smtClean="0">
                <a:solidFill>
                  <a:srgbClr val="000000"/>
                </a:solidFill>
                <a:hlinkClick r:id="rId8" tooltip="Lighter"/>
              </a:rPr>
              <a:t>encendedores</a:t>
            </a:r>
            <a:r>
              <a:rPr lang="es-US" sz="1200" b="0" i="0" dirty="0" smtClean="0">
                <a:solidFill>
                  <a:srgbClr val="000000"/>
                </a:solidFill>
              </a:rPr>
              <a:t> y diversos juguetes que usan </a:t>
            </a:r>
            <a:r>
              <a:rPr lang="es-US" sz="1200" b="0" i="0" u="none" dirty="0" smtClean="0">
                <a:solidFill>
                  <a:srgbClr val="000000"/>
                </a:solidFill>
                <a:hlinkClick r:id="rId9" tooltip="Ferrocerium"/>
              </a:rPr>
              <a:t>ferrocerium</a:t>
            </a:r>
            <a:r>
              <a:rPr lang="es-US" sz="1200" b="0" i="0" dirty="0" smtClean="0">
                <a:solidFill>
                  <a:srgbClr val="000000"/>
                </a:solidFill>
              </a:rPr>
              <a:t>; iniciar incendios sin fósforos, usar un </a:t>
            </a:r>
            <a:r>
              <a:rPr lang="es-US" sz="1200" b="0" i="0" u="none" dirty="0" smtClean="0">
                <a:solidFill>
                  <a:srgbClr val="000000"/>
                </a:solidFill>
                <a:hlinkClick r:id="rId10" tooltip="Firesteel"/>
              </a:rPr>
              <a:t>pedernal</a:t>
            </a:r>
            <a:r>
              <a:rPr lang="es-US" sz="1200" b="0" i="0" dirty="0" smtClean="0">
                <a:solidFill>
                  <a:srgbClr val="000000"/>
                </a:solidFill>
              </a:rPr>
              <a:t>; el mecanismo </a:t>
            </a:r>
            <a:r>
              <a:rPr lang="es-US" sz="1200" b="0" i="0" u="none" dirty="0" smtClean="0">
                <a:solidFill>
                  <a:srgbClr val="000000"/>
                </a:solidFill>
                <a:hlinkClick r:id="rId11" tooltip="Flintlock"/>
              </a:rPr>
              <a:t>de chispa</a:t>
            </a:r>
            <a:r>
              <a:rPr lang="es-US" sz="1200" b="0" i="0" dirty="0" smtClean="0">
                <a:solidFill>
                  <a:srgbClr val="000000"/>
                </a:solidFill>
              </a:rPr>
              <a:t> en las armas de fuego; y los metales ferrosos de </a:t>
            </a:r>
            <a:r>
              <a:rPr lang="es-US" sz="1200" b="0" i="0" kern="1200" dirty="0" smtClean="0">
                <a:solidFill>
                  <a:srgbClr val="000000"/>
                </a:solidFill>
                <a:latin typeface="+mn-lt"/>
                <a:ea typeface="+mn-ea"/>
                <a:cs typeface="+mn-cs"/>
                <a:hlinkClick r:id="rId12" tooltip="Spark testing"/>
              </a:rPr>
              <a:t>prueba de chispas</a:t>
            </a:r>
            <a:r>
              <a:rPr lang="es-US" sz="1200" b="0" i="0" kern="1200" dirty="0" smtClean="0">
                <a:solidFill>
                  <a:srgbClr val="000000"/>
                </a:solidFill>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s-US" sz="1200" b="1" i="0" dirty="0" smtClean="0">
                <a:solidFill>
                  <a:srgbClr val="000000"/>
                </a:solidFill>
              </a:rPr>
              <a:t>Sólidos</a:t>
            </a:r>
          </a:p>
          <a:p>
            <a:r>
              <a:rPr lang="es-US" sz="1200" b="0" i="0" u="none" dirty="0" smtClean="0">
                <a:solidFill>
                  <a:srgbClr val="000000"/>
                </a:solidFill>
                <a:hlinkClick r:id="rId13" tooltip="Allotropes of phosphorus"/>
              </a:rPr>
              <a:t>Fósforo blanco</a:t>
            </a:r>
            <a:r>
              <a:rPr lang="es-US" sz="1200" b="0" i="0" dirty="0" smtClean="0">
                <a:solidFill>
                  <a:srgbClr val="000000"/>
                </a:solidFill>
              </a:rPr>
              <a:t>, el "fósforo" original</a:t>
            </a:r>
          </a:p>
          <a:p>
            <a:r>
              <a:rPr lang="es-US" sz="1200" b="0" i="0" u="none" dirty="0" smtClean="0">
                <a:solidFill>
                  <a:srgbClr val="000000"/>
                </a:solidFill>
                <a:hlinkClick r:id="rId14" tooltip="Alkali metal"/>
              </a:rPr>
              <a:t>Metales alcalinos </a:t>
            </a:r>
            <a:r>
              <a:rPr lang="es-US" sz="1200" b="0" i="0" dirty="0" smtClean="0">
                <a:solidFill>
                  <a:srgbClr val="000000"/>
                </a:solidFill>
              </a:rPr>
              <a:t>(</a:t>
            </a:r>
            <a:r>
              <a:rPr lang="es-US" sz="1200" b="0" i="0" u="none" dirty="0" smtClean="0">
                <a:solidFill>
                  <a:srgbClr val="000000"/>
                </a:solidFill>
                <a:hlinkClick r:id="rId15" tooltip="Lithium"/>
              </a:rPr>
              <a:t>litio</a:t>
            </a:r>
            <a:r>
              <a:rPr lang="es-US" sz="1200" b="0" i="0" dirty="0" smtClean="0">
                <a:solidFill>
                  <a:srgbClr val="000000"/>
                </a:solidFill>
              </a:rPr>
              <a:t>, </a:t>
            </a:r>
            <a:r>
              <a:rPr lang="es-US" sz="1200" b="0" i="0" u="none" dirty="0" smtClean="0">
                <a:solidFill>
                  <a:srgbClr val="000000"/>
                </a:solidFill>
                <a:hlinkClick r:id="rId16" tooltip="Sodium"/>
              </a:rPr>
              <a:t>sodio</a:t>
            </a:r>
            <a:r>
              <a:rPr lang="es-US" sz="1200" b="0" i="0" dirty="0" smtClean="0">
                <a:solidFill>
                  <a:srgbClr val="000000"/>
                </a:solidFill>
              </a:rPr>
              <a:t>, </a:t>
            </a:r>
            <a:r>
              <a:rPr lang="es-US" sz="1200" b="0" i="0" u="none" dirty="0" smtClean="0">
                <a:solidFill>
                  <a:srgbClr val="000000"/>
                </a:solidFill>
                <a:hlinkClick r:id="rId17" tooltip="Potassium"/>
              </a:rPr>
              <a:t>potasio</a:t>
            </a:r>
            <a:r>
              <a:rPr lang="es-US" sz="1200" b="0" i="0" dirty="0" smtClean="0">
                <a:solidFill>
                  <a:srgbClr val="000000"/>
                </a:solidFill>
              </a:rPr>
              <a:t>, </a:t>
            </a:r>
            <a:r>
              <a:rPr lang="es-US" sz="1200" b="0" i="0" u="none" dirty="0" smtClean="0">
                <a:solidFill>
                  <a:srgbClr val="000000"/>
                </a:solidFill>
                <a:hlinkClick r:id="rId18" tooltip="Rubidium"/>
              </a:rPr>
              <a:t>rubidio</a:t>
            </a:r>
            <a:r>
              <a:rPr lang="es-US" sz="1200" b="0" i="0" dirty="0" smtClean="0">
                <a:solidFill>
                  <a:srgbClr val="000000"/>
                </a:solidFill>
              </a:rPr>
              <a:t>, </a:t>
            </a:r>
            <a:r>
              <a:rPr lang="es-US" sz="1200" b="0" i="0" u="none" dirty="0" smtClean="0">
                <a:solidFill>
                  <a:srgbClr val="000000"/>
                </a:solidFill>
                <a:hlinkClick r:id="rId19" tooltip="Caesium"/>
              </a:rPr>
              <a:t>cesio</a:t>
            </a:r>
            <a:r>
              <a:rPr lang="es-US" sz="1200" b="0" i="0" dirty="0" smtClean="0">
                <a:solidFill>
                  <a:srgbClr val="000000"/>
                </a:solidFill>
              </a:rPr>
              <a:t>), incluida la aleación </a:t>
            </a:r>
            <a:r>
              <a:rPr lang="es-US" sz="1200" b="0" i="0" u="none" dirty="0" smtClean="0">
                <a:solidFill>
                  <a:srgbClr val="000000"/>
                </a:solidFill>
                <a:hlinkClick r:id="rId20" tooltip="NaK"/>
              </a:rPr>
              <a:t>NaK</a:t>
            </a:r>
          </a:p>
          <a:p>
            <a:r>
              <a:rPr lang="es-US" sz="1200" b="0" i="0" dirty="0" smtClean="0">
                <a:solidFill>
                  <a:srgbClr val="000000"/>
                </a:solidFill>
              </a:rPr>
              <a:t>Metales finamente divididos (</a:t>
            </a:r>
            <a:r>
              <a:rPr lang="es-US" sz="1200" b="0" i="0" u="none" dirty="0" smtClean="0">
                <a:solidFill>
                  <a:srgbClr val="000000"/>
                </a:solidFill>
                <a:hlinkClick r:id="rId21" tooltip="Iron"/>
              </a:rPr>
              <a:t>hierro</a:t>
            </a:r>
            <a:r>
              <a:rPr lang="es-US" sz="1200" b="0" i="0" dirty="0" smtClean="0">
                <a:solidFill>
                  <a:srgbClr val="000000"/>
                </a:solidFill>
              </a:rPr>
              <a:t>,</a:t>
            </a:r>
            <a:r>
              <a:rPr lang="es-US" sz="1200" b="0" i="0" u="none" baseline="30000" dirty="0" smtClean="0">
                <a:solidFill>
                  <a:srgbClr val="000000"/>
                </a:solidFill>
                <a:hlinkClick r:id="rId7"/>
              </a:rPr>
              <a:t>[3]</a:t>
            </a:r>
            <a:r>
              <a:rPr lang="es-US" sz="1200" b="0" i="0" dirty="0" smtClean="0">
                <a:solidFill>
                  <a:srgbClr val="000000"/>
                </a:solidFill>
              </a:rPr>
              <a:t> </a:t>
            </a:r>
            <a:r>
              <a:rPr lang="es-US" sz="1200" b="0" i="0" u="none" dirty="0" smtClean="0">
                <a:solidFill>
                  <a:srgbClr val="000000"/>
                </a:solidFill>
                <a:hlinkClick r:id="rId22" tooltip="Aluminium"/>
              </a:rPr>
              <a:t>aluminio</a:t>
            </a:r>
            <a:r>
              <a:rPr lang="es-US" sz="1200" b="0" i="0" dirty="0" smtClean="0">
                <a:solidFill>
                  <a:srgbClr val="000000"/>
                </a:solidFill>
              </a:rPr>
              <a:t>,</a:t>
            </a:r>
            <a:r>
              <a:rPr lang="es-US" sz="1200" b="0" i="0" u="none" baseline="30000" dirty="0" smtClean="0">
                <a:solidFill>
                  <a:srgbClr val="000000"/>
                </a:solidFill>
                <a:hlinkClick r:id="rId7"/>
              </a:rPr>
              <a:t>[3]</a:t>
            </a:r>
            <a:r>
              <a:rPr lang="es-US" sz="1200" b="0" i="0" dirty="0" smtClean="0">
                <a:solidFill>
                  <a:srgbClr val="000000"/>
                </a:solidFill>
              </a:rPr>
              <a:t> </a:t>
            </a:r>
            <a:r>
              <a:rPr lang="es-US" sz="1200" b="0" i="0" u="none" dirty="0" smtClean="0">
                <a:solidFill>
                  <a:srgbClr val="000000"/>
                </a:solidFill>
                <a:hlinkClick r:id="rId23" tooltip="Magnesium"/>
              </a:rPr>
              <a:t>magnesio</a:t>
            </a:r>
            <a:r>
              <a:rPr lang="es-US" sz="1200" b="0" i="0" dirty="0" smtClean="0">
                <a:solidFill>
                  <a:srgbClr val="000000"/>
                </a:solidFill>
              </a:rPr>
              <a:t>,</a:t>
            </a:r>
            <a:r>
              <a:rPr lang="es-US" sz="1200" b="0" i="0" u="none" baseline="30000" dirty="0" smtClean="0">
                <a:solidFill>
                  <a:srgbClr val="000000"/>
                </a:solidFill>
                <a:hlinkClick r:id="rId7"/>
              </a:rPr>
              <a:t>[3]</a:t>
            </a:r>
            <a:r>
              <a:rPr lang="es-US" sz="1200" b="0" i="0" dirty="0" smtClean="0">
                <a:solidFill>
                  <a:srgbClr val="000000"/>
                </a:solidFill>
              </a:rPr>
              <a:t> </a:t>
            </a:r>
            <a:r>
              <a:rPr lang="es-US" sz="1200" b="0" i="0" u="none" dirty="0" smtClean="0">
                <a:solidFill>
                  <a:srgbClr val="000000"/>
                </a:solidFill>
                <a:hlinkClick r:id="rId24" tooltip="Calcium"/>
              </a:rPr>
              <a:t>calcio</a:t>
            </a:r>
            <a:r>
              <a:rPr lang="es-US" sz="1200" b="0" i="0" dirty="0" smtClean="0">
                <a:solidFill>
                  <a:srgbClr val="000000"/>
                </a:solidFill>
              </a:rPr>
              <a:t>, </a:t>
            </a:r>
            <a:r>
              <a:rPr lang="es-US" sz="1200" b="0" i="0" u="none" dirty="0" smtClean="0">
                <a:solidFill>
                  <a:srgbClr val="000000"/>
                </a:solidFill>
                <a:hlinkClick r:id="rId25" tooltip="Zirconium"/>
              </a:rPr>
              <a:t>circonio</a:t>
            </a:r>
            <a:r>
              <a:rPr lang="es-US" sz="1200" b="0" i="0" dirty="0" smtClean="0">
                <a:solidFill>
                  <a:srgbClr val="000000"/>
                </a:solidFill>
              </a:rPr>
              <a:t>, </a:t>
            </a:r>
            <a:r>
              <a:rPr lang="es-US" sz="1200" b="0" i="0" u="none" dirty="0" smtClean="0">
                <a:solidFill>
                  <a:srgbClr val="000000"/>
                </a:solidFill>
                <a:hlinkClick r:id="rId26" tooltip="Uranium"/>
              </a:rPr>
              <a:t>uranio</a:t>
            </a:r>
            <a:r>
              <a:rPr lang="es-US" sz="1200" b="0" i="0" dirty="0" smtClean="0">
                <a:solidFill>
                  <a:srgbClr val="000000"/>
                </a:solidFill>
              </a:rPr>
              <a:t>, </a:t>
            </a:r>
            <a:r>
              <a:rPr lang="es-US" sz="1200" b="0" i="0" u="none" dirty="0" smtClean="0">
                <a:solidFill>
                  <a:srgbClr val="000000"/>
                </a:solidFill>
                <a:hlinkClick r:id="rId27" tooltip="Titanium"/>
              </a:rPr>
              <a:t>titanio</a:t>
            </a:r>
            <a:r>
              <a:rPr lang="es-US" sz="1200" b="0" i="0" dirty="0" smtClean="0">
                <a:solidFill>
                  <a:srgbClr val="000000"/>
                </a:solidFill>
              </a:rPr>
              <a:t>, </a:t>
            </a:r>
            <a:r>
              <a:rPr lang="es-US" sz="1200" b="0" i="0" u="none" dirty="0" smtClean="0">
                <a:solidFill>
                  <a:srgbClr val="000000"/>
                </a:solidFill>
                <a:hlinkClick r:id="rId28" tooltip="Bismuth"/>
              </a:rPr>
              <a:t>bismuto</a:t>
            </a:r>
            <a:r>
              <a:rPr lang="es-US" sz="1200" b="0" i="0" dirty="0" smtClean="0">
                <a:solidFill>
                  <a:srgbClr val="000000"/>
                </a:solidFill>
              </a:rPr>
              <a:t>, </a:t>
            </a:r>
            <a:r>
              <a:rPr lang="es-US" sz="1200" b="0" i="0" u="none" dirty="0" smtClean="0">
                <a:solidFill>
                  <a:srgbClr val="000000"/>
                </a:solidFill>
                <a:hlinkClick r:id="rId29" tooltip="Hafnium"/>
              </a:rPr>
              <a:t>hafnio</a:t>
            </a:r>
            <a:r>
              <a:rPr lang="es-US" sz="1200" b="0" i="0" dirty="0" smtClean="0">
                <a:solidFill>
                  <a:srgbClr val="000000"/>
                </a:solidFill>
              </a:rPr>
              <a:t>, </a:t>
            </a:r>
            <a:r>
              <a:rPr lang="es-US" sz="1200" b="0" i="0" u="none" dirty="0" smtClean="0">
                <a:solidFill>
                  <a:srgbClr val="000000"/>
                </a:solidFill>
                <a:hlinkClick r:id="rId30" tooltip="Thorium"/>
              </a:rPr>
              <a:t>torio</a:t>
            </a:r>
            <a:r>
              <a:rPr lang="es-US" sz="1200" b="0" i="0" dirty="0" smtClean="0">
                <a:solidFill>
                  <a:srgbClr val="000000"/>
                </a:solidFill>
              </a:rPr>
              <a:t>, </a:t>
            </a:r>
            <a:r>
              <a:rPr lang="es-US" sz="1200" b="0" i="0" u="none" dirty="0" smtClean="0">
                <a:solidFill>
                  <a:srgbClr val="000000"/>
                </a:solidFill>
                <a:hlinkClick r:id="rId31" tooltip="Osmium"/>
              </a:rPr>
              <a:t>osmio</a:t>
            </a:r>
            <a:r>
              <a:rPr lang="es-US" sz="1200" b="0" i="0" dirty="0" smtClean="0">
                <a:solidFill>
                  <a:srgbClr val="000000"/>
                </a:solidFill>
              </a:rPr>
              <a:t>, </a:t>
            </a:r>
            <a:r>
              <a:rPr lang="es-US" sz="1200" b="0" i="0" u="none" dirty="0" smtClean="0">
                <a:solidFill>
                  <a:srgbClr val="000000"/>
                </a:solidFill>
                <a:hlinkClick r:id="rId32" tooltip="Neodymium"/>
              </a:rPr>
              <a:t>neodimio</a:t>
            </a:r>
            <a:r>
              <a:rPr lang="es-US" sz="1200" b="0" i="0" dirty="0" smtClean="0">
                <a:solidFill>
                  <a:srgbClr val="000000"/>
                </a:solidFill>
              </a:rPr>
              <a:t>)</a:t>
            </a:r>
          </a:p>
          <a:p>
            <a:r>
              <a:rPr lang="es-US" sz="1200" b="0" i="0" dirty="0" smtClean="0">
                <a:solidFill>
                  <a:srgbClr val="000000"/>
                </a:solidFill>
              </a:rPr>
              <a:t>Algunos metales y aleaciones a granel (</a:t>
            </a:r>
            <a:r>
              <a:rPr lang="es-US" sz="1200" b="0" i="0" u="none" dirty="0" smtClean="0">
                <a:solidFill>
                  <a:srgbClr val="000000"/>
                </a:solidFill>
                <a:hlinkClick r:id="rId33" tooltip="Cerium"/>
              </a:rPr>
              <a:t>cerio</a:t>
            </a:r>
            <a:r>
              <a:rPr lang="es-US" sz="1200" b="0" i="0" dirty="0" smtClean="0">
                <a:solidFill>
                  <a:srgbClr val="000000"/>
                </a:solidFill>
              </a:rPr>
              <a:t>, </a:t>
            </a:r>
            <a:r>
              <a:rPr lang="es-US" sz="1200" b="0" i="0" u="none" dirty="0" smtClean="0">
                <a:solidFill>
                  <a:srgbClr val="000000"/>
                </a:solidFill>
                <a:hlinkClick r:id="rId34" tooltip="Plutonium"/>
              </a:rPr>
              <a:t> plutonio</a:t>
            </a:r>
            <a:r>
              <a:rPr lang="es-US" sz="1200" b="0" i="0" dirty="0" smtClean="0">
                <a:solidFill>
                  <a:srgbClr val="000000"/>
                </a:solidFill>
              </a:rPr>
              <a:t>)</a:t>
            </a:r>
          </a:p>
          <a:p>
            <a:r>
              <a:rPr lang="es-US" sz="1200" b="0" i="0" u="none" dirty="0" smtClean="0">
                <a:solidFill>
                  <a:srgbClr val="000000"/>
                </a:solidFill>
                <a:hlinkClick r:id="rId35" tooltip="Alkylate"/>
              </a:rPr>
              <a:t>M</a:t>
            </a:r>
            <a:r>
              <a:rPr lang="es-US" sz="1200" b="0" i="0" u="none" kern="1200" dirty="0" smtClean="0">
                <a:solidFill>
                  <a:srgbClr val="000000"/>
                </a:solidFill>
                <a:latin typeface="+mn-lt"/>
                <a:ea typeface="+mn-ea"/>
                <a:cs typeface="+mn-cs"/>
                <a:hlinkClick r:id="rId35" tooltip="Alkylate"/>
              </a:rPr>
              <a:t>etal </a:t>
            </a:r>
            <a:r>
              <a:rPr lang="es-US" sz="1200" b="0" i="0" dirty="0" smtClean="0">
                <a:solidFill>
                  <a:srgbClr val="000000"/>
                </a:solidFill>
              </a:rPr>
              <a:t>alquilato </a:t>
            </a:r>
            <a:r>
              <a:rPr lang="es-US" sz="1200" b="0" i="0" u="none" dirty="0" smtClean="0">
                <a:solidFill>
                  <a:srgbClr val="000000"/>
                </a:solidFill>
                <a:hlinkClick r:id="rId36" tooltip="Alkoxide"/>
              </a:rPr>
              <a:t>alcóxidos</a:t>
            </a:r>
            <a:r>
              <a:rPr lang="es-US" sz="1200" b="0" i="0" dirty="0" smtClean="0">
                <a:solidFill>
                  <a:srgbClr val="000000"/>
                </a:solidFill>
              </a:rPr>
              <a:t> o no metales </a:t>
            </a:r>
            <a:r>
              <a:rPr lang="es-US" sz="1200" b="0" i="0" u="none" dirty="0" smtClean="0">
                <a:solidFill>
                  <a:srgbClr val="000000"/>
                </a:solidFill>
                <a:hlinkClick r:id="rId37" tooltip="Halides"/>
              </a:rPr>
              <a:t>haluros</a:t>
            </a:r>
            <a:r>
              <a:rPr lang="es-US" sz="1200" b="0" i="0" dirty="0" smtClean="0">
                <a:solidFill>
                  <a:srgbClr val="000000"/>
                </a:solidFill>
              </a:rPr>
              <a:t> (dietiletoxialuminio, dicloro(metil)silano</a:t>
            </a:r>
          </a:p>
          <a:p>
            <a:r>
              <a:rPr lang="es-US" sz="1200" b="0" i="0" u="none" dirty="0" smtClean="0">
                <a:solidFill>
                  <a:srgbClr val="000000"/>
                </a:solidFill>
                <a:hlinkClick r:id="rId38" tooltip="Graphite intercalation compound"/>
              </a:rPr>
              <a:t>Grafito de potasio </a:t>
            </a:r>
            <a:r>
              <a:rPr lang="es-US" sz="1200" b="0" i="0" dirty="0" smtClean="0">
                <a:solidFill>
                  <a:srgbClr val="000000"/>
                </a:solidFill>
              </a:rPr>
              <a:t>(KC</a:t>
            </a:r>
            <a:r>
              <a:rPr lang="es-US" sz="1200" b="0" i="0" baseline="-25000" dirty="0" smtClean="0">
                <a:solidFill>
                  <a:srgbClr val="000000"/>
                </a:solidFill>
              </a:rPr>
              <a:t>8</a:t>
            </a:r>
            <a:r>
              <a:rPr lang="es-US" sz="1200" b="0" i="0" dirty="0" smtClean="0">
                <a:solidFill>
                  <a:srgbClr val="000000"/>
                </a:solidFill>
              </a:rPr>
              <a:t>)</a:t>
            </a:r>
          </a:p>
          <a:p>
            <a:r>
              <a:rPr lang="es-US" sz="1200" b="0" i="0" dirty="0" smtClean="0">
                <a:solidFill>
                  <a:srgbClr val="000000"/>
                </a:solidFill>
              </a:rPr>
              <a:t>Hidruros </a:t>
            </a:r>
            <a:r>
              <a:rPr lang="es-US" sz="1200" b="0" i="0" u="none" dirty="0" smtClean="0">
                <a:solidFill>
                  <a:srgbClr val="000000"/>
                </a:solidFill>
                <a:hlinkClick r:id="rId39" tooltip="Hydride"/>
              </a:rPr>
              <a:t>metálicos</a:t>
            </a:r>
            <a:r>
              <a:rPr lang="es-US" sz="1200" b="0" i="0" dirty="0" smtClean="0">
                <a:solidFill>
                  <a:srgbClr val="000000"/>
                </a:solidFill>
              </a:rPr>
              <a:t> (</a:t>
            </a:r>
            <a:r>
              <a:rPr lang="es-US" sz="1200" b="0" i="0" u="none" dirty="0" smtClean="0">
                <a:solidFill>
                  <a:srgbClr val="000000"/>
                </a:solidFill>
                <a:hlinkClick r:id="rId40" tooltip="Sodium hydride"/>
              </a:rPr>
              <a:t>hidruro de sodio</a:t>
            </a:r>
            <a:r>
              <a:rPr lang="es-US" sz="1200" b="0" i="0" dirty="0" smtClean="0">
                <a:solidFill>
                  <a:srgbClr val="000000"/>
                </a:solidFill>
              </a:rPr>
              <a:t>, </a:t>
            </a:r>
            <a:r>
              <a:rPr lang="es-US" sz="1200" b="0" i="0" u="none" dirty="0" smtClean="0">
                <a:solidFill>
                  <a:srgbClr val="000000"/>
                </a:solidFill>
                <a:hlinkClick r:id="rId41" tooltip="Lithium aluminium hydride"/>
              </a:rPr>
              <a:t>litio hidruro de aluminio</a:t>
            </a:r>
            <a:r>
              <a:rPr lang="es-US" sz="1200" b="0" i="0" dirty="0" smtClean="0">
                <a:solidFill>
                  <a:srgbClr val="000000"/>
                </a:solidFill>
              </a:rPr>
              <a:t>, </a:t>
            </a:r>
            <a:r>
              <a:rPr lang="es-US" sz="1200" b="0" i="0" u="none" dirty="0" smtClean="0">
                <a:solidFill>
                  <a:srgbClr val="000000"/>
                </a:solidFill>
                <a:hlinkClick r:id="rId42" tooltip="Uranium trihydride"/>
              </a:rPr>
              <a:t>trihidruro de uranio</a:t>
            </a:r>
            <a:r>
              <a:rPr lang="es-US" sz="1200" b="0" i="0" dirty="0" smtClean="0">
                <a:solidFill>
                  <a:srgbClr val="000000"/>
                </a:solidFill>
              </a:rPr>
              <a:t>)</a:t>
            </a:r>
          </a:p>
          <a:p>
            <a:r>
              <a:rPr lang="es-US" sz="1200" b="0" i="0" dirty="0" smtClean="0">
                <a:solidFill>
                  <a:srgbClr val="000000"/>
                </a:solidFill>
              </a:rPr>
              <a:t>Metano </a:t>
            </a:r>
            <a:r>
              <a:rPr lang="es-US" sz="1200" b="0" i="0" u="none" dirty="0" smtClean="0">
                <a:solidFill>
                  <a:srgbClr val="000000"/>
                </a:solidFill>
                <a:hlinkClick r:id="rId43" tooltip="Tellurol"/>
              </a:rPr>
              <a:t>telurol</a:t>
            </a:r>
            <a:r>
              <a:rPr lang="es-US" sz="1200" b="0" i="0" dirty="0" smtClean="0">
                <a:solidFill>
                  <a:srgbClr val="000000"/>
                </a:solidFill>
              </a:rPr>
              <a:t> (CH</a:t>
            </a:r>
            <a:r>
              <a:rPr lang="es-US" sz="1200" b="0" i="0" baseline="-25000" dirty="0" smtClean="0">
                <a:solidFill>
                  <a:srgbClr val="000000"/>
                </a:solidFill>
              </a:rPr>
              <a:t>3</a:t>
            </a:r>
            <a:r>
              <a:rPr lang="es-US" sz="1200" b="0" i="0" dirty="0" smtClean="0">
                <a:solidFill>
                  <a:srgbClr val="000000"/>
                </a:solidFill>
              </a:rPr>
              <a:t>TeH), un análogo del </a:t>
            </a:r>
            <a:r>
              <a:rPr lang="es-US" sz="1200" b="0" i="0" u="none" dirty="0" smtClean="0">
                <a:solidFill>
                  <a:srgbClr val="000000"/>
                </a:solidFill>
                <a:hlinkClick r:id="rId44" tooltip="Methanol"/>
              </a:rPr>
              <a:t>metanol</a:t>
            </a:r>
            <a:r>
              <a:rPr lang="es-US" sz="1200" b="0" i="0" dirty="0" smtClean="0">
                <a:solidFill>
                  <a:srgbClr val="000000"/>
                </a:solidFill>
              </a:rPr>
              <a:t> donde el </a:t>
            </a:r>
            <a:r>
              <a:rPr lang="es-US" sz="1200" b="0" i="0" u="none" dirty="0" smtClean="0">
                <a:solidFill>
                  <a:srgbClr val="000000"/>
                </a:solidFill>
                <a:hlinkClick r:id="rId45" tooltip="Tellurium"/>
              </a:rPr>
              <a:t>telurio</a:t>
            </a:r>
            <a:r>
              <a:rPr lang="es-US" sz="1200" b="0" i="0" dirty="0" smtClean="0">
                <a:solidFill>
                  <a:srgbClr val="000000"/>
                </a:solidFill>
              </a:rPr>
              <a:t> reemplaza al oxígeno</a:t>
            </a:r>
          </a:p>
          <a:p>
            <a:r>
              <a:rPr lang="es-US" sz="1200" b="0" i="0" dirty="0" smtClean="0">
                <a:solidFill>
                  <a:srgbClr val="000000"/>
                </a:solidFill>
              </a:rPr>
              <a:t>Derivados alquilatos totales o </a:t>
            </a:r>
            <a:r>
              <a:rPr lang="es-US" sz="1200" b="0" i="0" u="none" dirty="0" smtClean="0">
                <a:solidFill>
                  <a:srgbClr val="000000"/>
                </a:solidFill>
                <a:hlinkClick r:id="rId35" tooltip="Alkylate"/>
              </a:rPr>
              <a:t>parciales</a:t>
            </a:r>
            <a:r>
              <a:rPr lang="es-US" sz="1200" b="0" i="0" dirty="0" smtClean="0">
                <a:solidFill>
                  <a:srgbClr val="000000"/>
                </a:solidFill>
              </a:rPr>
              <a:t> de hidruros metálicos y  </a:t>
            </a:r>
            <a:r>
              <a:rPr lang="es-US" sz="1200" b="0" i="0" u="none" dirty="0" smtClean="0">
                <a:solidFill>
                  <a:srgbClr val="000000"/>
                </a:solidFill>
                <a:hlinkClick r:id="rId39" tooltip="Hydride"/>
              </a:rPr>
              <a:t>no metálicos</a:t>
            </a:r>
            <a:r>
              <a:rPr lang="es-US" sz="1200" b="0" i="0" dirty="0" smtClean="0">
                <a:solidFill>
                  <a:srgbClr val="000000"/>
                </a:solidFill>
              </a:rPr>
              <a:t> (hidruro de dietilaluminio, </a:t>
            </a:r>
            <a:r>
              <a:rPr lang="es-US" sz="1200" b="0" i="0" u="none" dirty="0" smtClean="0">
                <a:solidFill>
                  <a:srgbClr val="000000"/>
                </a:solidFill>
                <a:hlinkClick r:id="rId46" tooltip="Trimethylaluminium"/>
              </a:rPr>
              <a:t>trimetilaluminio</a:t>
            </a:r>
            <a:r>
              <a:rPr lang="es-US" sz="1200" b="0" i="0" dirty="0" smtClean="0">
                <a:solidFill>
                  <a:srgbClr val="000000"/>
                </a:solidFill>
              </a:rPr>
              <a:t>, </a:t>
            </a:r>
            <a:r>
              <a:rPr lang="es-US" sz="1200" b="0" i="0" u="none" dirty="0" smtClean="0">
                <a:solidFill>
                  <a:srgbClr val="000000"/>
                </a:solidFill>
                <a:hlinkClick r:id="rId47" tooltip="Triethylaluminium"/>
              </a:rPr>
              <a:t>trietilaluminio</a:t>
            </a:r>
            <a:r>
              <a:rPr lang="es-US" sz="1200" b="0" i="0" dirty="0" smtClean="0">
                <a:solidFill>
                  <a:srgbClr val="000000"/>
                </a:solidFill>
              </a:rPr>
              <a:t>, </a:t>
            </a:r>
            <a:r>
              <a:rPr lang="es-US" sz="1200" b="0" i="0" u="none" dirty="0" smtClean="0">
                <a:solidFill>
                  <a:srgbClr val="000000"/>
                </a:solidFill>
                <a:hlinkClick r:id="rId48" tooltip="Butyllithium"/>
              </a:rPr>
              <a:t>butilitio</a:t>
            </a:r>
            <a:r>
              <a:rPr lang="es-US" sz="1200" b="0" i="0" dirty="0" smtClean="0">
                <a:solidFill>
                  <a:srgbClr val="000000"/>
                </a:solidFill>
              </a:rPr>
              <a:t>), con pocas excepciones (es decir </a:t>
            </a:r>
            <a:r>
              <a:rPr lang="es-US" sz="1200" b="0" i="0" u="none" dirty="0" smtClean="0">
                <a:solidFill>
                  <a:srgbClr val="000000"/>
                </a:solidFill>
                <a:hlinkClick r:id="rId49" tooltip="Dimethylmercury"/>
              </a:rPr>
              <a:t>dimetilmercurio</a:t>
            </a:r>
            <a:r>
              <a:rPr lang="es-US" sz="1200" b="0" i="0" dirty="0" smtClean="0">
                <a:solidFill>
                  <a:srgbClr val="000000"/>
                </a:solidFill>
              </a:rPr>
              <a:t> y </a:t>
            </a:r>
            <a:r>
              <a:rPr lang="es-US" sz="1200" b="0" i="0" u="none" dirty="0" smtClean="0">
                <a:solidFill>
                  <a:srgbClr val="000000"/>
                </a:solidFill>
                <a:hlinkClick r:id="rId50" tooltip="Tetraethyllead"/>
              </a:rPr>
              <a:t>tetraetilplomo</a:t>
            </a:r>
            <a:r>
              <a:rPr lang="es-US" sz="1200" b="0" i="0" dirty="0" smtClean="0">
                <a:solidFill>
                  <a:srgbClr val="000000"/>
                </a:solidFill>
              </a:rPr>
              <a:t>)</a:t>
            </a:r>
          </a:p>
          <a:p>
            <a:r>
              <a:rPr lang="es-US" sz="1200" b="0" i="0" dirty="0" smtClean="0">
                <a:solidFill>
                  <a:srgbClr val="000000"/>
                </a:solidFill>
              </a:rPr>
              <a:t>Catalizadores de celdas de combustible de cobre, por ejemplo, Cu/ZnO/Al</a:t>
            </a:r>
            <a:r>
              <a:rPr lang="es-US" sz="1200" b="0" i="0" baseline="-25000" dirty="0" smtClean="0">
                <a:solidFill>
                  <a:srgbClr val="000000"/>
                </a:solidFill>
              </a:rPr>
              <a:t>2</a:t>
            </a:r>
            <a:r>
              <a:rPr lang="es-US" sz="1200" b="0" i="0" dirty="0" smtClean="0">
                <a:solidFill>
                  <a:srgbClr val="000000"/>
                </a:solidFill>
              </a:rPr>
              <a:t>O</a:t>
            </a:r>
            <a:r>
              <a:rPr lang="es-US" sz="1200" b="0" i="0" baseline="-25000" dirty="0" smtClean="0">
                <a:solidFill>
                  <a:srgbClr val="000000"/>
                </a:solidFill>
              </a:rPr>
              <a:t>3</a:t>
            </a:r>
            <a:r>
              <a:rPr lang="es-US" sz="1200" b="0" i="0" u="none" baseline="30000" dirty="0" smtClean="0">
                <a:solidFill>
                  <a:srgbClr val="000000"/>
                </a:solidFill>
                <a:hlinkClick r:id="rId7"/>
              </a:rPr>
              <a:t>[4]</a:t>
            </a:r>
          </a:p>
          <a:p>
            <a:r>
              <a:rPr lang="es-US" sz="1200" b="0" i="0" u="none" dirty="0" smtClean="0">
                <a:solidFill>
                  <a:srgbClr val="000000"/>
                </a:solidFill>
                <a:hlinkClick r:id="rId51" tooltip="Grignard reaction"/>
              </a:rPr>
              <a:t>Reactivos de Grignard</a:t>
            </a:r>
            <a:r>
              <a:rPr lang="es-US" sz="1200" b="0" i="0" dirty="0" smtClean="0">
                <a:solidFill>
                  <a:srgbClr val="000000"/>
                </a:solidFill>
              </a:rPr>
              <a:t> (compuestos de la forma RMgX)</a:t>
            </a:r>
          </a:p>
          <a:p>
            <a:r>
              <a:rPr lang="es-US" sz="1200" b="0" i="0" dirty="0" smtClean="0">
                <a:solidFill>
                  <a:srgbClr val="000000"/>
                </a:solidFill>
              </a:rPr>
              <a:t>Se usaron </a:t>
            </a:r>
            <a:r>
              <a:rPr lang="es-US" sz="1200" b="0" i="0" u="none" dirty="0" smtClean="0">
                <a:solidFill>
                  <a:srgbClr val="000000"/>
                </a:solidFill>
                <a:hlinkClick r:id="rId52" tooltip="Hydrogenation"/>
              </a:rPr>
              <a:t>catalizadores de</a:t>
            </a:r>
            <a:r>
              <a:rPr lang="es-US" sz="1200" b="0" i="0" u="none" dirty="0" smtClean="0">
                <a:solidFill>
                  <a:srgbClr val="000000"/>
                </a:solidFill>
                <a:hlinkClick r:id="rId53" tooltip="Catalysts"/>
              </a:rPr>
              <a:t>hidrogenación</a:t>
            </a:r>
            <a:r>
              <a:rPr lang="es-US" sz="1200" b="0" i="0" dirty="0" smtClean="0">
                <a:solidFill>
                  <a:srgbClr val="000000"/>
                </a:solidFill>
              </a:rPr>
              <a:t> como </a:t>
            </a:r>
            <a:r>
              <a:rPr lang="es-US" sz="1200" b="0" i="0" u="none" dirty="0" smtClean="0">
                <a:solidFill>
                  <a:srgbClr val="000000"/>
                </a:solidFill>
                <a:hlinkClick r:id="rId54" tooltip="Palladium on carbon"/>
              </a:rPr>
              <a:t> paladio sobre carbono</a:t>
            </a:r>
            <a:r>
              <a:rPr lang="es-US" sz="1200" b="0" i="0" dirty="0" smtClean="0">
                <a:solidFill>
                  <a:srgbClr val="000000"/>
                </a:solidFill>
              </a:rPr>
              <a:t> o </a:t>
            </a:r>
            <a:r>
              <a:rPr lang="es-US" sz="1200" b="0" i="0" u="none" dirty="0" smtClean="0">
                <a:solidFill>
                  <a:srgbClr val="000000"/>
                </a:solidFill>
                <a:hlinkClick r:id="rId55" tooltip="Raney nickel"/>
              </a:rPr>
              <a:t> níquel Raney </a:t>
            </a:r>
            <a:r>
              <a:rPr lang="es-US" sz="1200" b="0" i="0" dirty="0" smtClean="0">
                <a:solidFill>
                  <a:srgbClr val="000000"/>
                </a:solidFill>
              </a:rPr>
              <a:t> (especialmente peligroso debido al hidrógeno adsorbido)</a:t>
            </a:r>
          </a:p>
          <a:p>
            <a:r>
              <a:rPr lang="es-US" sz="1200" b="0" i="0" u="none" dirty="0" smtClean="0">
                <a:solidFill>
                  <a:srgbClr val="000000"/>
                </a:solidFill>
                <a:hlinkClick r:id="rId56" tooltip="Iron sulfide"/>
              </a:rPr>
              <a:t>Sulfuro de hierro</a:t>
            </a:r>
            <a:r>
              <a:rPr lang="es-US" sz="1200" b="0" i="0" dirty="0" smtClean="0">
                <a:solidFill>
                  <a:srgbClr val="000000"/>
                </a:solidFill>
              </a:rPr>
              <a:t>: a menudo se encuentra en instalaciones de petróleo y gas donde los productos de corrosión en los equipos de los plantas de acero pueden encenderse si se exponen al aire.</a:t>
            </a:r>
          </a:p>
          <a:p>
            <a:r>
              <a:rPr lang="es-US" sz="1200" b="0" i="0" u="none" dirty="0" smtClean="0">
                <a:solidFill>
                  <a:srgbClr val="000000"/>
                </a:solidFill>
                <a:hlinkClick r:id="rId57" tooltip="Lead"/>
              </a:rPr>
              <a:t>Polvos </a:t>
            </a:r>
            <a:r>
              <a:rPr lang="es-US" sz="1200" b="0" i="0" dirty="0" smtClean="0">
                <a:solidFill>
                  <a:srgbClr val="000000"/>
                </a:solidFill>
              </a:rPr>
              <a:t> de </a:t>
            </a:r>
            <a:r>
              <a:rPr lang="es-US" sz="1200" b="0" i="0" u="none" dirty="0" smtClean="0">
                <a:solidFill>
                  <a:srgbClr val="000000"/>
                </a:solidFill>
                <a:hlinkClick r:id="rId58" tooltip="Carbon"/>
              </a:rPr>
              <a:t>plomo y</a:t>
            </a:r>
            <a:r>
              <a:rPr lang="es-US" sz="1200" b="0" i="0" dirty="0" smtClean="0">
                <a:solidFill>
                  <a:srgbClr val="000000"/>
                </a:solidFill>
              </a:rPr>
              <a:t>  carbono producidos por la descomposición del </a:t>
            </a:r>
            <a:r>
              <a:rPr lang="es-US" sz="1200" b="0" i="0" u="none" dirty="0" smtClean="0">
                <a:solidFill>
                  <a:srgbClr val="000000"/>
                </a:solidFill>
                <a:hlinkClick r:id="rId59" tooltip="Lead citrate (page does not exist)"/>
              </a:rPr>
              <a:t>citrato de plomo</a:t>
            </a:r>
            <a:r>
              <a:rPr lang="es-US" sz="1200" b="0" i="0" u="none" baseline="30000" dirty="0" smtClean="0">
                <a:solidFill>
                  <a:srgbClr val="000000"/>
                </a:solidFill>
                <a:hlinkClick r:id="rId7"/>
              </a:rPr>
              <a:t>[5][6]</a:t>
            </a:r>
          </a:p>
          <a:p>
            <a:r>
              <a:rPr lang="es-US" sz="1200" b="0" i="0" u="none" dirty="0" smtClean="0">
                <a:solidFill>
                  <a:srgbClr val="000000"/>
                </a:solidFill>
                <a:hlinkClick r:id="rId26" tooltip="Uranium"/>
              </a:rPr>
              <a:t>El uranio</a:t>
            </a:r>
            <a:r>
              <a:rPr lang="es-US" sz="1200" b="0" i="0" dirty="0" smtClean="0">
                <a:solidFill>
                  <a:srgbClr val="000000"/>
                </a:solidFill>
              </a:rPr>
              <a:t> es pirofórico, como se muestre en la desintegración de las rondas penetradoras de uranio empobrecido </a:t>
            </a:r>
            <a:r>
              <a:rPr lang="es-US" sz="1200" kern="1200" dirty="0" smtClean="0">
                <a:solidFill>
                  <a:schemeClr val="tx1"/>
                </a:solidFill>
                <a:effectLst/>
                <a:latin typeface="+mn-lt"/>
                <a:ea typeface="+mn-ea"/>
                <a:cs typeface="+mn-cs"/>
              </a:rPr>
              <a:t>en polvo ardiente tras el impacto con sus objetivos. De manera finamente dividida es fácilmente inflamable, y la chatarra de uranio de las operaciones de mecanizado está sujeta a la ignición espontánea.</a:t>
            </a:r>
            <a:r>
              <a:rPr lang="es-US" sz="1200" b="0" i="0" u="none" baseline="30000" dirty="0" smtClean="0">
                <a:solidFill>
                  <a:srgbClr val="000000"/>
                </a:solidFill>
                <a:hlinkClick r:id="rId7"/>
              </a:rPr>
              <a:t>[7]</a:t>
            </a:r>
            <a:r>
              <a:rPr lang="es-US" sz="1200" b="0" i="0" dirty="0" smtClean="0">
                <a:solidFill>
                  <a:srgbClr val="000000"/>
                </a:solidFill>
              </a:rPr>
              <a:t> El </a:t>
            </a:r>
            <a:r>
              <a:rPr lang="es-US" sz="1200" b="0" i="0" u="none" dirty="0" smtClean="0">
                <a:solidFill>
                  <a:srgbClr val="000000"/>
                </a:solidFill>
                <a:hlinkClick r:id="rId60" tooltip="GBU-39"/>
              </a:rPr>
              <a:t>GBU-39</a:t>
            </a:r>
            <a:r>
              <a:rPr lang="es-US" sz="1200" b="0" i="0" dirty="0" smtClean="0">
                <a:solidFill>
                  <a:srgbClr val="000000"/>
                </a:solidFill>
              </a:rPr>
              <a:t> es un ejemplo de una bomba "bunker </a:t>
            </a:r>
            <a:r>
              <a:rPr lang="es-US" sz="1200" b="0" i="0" dirty="0" err="1" smtClean="0">
                <a:solidFill>
                  <a:srgbClr val="000000"/>
                </a:solidFill>
              </a:rPr>
              <a:t>buster</a:t>
            </a:r>
            <a:r>
              <a:rPr lang="es-US" sz="1200" b="0" i="0" dirty="0" smtClean="0">
                <a:solidFill>
                  <a:srgbClr val="000000"/>
                </a:solidFill>
              </a:rPr>
              <a:t>" donde se menciona el uranio en la patente como una manera de lograr un "efecto incendiario" con "</a:t>
            </a:r>
            <a:r>
              <a:rPr lang="es-US" sz="1200" b="0" i="0" dirty="0" err="1" smtClean="0">
                <a:solidFill>
                  <a:srgbClr val="000000"/>
                </a:solidFill>
              </a:rPr>
              <a:t>piroforicidad</a:t>
            </a:r>
            <a:r>
              <a:rPr lang="es-US" sz="1200" b="0" i="0" dirty="0" smtClean="0">
                <a:solidFill>
                  <a:srgbClr val="000000"/>
                </a:solidFill>
              </a:rPr>
              <a:t>".</a:t>
            </a:r>
            <a:r>
              <a:rPr lang="es-US" sz="1200" b="0" i="0" u="none" baseline="30000" dirty="0" smtClean="0">
                <a:solidFill>
                  <a:srgbClr val="000000"/>
                </a:solidFill>
                <a:hlinkClick r:id="rId7"/>
              </a:rPr>
              <a:t>[8]</a:t>
            </a:r>
          </a:p>
          <a:p>
            <a:r>
              <a:rPr lang="es-US" sz="1200" b="0" i="0" u="none" dirty="0" smtClean="0">
                <a:solidFill>
                  <a:srgbClr val="000000"/>
                </a:solidFill>
                <a:hlinkClick r:id="rId61" tooltip="Neptunium"/>
              </a:rPr>
              <a:t>Neptunio</a:t>
            </a:r>
          </a:p>
          <a:p>
            <a:r>
              <a:rPr lang="es-US" sz="1200" b="0" i="0" u="none" dirty="0" smtClean="0">
                <a:solidFill>
                  <a:srgbClr val="000000"/>
                </a:solidFill>
                <a:hlinkClick r:id="rId34" tooltip="Plutonium"/>
              </a:rPr>
              <a:t>Plutonio</a:t>
            </a:r>
            <a:r>
              <a:rPr lang="es-US" sz="1200" b="0" i="0" dirty="0" smtClean="0">
                <a:solidFill>
                  <a:srgbClr val="000000"/>
                </a:solidFill>
              </a:rPr>
              <a:t>: diversos compuestos son pirofóricos y esto hace que se produzcan algunos de los incendios más graves ocurridos en las instalaciones del </a:t>
            </a:r>
            <a:r>
              <a:rPr lang="es-US" sz="1200" b="0" i="0" u="none" dirty="0" smtClean="0">
                <a:solidFill>
                  <a:srgbClr val="000000"/>
                </a:solidFill>
                <a:hlinkClick r:id="rId62" tooltip="United States Department of Energy"/>
              </a:rPr>
              <a:t>Departamento de Energía de los Estados Unidos</a:t>
            </a:r>
            <a:r>
              <a:rPr lang="es-US" sz="1200" b="0" i="0" dirty="0" smtClean="0">
                <a:solidFill>
                  <a:srgbClr val="000000"/>
                </a:solidFill>
              </a:rPr>
              <a:t>.</a:t>
            </a:r>
            <a:r>
              <a:rPr lang="es-US" sz="1200" b="0" i="0" u="none" baseline="30000" dirty="0" smtClean="0">
                <a:solidFill>
                  <a:srgbClr val="000000"/>
                </a:solidFill>
                <a:hlinkClick r:id="rId7"/>
              </a:rPr>
              <a:t>[9]</a:t>
            </a:r>
          </a:p>
          <a:p>
            <a:r>
              <a:rPr lang="es-US" sz="1200" b="0" i="0" dirty="0" smtClean="0">
                <a:solidFill>
                  <a:srgbClr val="000000"/>
                </a:solidFill>
              </a:rPr>
              <a:t>Lodos de hidrocarburos de petróleo (PHC)</a:t>
            </a:r>
          </a:p>
          <a:p>
            <a:r>
              <a:rPr lang="es-US" sz="1200" b="1" i="0" dirty="0" smtClean="0">
                <a:solidFill>
                  <a:srgbClr val="000000"/>
                </a:solidFill>
              </a:rPr>
              <a:t>Líquidos</a:t>
            </a:r>
          </a:p>
          <a:p>
            <a:r>
              <a:rPr lang="es-US" sz="1200" b="0" i="0" u="none" dirty="0" smtClean="0">
                <a:solidFill>
                  <a:srgbClr val="000000"/>
                </a:solidFill>
                <a:hlinkClick r:id="rId63" tooltip="Diphosphane"/>
              </a:rPr>
              <a:t>Difosfano</a:t>
            </a:r>
          </a:p>
          <a:p>
            <a:r>
              <a:rPr lang="es-US" sz="1200" b="0" i="0" u="none" dirty="0" smtClean="0">
                <a:solidFill>
                  <a:srgbClr val="000000"/>
                </a:solidFill>
                <a:hlinkClick r:id="rId64" tooltip="Metalorganics"/>
              </a:rPr>
              <a:t>Metalorgánicos</a:t>
            </a:r>
            <a:r>
              <a:rPr lang="es-US" sz="1200" b="0" i="0" dirty="0" smtClean="0">
                <a:solidFill>
                  <a:srgbClr val="000000"/>
                </a:solidFill>
              </a:rPr>
              <a:t> del grupo principal de metales (es decir </a:t>
            </a:r>
            <a:r>
              <a:rPr lang="es-US" sz="1200" b="0" i="0" u="none" dirty="0" smtClean="0">
                <a:solidFill>
                  <a:srgbClr val="000000"/>
                </a:solidFill>
                <a:hlinkClick r:id="rId22" tooltip="Aluminium"/>
              </a:rPr>
              <a:t>aluminio</a:t>
            </a:r>
            <a:r>
              <a:rPr lang="es-US" sz="1200" b="0" i="0" dirty="0" smtClean="0">
                <a:solidFill>
                  <a:srgbClr val="000000"/>
                </a:solidFill>
              </a:rPr>
              <a:t>, </a:t>
            </a:r>
            <a:r>
              <a:rPr lang="es-US" sz="1200" b="0" i="0" u="none" dirty="0" smtClean="0">
                <a:solidFill>
                  <a:srgbClr val="000000"/>
                </a:solidFill>
                <a:hlinkClick r:id="rId65" tooltip="Gallium"/>
              </a:rPr>
              <a:t>gallio</a:t>
            </a:r>
            <a:r>
              <a:rPr lang="es-US" sz="1200" b="0" i="0" dirty="0" smtClean="0">
                <a:solidFill>
                  <a:srgbClr val="000000"/>
                </a:solidFill>
              </a:rPr>
              <a:t>, </a:t>
            </a:r>
            <a:r>
              <a:rPr lang="es-US" sz="1200" b="0" i="0" u="none" dirty="0" smtClean="0">
                <a:solidFill>
                  <a:srgbClr val="000000"/>
                </a:solidFill>
                <a:hlinkClick r:id="rId66" tooltip="Indium"/>
              </a:rPr>
              <a:t>indio</a:t>
            </a:r>
            <a:r>
              <a:rPr lang="es-US" sz="1200" b="0" i="0" dirty="0" smtClean="0">
                <a:solidFill>
                  <a:srgbClr val="000000"/>
                </a:solidFill>
              </a:rPr>
              <a:t>, </a:t>
            </a:r>
            <a:r>
              <a:rPr lang="es-US" sz="1200" b="0" i="0" u="none" dirty="0" smtClean="0">
                <a:solidFill>
                  <a:srgbClr val="000000"/>
                </a:solidFill>
                <a:hlinkClick r:id="rId67" tooltip="Zinc"/>
              </a:rPr>
              <a:t>zinc</a:t>
            </a:r>
            <a:r>
              <a:rPr lang="es-US" sz="1200" b="0" i="0" dirty="0" smtClean="0">
                <a:solidFill>
                  <a:srgbClr val="000000"/>
                </a:solidFill>
              </a:rPr>
              <a:t> y </a:t>
            </a:r>
            <a:r>
              <a:rPr lang="es-US" sz="1200" b="0" i="0" u="none" dirty="0" smtClean="0">
                <a:solidFill>
                  <a:srgbClr val="000000"/>
                </a:solidFill>
                <a:hlinkClick r:id="rId68" tooltip="Cadmium"/>
              </a:rPr>
              <a:t>cadmio</a:t>
            </a:r>
            <a:r>
              <a:rPr lang="es-US" sz="1200" b="0" i="0" dirty="0" smtClean="0">
                <a:solidFill>
                  <a:srgbClr val="000000"/>
                </a:solidFill>
              </a:rPr>
              <a:t> etc.)</a:t>
            </a:r>
          </a:p>
          <a:p>
            <a:r>
              <a:rPr lang="es-US" sz="1200" b="0" i="0" u="none" dirty="0" smtClean="0">
                <a:solidFill>
                  <a:srgbClr val="000000"/>
                </a:solidFill>
                <a:hlinkClick r:id="rId69" tooltip="Triethylborane"/>
              </a:rPr>
              <a:t>Difosfano</a:t>
            </a:r>
          </a:p>
          <a:p>
            <a:r>
              <a:rPr lang="es-US" sz="1200" b="0" i="1" u="none" dirty="0" smtClean="0">
                <a:solidFill>
                  <a:srgbClr val="000000"/>
                </a:solidFill>
                <a:hlinkClick r:id="rId70" tooltip="Tert-Butyllithium"/>
              </a:rPr>
              <a:t>tert</a:t>
            </a:r>
            <a:r>
              <a:rPr lang="es-US" sz="1200" b="0" i="0" u="none" dirty="0" smtClean="0">
                <a:solidFill>
                  <a:srgbClr val="000000"/>
                </a:solidFill>
                <a:hlinkClick r:id="rId70" tooltip="Tert-Butyllithium"/>
              </a:rPr>
              <a:t>-Butilitio</a:t>
            </a:r>
          </a:p>
          <a:p>
            <a:r>
              <a:rPr lang="es-US" sz="1200" b="0" i="0" u="none" dirty="0" smtClean="0">
                <a:solidFill>
                  <a:srgbClr val="000000"/>
                </a:solidFill>
                <a:hlinkClick r:id="rId71" tooltip="Diethylzinc"/>
              </a:rPr>
              <a:t>Dietilzinc</a:t>
            </a:r>
          </a:p>
          <a:p>
            <a:r>
              <a:rPr lang="es-US" sz="1200" b="0" i="0" u="none" dirty="0" smtClean="0">
                <a:solidFill>
                  <a:srgbClr val="000000"/>
                </a:solidFill>
                <a:hlinkClick r:id="rId47" tooltip="Triethylaluminium"/>
              </a:rPr>
              <a:t>Trietilaluminio</a:t>
            </a:r>
          </a:p>
          <a:p>
            <a:r>
              <a:rPr lang="es-US" sz="1200" b="0" i="0" u="none" dirty="0" smtClean="0">
                <a:solidFill>
                  <a:srgbClr val="000000"/>
                </a:solidFill>
                <a:hlinkClick r:id="rId72" tooltip="Hydrazine"/>
              </a:rPr>
              <a:t>Hidrazina</a:t>
            </a:r>
            <a:r>
              <a:rPr lang="es-US" sz="1200" b="0" i="0" dirty="0" smtClean="0">
                <a:solidFill>
                  <a:srgbClr val="000000"/>
                </a:solidFill>
              </a:rPr>
              <a:t> es </a:t>
            </a:r>
            <a:r>
              <a:rPr lang="es-US" sz="1200" b="0" i="0" u="none" dirty="0" smtClean="0">
                <a:solidFill>
                  <a:srgbClr val="000000"/>
                </a:solidFill>
                <a:hlinkClick r:id="rId73" tooltip="Hypergolic"/>
              </a:rPr>
              <a:t>hipergólica</a:t>
            </a:r>
            <a:r>
              <a:rPr lang="es-US" sz="1200" b="0" i="0" dirty="0" smtClean="0">
                <a:solidFill>
                  <a:srgbClr val="000000"/>
                </a:solidFill>
              </a:rPr>
              <a:t> con oxidantes como </a:t>
            </a:r>
            <a:r>
              <a:rPr lang="es-US" sz="1200" b="0" i="0" u="none" dirty="0" smtClean="0">
                <a:solidFill>
                  <a:srgbClr val="000000"/>
                </a:solidFill>
                <a:hlinkClick r:id="rId74" tooltip="Dinitrogen tetroxide"/>
              </a:rPr>
              <a:t>tetróxido de dinitrógeno</a:t>
            </a:r>
            <a:r>
              <a:rPr lang="es-US" sz="1200" b="0" i="0" dirty="0" smtClean="0">
                <a:solidFill>
                  <a:srgbClr val="000000"/>
                </a:solidFill>
              </a:rPr>
              <a:t>, pero no es verdaderamente pirofórica.</a:t>
            </a:r>
          </a:p>
          <a:p>
            <a:r>
              <a:rPr lang="es-US" sz="1200" b="1" i="0" dirty="0" smtClean="0">
                <a:solidFill>
                  <a:srgbClr val="000000"/>
                </a:solidFill>
              </a:rPr>
              <a:t>Gases</a:t>
            </a:r>
          </a:p>
          <a:p>
            <a:r>
              <a:rPr lang="es-US" sz="1200" b="0" i="0" dirty="0" smtClean="0">
                <a:solidFill>
                  <a:srgbClr val="000000"/>
                </a:solidFill>
              </a:rPr>
              <a:t>Hidruros </a:t>
            </a:r>
            <a:r>
              <a:rPr lang="es-US" sz="1200" b="0" i="0" u="none" dirty="0" smtClean="0">
                <a:solidFill>
                  <a:srgbClr val="000000"/>
                </a:solidFill>
                <a:hlinkClick r:id="rId39" tooltip="Hydride"/>
              </a:rPr>
              <a:t>no metálicos</a:t>
            </a:r>
            <a:r>
              <a:rPr lang="es-US" sz="1200" b="0" i="0" dirty="0" smtClean="0">
                <a:solidFill>
                  <a:srgbClr val="000000"/>
                </a:solidFill>
              </a:rPr>
              <a:t> (</a:t>
            </a:r>
            <a:r>
              <a:rPr lang="es-US" sz="1200" b="0" i="0" u="none" dirty="0" smtClean="0">
                <a:solidFill>
                  <a:srgbClr val="000000"/>
                </a:solidFill>
                <a:hlinkClick r:id="rId75" tooltip="Arsine"/>
              </a:rPr>
              <a:t>arsina</a:t>
            </a:r>
            <a:r>
              <a:rPr lang="es-US" sz="1200" b="0" i="0" dirty="0" smtClean="0">
                <a:solidFill>
                  <a:srgbClr val="000000"/>
                </a:solidFill>
              </a:rPr>
              <a:t>, </a:t>
            </a:r>
            <a:r>
              <a:rPr lang="es-US" sz="1200" b="0" i="0" u="none" dirty="0" smtClean="0">
                <a:solidFill>
                  <a:srgbClr val="000000"/>
                </a:solidFill>
                <a:hlinkClick r:id="rId76" tooltip="Phosphine"/>
              </a:rPr>
              <a:t>fosfina</a:t>
            </a:r>
            <a:r>
              <a:rPr lang="es-US" sz="1200" b="0" i="0" dirty="0" smtClean="0">
                <a:solidFill>
                  <a:srgbClr val="000000"/>
                </a:solidFill>
              </a:rPr>
              <a:t>, </a:t>
            </a:r>
            <a:r>
              <a:rPr lang="es-US" sz="1200" b="0" i="0" u="none" dirty="0" smtClean="0">
                <a:solidFill>
                  <a:srgbClr val="000000"/>
                </a:solidFill>
                <a:hlinkClick r:id="rId77" tooltip="Diborane"/>
              </a:rPr>
              <a:t>diborano</a:t>
            </a:r>
            <a:r>
              <a:rPr lang="es-US" sz="1200" b="0" i="0" dirty="0" smtClean="0">
                <a:solidFill>
                  <a:srgbClr val="000000"/>
                </a:solidFill>
              </a:rPr>
              <a:t>, </a:t>
            </a:r>
            <a:r>
              <a:rPr lang="es-US" sz="1200" b="0" i="0" u="none" dirty="0" smtClean="0">
                <a:solidFill>
                  <a:srgbClr val="000000"/>
                </a:solidFill>
                <a:hlinkClick r:id="rId78" tooltip="Germane"/>
              </a:rPr>
              <a:t>germano</a:t>
            </a:r>
            <a:r>
              <a:rPr lang="es-US" sz="1200" b="0" i="0" dirty="0" smtClean="0">
                <a:solidFill>
                  <a:srgbClr val="000000"/>
                </a:solidFill>
              </a:rPr>
              <a:t>, </a:t>
            </a:r>
            <a:r>
              <a:rPr lang="es-US" sz="1200" b="0" i="0" u="none" dirty="0" smtClean="0">
                <a:solidFill>
                  <a:srgbClr val="000000"/>
                </a:solidFill>
                <a:hlinkClick r:id="rId79" tooltip="Silane"/>
              </a:rPr>
              <a:t>silano</a:t>
            </a:r>
            <a:r>
              <a:rPr lang="es-US" sz="1200" b="0" i="0" dirty="0" smtClean="0">
                <a:solidFill>
                  <a:srgbClr val="000000"/>
                </a:solidFill>
              </a:rPr>
              <a:t>)</a:t>
            </a:r>
          </a:p>
          <a:p>
            <a:r>
              <a:rPr lang="es-US" sz="1200" b="0" i="0" dirty="0" smtClean="0">
                <a:solidFill>
                  <a:srgbClr val="000000"/>
                </a:solidFill>
              </a:rPr>
              <a:t>Carbonilos </a:t>
            </a:r>
            <a:r>
              <a:rPr lang="es-US" sz="1200" b="0" i="0" u="none" dirty="0" smtClean="0">
                <a:solidFill>
                  <a:srgbClr val="000000"/>
                </a:solidFill>
                <a:hlinkClick r:id="rId80" tooltip="Carbonyl"/>
              </a:rPr>
              <a:t>metálicos</a:t>
            </a:r>
            <a:r>
              <a:rPr lang="es-US" sz="1200" b="0" i="0" dirty="0" smtClean="0">
                <a:solidFill>
                  <a:srgbClr val="000000"/>
                </a:solidFill>
              </a:rPr>
              <a:t> (</a:t>
            </a:r>
            <a:r>
              <a:rPr lang="es-US" sz="1200" b="0" i="0" u="none" dirty="0" smtClean="0">
                <a:solidFill>
                  <a:srgbClr val="000000"/>
                </a:solidFill>
                <a:hlinkClick r:id="rId81" tooltip="Dicobalt octacarbonyl"/>
              </a:rPr>
              <a:t>dicobalto octacarbonilo</a:t>
            </a:r>
            <a:r>
              <a:rPr lang="es-US" sz="1200" b="0" i="0" dirty="0" smtClean="0">
                <a:solidFill>
                  <a:srgbClr val="000000"/>
                </a:solidFill>
              </a:rPr>
              <a:t>, </a:t>
            </a:r>
            <a:r>
              <a:rPr lang="es-US" sz="1200" b="0" i="0" u="none" dirty="0" smtClean="0">
                <a:solidFill>
                  <a:srgbClr val="000000"/>
                </a:solidFill>
                <a:hlinkClick r:id="rId82" tooltip="Nickel carbonyl"/>
              </a:rPr>
              <a:t>niquel carbonilo</a:t>
            </a:r>
            <a:r>
              <a:rPr lang="es-US" sz="1200" b="0" i="0" dirty="0" smtClean="0">
                <a:solidFill>
                  <a:srgbClr val="000000"/>
                </a:solidFill>
              </a:rPr>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xmlns="" val="18212539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xmlns="" val="16778843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¡Es bueno distribuir un ejemplo de la Hoja de datos de seguridad a todos en la clase! </a:t>
            </a:r>
          </a:p>
          <a:p>
            <a:endParaRPr lang="en-US" baseline="0" dirty="0" smtClean="0"/>
          </a:p>
          <a:p>
            <a:r>
              <a:rPr lang="es-US" sz="1200" b="0" i="0" dirty="0" smtClean="0">
                <a:solidFill>
                  <a:srgbClr val="000000"/>
                </a:solidFill>
              </a:rPr>
              <a:t>Los artículos en rojo tienen la información de seguridad principal para los empleados.</a:t>
            </a:r>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xmlns="" val="28745389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xmlns="" val="6336437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xmlns="" val="33140532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xmlns="" val="14470422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xmlns="" val="23335767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La hoja de datos de seguridad no es la única fuente de información. Cada producto químico peligroso debe estar etiquetado con el nombre químico y otra información vital de referencia rápida. La etiqueta no pretende ser la única fuente de información sobre seguridad y peligros, sino que sirve como una advertencia inmediata para el usuario.</a:t>
            </a:r>
          </a:p>
          <a:p>
            <a:endParaRPr lang="en-US" i="0" baseline="0" dirty="0" smtClean="0"/>
          </a:p>
          <a:p>
            <a:r>
              <a:rPr lang="es-US" sz="1200" b="0" i="0" dirty="0" smtClean="0">
                <a:solidFill>
                  <a:srgbClr val="000000"/>
                </a:solidFill>
              </a:rPr>
              <a:t>El Estándar HazCom requiere que haya seis elementos de la etiqueta:</a:t>
            </a:r>
          </a:p>
          <a:p>
            <a:r>
              <a:rPr lang="es-US" sz="1200" b="0" i="0" dirty="0" smtClean="0">
                <a:solidFill>
                  <a:srgbClr val="000000"/>
                </a:solidFill>
              </a:rPr>
              <a:t> - Identificador del producto o divulgación de los ingredientes;</a:t>
            </a:r>
          </a:p>
          <a:p>
            <a:r>
              <a:rPr lang="es-US" sz="1200" b="0" i="0" dirty="0" smtClean="0">
                <a:solidFill>
                  <a:srgbClr val="000000"/>
                </a:solidFill>
              </a:rPr>
              <a:t> - Palabra clave;</a:t>
            </a:r>
          </a:p>
          <a:p>
            <a:r>
              <a:rPr lang="es-US" sz="1200" b="0" i="0" dirty="0" smtClean="0">
                <a:solidFill>
                  <a:srgbClr val="000000"/>
                </a:solidFill>
              </a:rPr>
              <a:t> - Declaración de peligro;</a:t>
            </a:r>
          </a:p>
          <a:p>
            <a:r>
              <a:rPr lang="es-US" sz="1200" b="0" i="0" dirty="0" smtClean="0">
                <a:solidFill>
                  <a:srgbClr val="000000"/>
                </a:solidFill>
              </a:rPr>
              <a:t> - Pictogramas;</a:t>
            </a:r>
          </a:p>
          <a:p>
            <a:r>
              <a:rPr lang="es-US" sz="1200" b="0" i="0" dirty="0" smtClean="0">
                <a:solidFill>
                  <a:srgbClr val="000000"/>
                </a:solidFill>
              </a:rPr>
              <a:t> - Declaración de precaución; y</a:t>
            </a:r>
          </a:p>
          <a:p>
            <a:r>
              <a:rPr lang="es-US" sz="1200" b="0" i="0" dirty="0" smtClean="0">
                <a:solidFill>
                  <a:srgbClr val="000000"/>
                </a:solidFill>
              </a:rPr>
              <a:t> - Identificación del proveedor.</a:t>
            </a:r>
          </a:p>
          <a:p>
            <a:endParaRPr lang="en-US" i="0" baseline="0" dirty="0" smtClean="0"/>
          </a:p>
          <a:p>
            <a:pPr defTabSz="917716">
              <a:defRPr/>
            </a:pPr>
            <a:r>
              <a:rPr lang="es-US" sz="1200" b="0" i="0" dirty="0" smtClean="0">
                <a:solidFill>
                  <a:srgbClr val="000000"/>
                </a:solidFill>
              </a:rPr>
              <a:t>De estos seis elementos, 4 están "armonizados" en el sistema del GHS basado en la clase y categoría de peligro del producto químico - la palabra clave, las declaraciones de peligro, el pictograma y las declaraciones de precaución.</a:t>
            </a:r>
          </a:p>
          <a:p>
            <a:endParaRPr lang="en-US" i="0" baseline="0" dirty="0" smtClean="0"/>
          </a:p>
          <a:p>
            <a:r>
              <a:rPr lang="es-US" sz="1200" b="0" i="0" dirty="0" smtClean="0">
                <a:solidFill>
                  <a:srgbClr val="000000"/>
                </a:solidFill>
              </a:rPr>
              <a:t>La información en la etiqueta debe estar vinculada de nuevo a la hoja de datos de seguridad y al inventario de productos químicos.</a:t>
            </a:r>
          </a:p>
          <a:p>
            <a:endParaRPr lang="en-US" i="0" baseline="0" dirty="0" smtClean="0"/>
          </a:p>
          <a:p>
            <a:r>
              <a:rPr lang="es-US" sz="1200" b="0" i="1" dirty="0" smtClean="0">
                <a:solidFill>
                  <a:srgbClr val="000000"/>
                </a:solidFill>
              </a:rPr>
              <a:t>Consejo del capacitador: Distribuya muestras de una etiqueta de estilo GHS para un producto químico que se utiliza comúnmente en su empresa y revise detalladamente cada elemento de la etiqueta.</a:t>
            </a:r>
          </a:p>
        </p:txBody>
      </p:sp>
      <p:sp>
        <p:nvSpPr>
          <p:cNvPr id="4" name="Slide Number Placeholder 3"/>
          <p:cNvSpPr>
            <a:spLocks noGrp="1"/>
          </p:cNvSpPr>
          <p:nvPr>
            <p:ph type="sldNum" sz="quarter" idx="10"/>
          </p:nvPr>
        </p:nvSpPr>
        <p:spPr/>
        <p:txBody>
          <a:bodyPr/>
          <a:lstStyle/>
          <a:p>
            <a:fld id="{44526746-882E-478F-B1CB-1DA44E734A6B}"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xmlns="" val="3538762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VERDADERO</a:t>
            </a:r>
          </a:p>
          <a:p>
            <a:r>
              <a:rPr lang="es-US" sz="1200" b="0" i="0" dirty="0" smtClean="0">
                <a:solidFill>
                  <a:srgbClr val="000000"/>
                </a:solidFill>
              </a:rPr>
              <a:t>Pregunta 14 en la Preprueba/Posprueba</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xmlns="" val="8745347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Cuándo no se aplican las reglas de OSHA </a:t>
            </a:r>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xmlns="" val="8329062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Algunas otras exenciones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xmlns="" val="384847036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Su empleador puede optar por volver a etiquetar los productos químicos en su lugar de trabajo con una etiqueta aprobada por OSHA</a:t>
            </a:r>
          </a:p>
          <a:p>
            <a:endParaRPr lang="en-US" i="0" baseline="0" dirty="0" smtClean="0"/>
          </a:p>
          <a:p>
            <a:r>
              <a:rPr lang="es-US" sz="1200" b="0" i="0" dirty="0" smtClean="0">
                <a:solidFill>
                  <a:srgbClr val="000000"/>
                </a:solidFill>
              </a:rPr>
              <a:t>El reetiquetado podría producirse cuando una gran cantidad de un producto químico se desglosa en cantidades más pequeñas, y luego se distribuye a diferentes áreas de la empresa.</a:t>
            </a:r>
          </a:p>
        </p:txBody>
      </p:sp>
      <p:sp>
        <p:nvSpPr>
          <p:cNvPr id="4" name="Slide Number Placeholder 3"/>
          <p:cNvSpPr>
            <a:spLocks noGrp="1"/>
          </p:cNvSpPr>
          <p:nvPr>
            <p:ph type="sldNum" sz="quarter" idx="10"/>
          </p:nvPr>
        </p:nvSpPr>
        <p:spPr/>
        <p:txBody>
          <a:bodyPr/>
          <a:lstStyle/>
          <a:p>
            <a:fld id="{44526746-882E-478F-B1CB-1DA44E734A6B}"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xmlns="" val="35832211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Si alguna vez encuentra un recipiente sin etiqueta, o si la etiqueta es ilegible, comuníquese de inmediato con su supervisor para que se pueda aplicar una nueva etiqueta. Haga lo que haga, ¡no use un producto químico de un recipiente sin etiqueta, o un recipiente con una etiqueta ilegible!</a:t>
            </a:r>
          </a:p>
        </p:txBody>
      </p:sp>
      <p:sp>
        <p:nvSpPr>
          <p:cNvPr id="4" name="Slide Number Placeholder 3"/>
          <p:cNvSpPr>
            <a:spLocks noGrp="1"/>
          </p:cNvSpPr>
          <p:nvPr>
            <p:ph type="sldNum" sz="quarter" idx="10"/>
          </p:nvPr>
        </p:nvSpPr>
        <p:spPr/>
        <p:txBody>
          <a:bodyPr/>
          <a:lstStyle/>
          <a:p>
            <a:fld id="{44526746-882E-478F-B1CB-1DA44E734A6B}"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xmlns="" val="21494061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xmlns="" val="5538561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r>
              <a:rPr lang="es-US" sz="1200" b="0" i="0" dirty="0" smtClean="0">
                <a:solidFill>
                  <a:srgbClr val="000000"/>
                </a:solidFill>
              </a:rPr>
              <a:t>Algunos de los pictogramas incluidos en la regla final ya son ampliamente reconocidos por una audiencia general.</a:t>
            </a:r>
          </a:p>
        </p:txBody>
      </p:sp>
    </p:spTree>
    <p:extLst>
      <p:ext uri="{BB962C8B-B14F-4D97-AF65-F5344CB8AC3E}">
        <p14:creationId xmlns:p14="http://schemas.microsoft.com/office/powerpoint/2010/main" xmlns="" val="272276021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HAZCOM es más que solo etiquetas</a:t>
            </a:r>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xmlns="" val="66846982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1169953" y="4345680"/>
            <a:ext cx="4522793" cy="411778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86737" indent="-186737"/>
            <a:endParaRPr kumimoji="1" lang="en-US" altLang="en-US" dirty="0" smtClean="0">
              <a:latin typeface="Arial" panose="020B0604020202020204" pitchFamily="34" charset="0"/>
            </a:endParaRPr>
          </a:p>
        </p:txBody>
      </p:sp>
      <p:sp>
        <p:nvSpPr>
          <p:cNvPr id="2" name="Footer Placeholder 1"/>
          <p:cNvSpPr>
            <a:spLocks noGrp="1"/>
          </p:cNvSpPr>
          <p:nvPr>
            <p:ph type="ftr" sz="quarter" idx="10"/>
          </p:nvPr>
        </p:nvSpPr>
        <p:spPr/>
        <p:txBody>
          <a:bodyPr/>
          <a:lstStyle/>
          <a:p>
            <a:pPr>
              <a:defRPr/>
            </a:pPr>
            <a:endParaRPr lang="en-US">
              <a:solidFill>
                <a:prstClr val="black"/>
              </a:solidFill>
            </a:endParaRPr>
          </a:p>
        </p:txBody>
      </p:sp>
      <p:sp>
        <p:nvSpPr>
          <p:cNvPr id="3" name="Slide Number Placeholder 2"/>
          <p:cNvSpPr>
            <a:spLocks noGrp="1"/>
          </p:cNvSpPr>
          <p:nvPr>
            <p:ph type="sldNum" sz="quarter" idx="11"/>
          </p:nvPr>
        </p:nvSpPr>
        <p:spPr/>
        <p:txBody>
          <a:bodyPr/>
          <a:lstStyle/>
          <a:p>
            <a:fld id="{DB3F8F3D-5445-4B2D-8E34-6319E2745A18}" type="slidenum">
              <a:rPr lang="en-US" altLang="en-US" smtClean="0">
                <a:solidFill>
                  <a:prstClr val="black"/>
                </a:solidFill>
              </a:rPr>
              <a:pPr/>
              <a:t>161</a:t>
            </a:fld>
            <a:endParaRPr lang="en-US" altLang="en-US">
              <a:solidFill>
                <a:prstClr val="black"/>
              </a:solidFill>
            </a:endParaRPr>
          </a:p>
        </p:txBody>
      </p:sp>
    </p:spTree>
    <p:extLst>
      <p:ext uri="{BB962C8B-B14F-4D97-AF65-F5344CB8AC3E}">
        <p14:creationId xmlns:p14="http://schemas.microsoft.com/office/powerpoint/2010/main" xmlns="" val="45238525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DC98D-DA8F-4358-B752-8B507B09E3F6}"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xmlns="" val="35282067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1169954" y="4342067"/>
            <a:ext cx="4522794" cy="4117786"/>
          </a:xfrm>
          <a:ln/>
        </p:spPr>
        <p:txBody>
          <a:bodyPr/>
          <a:lstStyle/>
          <a:p>
            <a:pPr>
              <a:defRPr/>
            </a:pPr>
            <a:endParaRPr lang="en-US" dirty="0" smtClean="0">
              <a:latin typeface="Arial" pitchFamily="34" charset="0"/>
            </a:endParaRPr>
          </a:p>
        </p:txBody>
      </p:sp>
      <p:sp>
        <p:nvSpPr>
          <p:cNvPr id="2" name="Footer Placeholder 1"/>
          <p:cNvSpPr>
            <a:spLocks noGrp="1"/>
          </p:cNvSpPr>
          <p:nvPr>
            <p:ph type="ftr" sz="quarter" idx="10"/>
          </p:nvPr>
        </p:nvSpPr>
        <p:spPr/>
        <p:txBody>
          <a:bodyPr/>
          <a:lstStyle/>
          <a:p>
            <a:pPr>
              <a:defRPr/>
            </a:pPr>
            <a:endParaRPr lang="en-US">
              <a:solidFill>
                <a:prstClr val="black"/>
              </a:solidFill>
            </a:endParaRPr>
          </a:p>
        </p:txBody>
      </p:sp>
      <p:sp>
        <p:nvSpPr>
          <p:cNvPr id="3" name="Slide Number Placeholder 2"/>
          <p:cNvSpPr>
            <a:spLocks noGrp="1"/>
          </p:cNvSpPr>
          <p:nvPr>
            <p:ph type="sldNum" sz="quarter" idx="11"/>
          </p:nvPr>
        </p:nvSpPr>
        <p:spPr/>
        <p:txBody>
          <a:bodyPr/>
          <a:lstStyle/>
          <a:p>
            <a:fld id="{DB3F8F3D-5445-4B2D-8E34-6319E2745A18}" type="slidenum">
              <a:rPr lang="en-US" altLang="en-US" smtClean="0">
                <a:solidFill>
                  <a:prstClr val="black"/>
                </a:solidFill>
              </a:rPr>
              <a:pPr/>
              <a:t>164</a:t>
            </a:fld>
            <a:endParaRPr lang="en-US" altLang="en-US">
              <a:solidFill>
                <a:prstClr val="black"/>
              </a:solidFill>
            </a:endParaRPr>
          </a:p>
        </p:txBody>
      </p:sp>
    </p:spTree>
    <p:extLst>
      <p:ext uri="{BB962C8B-B14F-4D97-AF65-F5344CB8AC3E}">
        <p14:creationId xmlns:p14="http://schemas.microsoft.com/office/powerpoint/2010/main" xmlns="" val="283719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D: Todas las anteriores</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xmlns="" val="2971848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9C5576E-7335-459E-9B43-2B654DEC66AF}"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xmlns="" val="155807561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166</a:t>
            </a:fld>
            <a:endParaRPr lang="en-US"/>
          </a:p>
        </p:txBody>
      </p:sp>
    </p:spTree>
    <p:extLst>
      <p:ext uri="{BB962C8B-B14F-4D97-AF65-F5344CB8AC3E}">
        <p14:creationId xmlns:p14="http://schemas.microsoft.com/office/powerpoint/2010/main" xmlns="" val="94207839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xmlns="" val="39018274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B.</a:t>
            </a:r>
          </a:p>
          <a:p>
            <a:r>
              <a:rPr lang="es-US" sz="1200" b="0" i="0" dirty="0" smtClean="0">
                <a:solidFill>
                  <a:srgbClr val="000000"/>
                </a:solidFill>
              </a:rPr>
              <a:t>Pregunta 13 en la Prepueba/Posprueba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168</a:t>
            </a:fld>
            <a:endParaRPr lang="en-US"/>
          </a:p>
        </p:txBody>
      </p:sp>
    </p:spTree>
    <p:extLst>
      <p:ext uri="{BB962C8B-B14F-4D97-AF65-F5344CB8AC3E}">
        <p14:creationId xmlns:p14="http://schemas.microsoft.com/office/powerpoint/2010/main" xmlns="" val="289769736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VERDADERO</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169</a:t>
            </a:fld>
            <a:endParaRPr lang="en-US"/>
          </a:p>
        </p:txBody>
      </p:sp>
    </p:spTree>
    <p:extLst>
      <p:ext uri="{BB962C8B-B14F-4D97-AF65-F5344CB8AC3E}">
        <p14:creationId xmlns:p14="http://schemas.microsoft.com/office/powerpoint/2010/main" xmlns="" val="24930957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D.</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170</a:t>
            </a:fld>
            <a:endParaRPr lang="en-US"/>
          </a:p>
        </p:txBody>
      </p:sp>
    </p:spTree>
    <p:extLst>
      <p:ext uri="{BB962C8B-B14F-4D97-AF65-F5344CB8AC3E}">
        <p14:creationId xmlns:p14="http://schemas.microsoft.com/office/powerpoint/2010/main" xmlns="" val="278251980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R.</a:t>
            </a:r>
          </a:p>
          <a:p>
            <a:r>
              <a:rPr lang="es-US" sz="1200" b="0" i="0" dirty="0" smtClean="0">
                <a:solidFill>
                  <a:srgbClr val="000000"/>
                </a:solidFill>
              </a:rPr>
              <a:t>Pregunta 8 en la Prepueba/Posprueba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171</a:t>
            </a:fld>
            <a:endParaRPr lang="en-US"/>
          </a:p>
        </p:txBody>
      </p:sp>
    </p:spTree>
    <p:extLst>
      <p:ext uri="{BB962C8B-B14F-4D97-AF65-F5344CB8AC3E}">
        <p14:creationId xmlns:p14="http://schemas.microsoft.com/office/powerpoint/2010/main" xmlns="" val="29169173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D.</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172</a:t>
            </a:fld>
            <a:endParaRPr lang="en-US"/>
          </a:p>
        </p:txBody>
      </p:sp>
    </p:spTree>
    <p:extLst>
      <p:ext uri="{BB962C8B-B14F-4D97-AF65-F5344CB8AC3E}">
        <p14:creationId xmlns:p14="http://schemas.microsoft.com/office/powerpoint/2010/main" xmlns="" val="157796996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p:spPr>
        <p:txBody>
          <a:bodyPr/>
          <a:lstStyle/>
          <a:p>
            <a:endParaRPr lang="es-ES_tradnl" altLang="en-US" smtClean="0">
              <a:latin typeface="Arial" pitchFamily="34" charset="0"/>
            </a:endParaRPr>
          </a:p>
        </p:txBody>
      </p:sp>
    </p:spTree>
    <p:extLst>
      <p:ext uri="{BB962C8B-B14F-4D97-AF65-F5344CB8AC3E}">
        <p14:creationId xmlns:p14="http://schemas.microsoft.com/office/powerpoint/2010/main" xmlns="" val="5567881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La respuesta es NO. Entonces, este es un gran punto para recordar a todos en la clase que siempre usan protección auditiva.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182</a:t>
            </a:fld>
            <a:endParaRPr lang="en-US"/>
          </a:p>
        </p:txBody>
      </p:sp>
    </p:spTree>
    <p:extLst>
      <p:ext uri="{BB962C8B-B14F-4D97-AF65-F5344CB8AC3E}">
        <p14:creationId xmlns:p14="http://schemas.microsoft.com/office/powerpoint/2010/main" xmlns="" val="3596603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Mal etiquetado. ¿Es CINDOL el nombre de alguien? ¿Es el producto químico que se encuentra en este recipiente? ¿Hay Gatorade en este recipiente?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1910.1200</a:t>
            </a:r>
            <a:r>
              <a:rPr lang="en" sz="1200" dirty="0" smtClean="0"/>
              <a:t/>
            </a:r>
            <a:br>
              <a:rPr lang="en" sz="1200" dirty="0" smtClean="0"/>
            </a:br>
            <a:r>
              <a:rPr lang="es-US" sz="1200" b="0" i="1" dirty="0" smtClean="0">
                <a:solidFill>
                  <a:srgbClr val="3333CC"/>
                </a:solidFill>
                <a:latin typeface="Arial" pitchFamily="18" charset="0"/>
              </a:rPr>
              <a:t>Comunicación de Peligros</a:t>
            </a:r>
          </a:p>
          <a:p>
            <a:r>
              <a:rPr lang="es-US" sz="1200" b="0" i="0" dirty="0" smtClean="0">
                <a:solidFill>
                  <a:srgbClr val="FF0000"/>
                </a:solidFill>
                <a:latin typeface="Tahoma" pitchFamily="18" charset="0"/>
              </a:rPr>
              <a:t>29 CFR 1910.1200(f)(5)(ii) establece que todos los recipientes de productos químicos deben estar etiquetados con el nombre y peligros del producto químico.</a:t>
            </a:r>
          </a:p>
        </p:txBody>
      </p:sp>
      <p:sp>
        <p:nvSpPr>
          <p:cNvPr id="4" name="Slide Number Placeholder 3"/>
          <p:cNvSpPr>
            <a:spLocks noGrp="1"/>
          </p:cNvSpPr>
          <p:nvPr>
            <p:ph type="sldNum" sz="quarter" idx="10"/>
          </p:nvPr>
        </p:nvSpPr>
        <p:spPr/>
        <p:txBody>
          <a:bodyPr/>
          <a:lstStyle/>
          <a:p>
            <a:fld id="{44075C40-9256-48B2-ACD0-FFA35C874F1F}" type="slidenum">
              <a:rPr lang="en-US" smtClean="0"/>
              <a:pPr/>
              <a:t>20</a:t>
            </a:fld>
            <a:endParaRPr lang="en-US" dirty="0"/>
          </a:p>
        </p:txBody>
      </p:sp>
    </p:spTree>
    <p:extLst>
      <p:ext uri="{BB962C8B-B14F-4D97-AF65-F5344CB8AC3E}">
        <p14:creationId xmlns:p14="http://schemas.microsoft.com/office/powerpoint/2010/main" xmlns="" val="416428609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US" sz="1200" b="1" i="0" u="sng" dirty="0" smtClean="0">
                <a:solidFill>
                  <a:srgbClr val="000000"/>
                </a:solidFill>
              </a:rPr>
              <a:t>Preguntas que formular:</a:t>
            </a:r>
          </a:p>
          <a:p>
            <a:pPr>
              <a:defRPr/>
            </a:pPr>
            <a:r>
              <a:rPr lang="es-US" sz="1200" b="0" i="0" dirty="0" smtClean="0">
                <a:solidFill>
                  <a:srgbClr val="000000"/>
                </a:solidFill>
              </a:rPr>
              <a:t>¿Necesita usar uno?</a:t>
            </a:r>
          </a:p>
          <a:p>
            <a:pPr>
              <a:defRPr/>
            </a:pPr>
            <a:r>
              <a:rPr lang="es-US" sz="1200" b="0" i="0" dirty="0" smtClean="0">
                <a:solidFill>
                  <a:srgbClr val="000000"/>
                </a:solidFill>
              </a:rPr>
              <a:t>¿Por qué necesita usar uno?</a:t>
            </a:r>
          </a:p>
          <a:p>
            <a:pPr>
              <a:defRPr/>
            </a:pPr>
            <a:r>
              <a:rPr lang="es-US" sz="1200" b="0" i="0" dirty="0" smtClean="0">
                <a:solidFill>
                  <a:srgbClr val="000000"/>
                </a:solidFill>
              </a:rPr>
              <a:t>¿Qué tipo usa en sus instalaciones?</a:t>
            </a:r>
          </a:p>
          <a:p>
            <a:pPr>
              <a:defRPr/>
            </a:pPr>
            <a:r>
              <a:rPr lang="es-US" sz="1200" b="0" i="0" dirty="0" smtClean="0">
                <a:solidFill>
                  <a:srgbClr val="000000"/>
                </a:solidFill>
              </a:rPr>
              <a:t>¿Es el uso voluntario o obligatorio?</a:t>
            </a:r>
          </a:p>
          <a:p>
            <a:pPr>
              <a:defRPr/>
            </a:pPr>
            <a:r>
              <a:rPr lang="es-US" sz="1200" b="0" i="0" dirty="0" smtClean="0">
                <a:solidFill>
                  <a:srgbClr val="000000"/>
                </a:solidFill>
              </a:rPr>
              <a:t>¿Ha sido capacitado para usar y cuidar el respirador adecuadamente?</a:t>
            </a:r>
          </a:p>
          <a:p>
            <a:pPr>
              <a:defRPr/>
            </a:pPr>
            <a:r>
              <a:rPr lang="es-US" sz="1200" b="0" i="0" dirty="0" smtClean="0">
                <a:solidFill>
                  <a:srgbClr val="000000"/>
                </a:solidFill>
              </a:rPr>
              <a:t>¿Ha sido puesto a prueba físicamente y ha sido autorizado médicamente?</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184</a:t>
            </a:fld>
            <a:endParaRPr lang="en-US"/>
          </a:p>
        </p:txBody>
      </p:sp>
    </p:spTree>
    <p:extLst>
      <p:ext uri="{BB962C8B-B14F-4D97-AF65-F5344CB8AC3E}">
        <p14:creationId xmlns:p14="http://schemas.microsoft.com/office/powerpoint/2010/main" xmlns="" val="1630326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u="sng" dirty="0" smtClean="0">
                <a:solidFill>
                  <a:srgbClr val="000000"/>
                </a:solidFill>
              </a:rPr>
              <a:t>Limpieza, Almacenamiento y Mantenimiento</a:t>
            </a:r>
          </a:p>
          <a:p>
            <a:pPr marL="800100" lvl="1" indent="-342900">
              <a:buFont typeface="Arial" panose="020B0604020202020204" pitchFamily="34" charset="0"/>
              <a:buChar char="•"/>
              <a:defRPr/>
            </a:pPr>
            <a:r>
              <a:rPr lang="es-US" sz="2400" b="0" i="0" dirty="0" smtClean="0">
                <a:solidFill>
                  <a:srgbClr val="000000"/>
                </a:solidFill>
              </a:rPr>
              <a:t>Limpie antes de usar.</a:t>
            </a:r>
          </a:p>
          <a:p>
            <a:pPr marL="800100" lvl="1" indent="-342900">
              <a:buFont typeface="Arial" panose="020B0604020202020204" pitchFamily="34" charset="0"/>
              <a:buChar char="•"/>
              <a:defRPr/>
            </a:pPr>
            <a:r>
              <a:rPr lang="es-US" sz="2400" b="0" i="0" dirty="0" smtClean="0">
                <a:solidFill>
                  <a:srgbClr val="000000"/>
                </a:solidFill>
              </a:rPr>
              <a:t>Use agua y jabón u otras recomendaciones del Fabricante del Equipo Original (Original Equipment Manufacturer, OEM) para limpiar el respirador.</a:t>
            </a:r>
          </a:p>
          <a:p>
            <a:pPr marL="800100" lvl="1" indent="-342900">
              <a:buFont typeface="Arial" panose="020B0604020202020204" pitchFamily="34" charset="0"/>
              <a:buChar char="•"/>
              <a:defRPr/>
            </a:pPr>
            <a:r>
              <a:rPr lang="es-US" sz="2400" b="0" i="0" dirty="0" smtClean="0">
                <a:solidFill>
                  <a:srgbClr val="000000"/>
                </a:solidFill>
              </a:rPr>
              <a:t>Almacene en un lugar seco.</a:t>
            </a:r>
          </a:p>
          <a:p>
            <a:pPr marL="800100" lvl="1" indent="-342900">
              <a:buFont typeface="Arial" panose="020B0604020202020204" pitchFamily="34" charset="0"/>
              <a:buChar char="•"/>
              <a:defRPr/>
            </a:pPr>
            <a:r>
              <a:rPr lang="es-US" sz="2400" b="0" i="0" dirty="0" smtClean="0">
                <a:solidFill>
                  <a:srgbClr val="000000"/>
                </a:solidFill>
              </a:rPr>
              <a:t>Si no sella adecuadamente, cambie por uno nuevo.</a:t>
            </a:r>
          </a:p>
          <a:p>
            <a:pPr marL="800100" lvl="1" indent="-342900">
              <a:buFont typeface="Arial" panose="020B0604020202020204" pitchFamily="34" charset="0"/>
              <a:buChar char="•"/>
              <a:defRPr/>
            </a:pPr>
            <a:r>
              <a:rPr lang="es-US" sz="2400" b="0" i="0" dirty="0" smtClean="0">
                <a:solidFill>
                  <a:srgbClr val="000000"/>
                </a:solidFill>
              </a:rPr>
              <a:t>El portador debe estar bien afeitado para que la máscara selle y funcione adecuadamente.</a:t>
            </a:r>
          </a:p>
          <a:p>
            <a:endParaRPr lang="en-US" dirty="0" smtClean="0"/>
          </a:p>
        </p:txBody>
      </p:sp>
      <p:sp>
        <p:nvSpPr>
          <p:cNvPr id="4" name="Slide Number Placeholder 3"/>
          <p:cNvSpPr>
            <a:spLocks noGrp="1"/>
          </p:cNvSpPr>
          <p:nvPr>
            <p:ph type="sldNum" sz="quarter" idx="10"/>
          </p:nvPr>
        </p:nvSpPr>
        <p:spPr/>
        <p:txBody>
          <a:bodyPr/>
          <a:lstStyle/>
          <a:p>
            <a:fld id="{44075C40-9256-48B2-ACD0-FFA35C874F1F}" type="slidenum">
              <a:rPr lang="en-US" smtClean="0"/>
              <a:pPr/>
              <a:t>185</a:t>
            </a:fld>
            <a:endParaRPr lang="en-US"/>
          </a:p>
        </p:txBody>
      </p:sp>
    </p:spTree>
    <p:extLst>
      <p:ext uri="{BB962C8B-B14F-4D97-AF65-F5344CB8AC3E}">
        <p14:creationId xmlns:p14="http://schemas.microsoft.com/office/powerpoint/2010/main" xmlns="" val="211574891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xmlns="" val="39018274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Esta tarea puede y debe tomar de 45 a 60 minutos en completar. Asegúrese de que se asigna suficiente tiempo para completarla adecuadamente.</a:t>
            </a:r>
          </a:p>
          <a:p>
            <a:endParaRPr lang="en-US" baseline="0" dirty="0" smtClean="0"/>
          </a:p>
          <a:p>
            <a:r>
              <a:rPr lang="es-US" sz="1200" b="0" i="0" dirty="0" smtClean="0">
                <a:solidFill>
                  <a:srgbClr val="000000"/>
                </a:solidFill>
              </a:rPr>
              <a:t>Explique para agruparlos y divídalos en subgrupos - 15 minutos</a:t>
            </a:r>
          </a:p>
          <a:p>
            <a:r>
              <a:rPr lang="es-US" sz="1200" b="0" i="0" dirty="0" smtClean="0">
                <a:solidFill>
                  <a:srgbClr val="000000"/>
                </a:solidFill>
              </a:rPr>
              <a:t>El grupo trabaja en el tema asignado - de 15 a 20 minutos</a:t>
            </a:r>
          </a:p>
          <a:p>
            <a:r>
              <a:rPr lang="es-US" sz="1200" b="0" i="0" dirty="0" smtClean="0">
                <a:solidFill>
                  <a:srgbClr val="000000"/>
                </a:solidFill>
              </a:rPr>
              <a:t>El grupo explica su evaluación a la clase - 20 minutos </a:t>
            </a:r>
          </a:p>
          <a:p>
            <a:endParaRPr lang="en-US" baseline="0" dirty="0" smtClean="0"/>
          </a:p>
          <a:p>
            <a:r>
              <a:rPr lang="es-US" sz="1200" b="0" i="0" dirty="0" smtClean="0">
                <a:solidFill>
                  <a:srgbClr val="000000"/>
                </a:solidFill>
              </a:rPr>
              <a:t>Para obtener más información, consulte: https://www.osha.gov/SLTC/etools/shipyard/standard/ppe/hazard_assessment.html</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187</a:t>
            </a:fld>
            <a:endParaRPr lang="en-US"/>
          </a:p>
        </p:txBody>
      </p:sp>
    </p:spTree>
    <p:extLst>
      <p:ext uri="{BB962C8B-B14F-4D97-AF65-F5344CB8AC3E}">
        <p14:creationId xmlns:p14="http://schemas.microsoft.com/office/powerpoint/2010/main" xmlns="" val="14892233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Para obtener más información, consulte: https://www.osha.gov/SLTC/etools/shipyard/standard/ppe/hazard_assessment.html</a:t>
            </a:r>
          </a:p>
          <a:p>
            <a:endParaRPr lang="en-US" dirty="0" smtClean="0"/>
          </a:p>
          <a:p>
            <a:r>
              <a:rPr lang="es-US" sz="1200" b="0" i="0" dirty="0" smtClean="0">
                <a:solidFill>
                  <a:srgbClr val="000000"/>
                </a:solidFill>
              </a:rPr>
              <a:t>Basándose en la jerarquía de los controles, el PPE es el último recurso. No se debe confiar en el equipo de protección personal por sí solo para proporcionar protección contra peligros, sino que se deberá usar junto con los controles de ingeniería, los controles administrativos y los controles de procedimientos. </a:t>
            </a:r>
          </a:p>
        </p:txBody>
      </p:sp>
      <p:sp>
        <p:nvSpPr>
          <p:cNvPr id="4" name="Slide Number Placeholder 3"/>
          <p:cNvSpPr>
            <a:spLocks noGrp="1"/>
          </p:cNvSpPr>
          <p:nvPr>
            <p:ph type="sldNum" sz="quarter" idx="10"/>
          </p:nvPr>
        </p:nvSpPr>
        <p:spPr/>
        <p:txBody>
          <a:bodyPr/>
          <a:lstStyle/>
          <a:p>
            <a:fld id="{292638F8-DBD6-4848-B49C-60955C8DA827}"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xmlns="" val="358138436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Para obtener más información, consulte: https://www.osha.gov/SLTC/etools/shipyard/standard/ppe/hazard_assessment.html</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189</a:t>
            </a:fld>
            <a:endParaRPr lang="en-US"/>
          </a:p>
        </p:txBody>
      </p:sp>
    </p:spTree>
    <p:extLst>
      <p:ext uri="{BB962C8B-B14F-4D97-AF65-F5344CB8AC3E}">
        <p14:creationId xmlns:p14="http://schemas.microsoft.com/office/powerpoint/2010/main" xmlns="" val="9193214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Para obtener más información, consulte: https://www.osha.gov/SLTC/etools/shipyard/standard/ppe/hazard_assessment.html</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190</a:t>
            </a:fld>
            <a:endParaRPr lang="en-US"/>
          </a:p>
        </p:txBody>
      </p:sp>
    </p:spTree>
    <p:extLst>
      <p:ext uri="{BB962C8B-B14F-4D97-AF65-F5344CB8AC3E}">
        <p14:creationId xmlns:p14="http://schemas.microsoft.com/office/powerpoint/2010/main" xmlns="" val="91932147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Para obtener más información, consulte: https://www.osha.gov/SLTC/etools/shipyard/standard/ppe/hazard_assessment.html</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191</a:t>
            </a:fld>
            <a:endParaRPr lang="en-US"/>
          </a:p>
        </p:txBody>
      </p:sp>
    </p:spTree>
    <p:extLst>
      <p:ext uri="{BB962C8B-B14F-4D97-AF65-F5344CB8AC3E}">
        <p14:creationId xmlns:p14="http://schemas.microsoft.com/office/powerpoint/2010/main" xmlns="" val="3226248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1910.1200</a:t>
            </a:r>
            <a:r>
              <a:rPr lang="en" sz="1200" dirty="0" smtClean="0"/>
              <a:t/>
            </a:r>
            <a:br>
              <a:rPr lang="en" sz="1200" dirty="0" smtClean="0"/>
            </a:br>
            <a:r>
              <a:rPr lang="es-US" sz="1200" b="0" i="1" dirty="0" smtClean="0">
                <a:solidFill>
                  <a:srgbClr val="3333CC"/>
                </a:solidFill>
                <a:latin typeface="Arial" pitchFamily="18" charset="0"/>
              </a:rPr>
              <a:t>Comunicación de peligros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1910.1200(f)(6)(ii) establece que todos los recipientes de productos químicos deben estar etiquetados con el nombre y peligros del producto químico.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21</a:t>
            </a:fld>
            <a:endParaRPr lang="en-US" dirty="0"/>
          </a:p>
        </p:txBody>
      </p:sp>
    </p:spTree>
    <p:extLst>
      <p:ext uri="{BB962C8B-B14F-4D97-AF65-F5344CB8AC3E}">
        <p14:creationId xmlns:p14="http://schemas.microsoft.com/office/powerpoint/2010/main" xmlns="" val="1138938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1910.1200</a:t>
            </a:r>
            <a:r>
              <a:rPr lang="en" sz="1200" dirty="0" smtClean="0"/>
              <a:t/>
            </a:r>
            <a:br>
              <a:rPr lang="en" sz="1200" dirty="0" smtClean="0"/>
            </a:br>
            <a:r>
              <a:rPr lang="es-US" sz="1200" b="0" i="1" dirty="0" smtClean="0">
                <a:solidFill>
                  <a:srgbClr val="3333CC"/>
                </a:solidFill>
                <a:latin typeface="Arial" pitchFamily="18" charset="0"/>
              </a:rPr>
              <a:t>Comunicación de peligros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1910.1200(f)(6)(ii) establece que todos los recipientes de productos químicos deben estar etiquetados con el nombre y peligros del producto químico.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22</a:t>
            </a:fld>
            <a:endParaRPr lang="en-US" dirty="0"/>
          </a:p>
        </p:txBody>
      </p:sp>
    </p:spTree>
    <p:extLst>
      <p:ext uri="{BB962C8B-B14F-4D97-AF65-F5344CB8AC3E}">
        <p14:creationId xmlns:p14="http://schemas.microsoft.com/office/powerpoint/2010/main" xmlns="" val="322712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1910.147</a:t>
            </a:r>
            <a:r>
              <a:rPr lang="en" sz="1200" dirty="0" smtClean="0"/>
              <a:t/>
            </a:r>
            <a:br>
              <a:rPr lang="en" sz="1200" dirty="0" smtClean="0"/>
            </a:br>
            <a:r>
              <a:rPr lang="es-US" sz="1200" b="0" i="1" dirty="0" smtClean="0">
                <a:solidFill>
                  <a:srgbClr val="3333CC"/>
                </a:solidFill>
                <a:latin typeface="Arial" pitchFamily="18" charset="0"/>
              </a:rPr>
              <a:t>Bloqueo/Etiquetado</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1910.147(c)(5)(ii)(A-D) establece que los candados de bloqueo/etiquetado deben estar en su lugar e identificados en todo momento.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23</a:t>
            </a:fld>
            <a:endParaRPr lang="en-US" dirty="0"/>
          </a:p>
        </p:txBody>
      </p:sp>
    </p:spTree>
    <p:extLst>
      <p:ext uri="{BB962C8B-B14F-4D97-AF65-F5344CB8AC3E}">
        <p14:creationId xmlns:p14="http://schemas.microsoft.com/office/powerpoint/2010/main" xmlns="" val="1832444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1910.147</a:t>
            </a:r>
            <a:r>
              <a:rPr lang="en" sz="1200" dirty="0" smtClean="0"/>
              <a:t/>
            </a:r>
            <a:br>
              <a:rPr lang="en" sz="1200" dirty="0" smtClean="0"/>
            </a:br>
            <a:r>
              <a:rPr lang="es-US" sz="1200" b="0" i="1" dirty="0" smtClean="0">
                <a:solidFill>
                  <a:srgbClr val="3333CC"/>
                </a:solidFill>
                <a:latin typeface="Arial" pitchFamily="18" charset="0"/>
              </a:rPr>
              <a:t>Bloqueo/Etiquetado</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1910.147(c)(3)(ii): "Al demostrar que se alcanza un nivel de seguridad en el programa de etiquetado que es equivalente al nivel de seguridad obtenido mediante el uso de un programa de bloqueo, el empleador deberá demostrar el pleno cumplimiento de todas las disposiciones relacionadas con el etiquetado..."</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24</a:t>
            </a:fld>
            <a:endParaRPr lang="en-US" dirty="0"/>
          </a:p>
        </p:txBody>
      </p:sp>
    </p:spTree>
    <p:extLst>
      <p:ext uri="{BB962C8B-B14F-4D97-AF65-F5344CB8AC3E}">
        <p14:creationId xmlns:p14="http://schemas.microsoft.com/office/powerpoint/2010/main" xmlns="" val="249759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Este es el punto para discutir los derechos y responsabilidades del empleado/empleador y la protección del denunciante</a:t>
            </a:r>
          </a:p>
          <a:p>
            <a:endParaRPr lang="en-US" baseline="0" dirty="0" smtClean="0"/>
          </a:p>
          <a:p>
            <a:r>
              <a:rPr lang="es-US" sz="1200" b="0" i="0" dirty="0" smtClean="0">
                <a:solidFill>
                  <a:srgbClr val="000000"/>
                </a:solidFill>
              </a:rPr>
              <a:t>Protección del denunciante - https://www.whistleblowers.gov/wb_filing_time_limits.html</a:t>
            </a:r>
          </a:p>
          <a:p>
            <a:endParaRPr lang="en-US" baseline="0" dirty="0" smtClean="0"/>
          </a:p>
          <a:p>
            <a:r>
              <a:rPr lang="es-US" sz="1200" b="1" i="0" dirty="0" smtClean="0">
                <a:solidFill>
                  <a:srgbClr val="000000"/>
                </a:solidFill>
              </a:rPr>
              <a:t>Sección 11(c) de la Ley de Seguridad y Salud Ocupacional (OSHA). [29 U.S.C. §660(c)]</a:t>
            </a:r>
            <a:r>
              <a:rPr lang="es-US" sz="1200" b="0" i="0" dirty="0" smtClean="0">
                <a:solidFill>
                  <a:srgbClr val="000000"/>
                </a:solidFill>
              </a:rPr>
              <a:t>La Sección 11(c) provee protección para los empleados que ejercen una variedad de derechos garantizados en virtud de la Ley, como presentar una queja de seguridad y salud ante OSHA, participar en una inspección, etc.</a:t>
            </a:r>
          </a:p>
          <a:p>
            <a:endParaRPr lang="en-US" sz="1200" b="0" i="0" kern="1200" baseline="0" dirty="0" smtClean="0">
              <a:solidFill>
                <a:schemeClr val="tx1"/>
              </a:solidFill>
              <a:effectLst/>
              <a:latin typeface="+mn-lt"/>
              <a:ea typeface="+mn-ea"/>
              <a:cs typeface="+mn-cs"/>
            </a:endParaRPr>
          </a:p>
          <a:p>
            <a:r>
              <a:rPr lang="es-US" sz="1200" b="0" i="0" dirty="0" smtClean="0">
                <a:solidFill>
                  <a:srgbClr val="000000"/>
                </a:solidFill>
              </a:rPr>
              <a:t>Los empleados tienen 30 días para presentar el evento en caso de estas acciones adversas de los empleadores.</a:t>
            </a:r>
          </a:p>
          <a:p>
            <a:endParaRPr lang="en-US" baseline="0" dirty="0" smtClean="0"/>
          </a:p>
          <a:p>
            <a:r>
              <a:rPr lang="es-US" sz="1200" b="0" i="0" cap="all" dirty="0" smtClean="0">
                <a:solidFill>
                  <a:srgbClr val="000000"/>
                </a:solidFill>
              </a:rPr>
              <a:t>PROTECCIÓN CONTRA LAS REPRESALIAS EN EL LUGAR DE TRABAJO</a:t>
            </a:r>
          </a:p>
          <a:p>
            <a:r>
              <a:rPr lang="es-US" sz="1200" b="0" i="0" dirty="0" smtClean="0">
                <a:solidFill>
                  <a:srgbClr val="000000"/>
                </a:solidFill>
              </a:rPr>
              <a:t>La protección contra las represalias en el lugar de trabajo significa que un empleador no puede tomar una "acción adversa" contra los trabajadores, como:</a:t>
            </a:r>
          </a:p>
          <a:p>
            <a:pPr marL="171450" indent="-171450">
              <a:buFont typeface="Arial" panose="020B0604020202020204" pitchFamily="34" charset="0"/>
              <a:buChar char="•"/>
            </a:pPr>
            <a:r>
              <a:rPr lang="es-US" sz="1200" b="0" i="0" dirty="0" smtClean="0">
                <a:solidFill>
                  <a:srgbClr val="000000"/>
                </a:solidFill>
              </a:rPr>
              <a:t>Despido o separación</a:t>
            </a:r>
          </a:p>
          <a:p>
            <a:pPr marL="171450" indent="-171450">
              <a:buFont typeface="Arial" panose="020B0604020202020204" pitchFamily="34" charset="0"/>
              <a:buChar char="•"/>
            </a:pPr>
            <a:r>
              <a:rPr lang="es-US" sz="1200" b="0" i="0" dirty="0" smtClean="0">
                <a:solidFill>
                  <a:srgbClr val="000000"/>
                </a:solidFill>
              </a:rPr>
              <a:t>Lista negra</a:t>
            </a:r>
          </a:p>
          <a:p>
            <a:pPr marL="171450" indent="-171450">
              <a:buFont typeface="Arial" panose="020B0604020202020204" pitchFamily="34" charset="0"/>
              <a:buChar char="•"/>
            </a:pPr>
            <a:r>
              <a:rPr lang="es-US" sz="1200" b="0" i="0" dirty="0" smtClean="0">
                <a:solidFill>
                  <a:srgbClr val="000000"/>
                </a:solidFill>
              </a:rPr>
              <a:t>Degradar</a:t>
            </a:r>
          </a:p>
          <a:p>
            <a:pPr marL="171450" indent="-171450">
              <a:buFont typeface="Arial" panose="020B0604020202020204" pitchFamily="34" charset="0"/>
              <a:buChar char="•"/>
            </a:pPr>
            <a:r>
              <a:rPr lang="es-US" sz="1200" b="0" i="0" dirty="0" smtClean="0">
                <a:solidFill>
                  <a:srgbClr val="000000"/>
                </a:solidFill>
              </a:rPr>
              <a:t>Negar horas extras o ascenso</a:t>
            </a:r>
          </a:p>
          <a:p>
            <a:pPr marL="171450" indent="-171450">
              <a:buFont typeface="Arial" panose="020B0604020202020204" pitchFamily="34" charset="0"/>
              <a:buChar char="•"/>
            </a:pPr>
            <a:r>
              <a:rPr lang="es-US" sz="1200" b="0" i="0" dirty="0" smtClean="0">
                <a:solidFill>
                  <a:srgbClr val="000000"/>
                </a:solidFill>
              </a:rPr>
              <a:t>Disciplinar</a:t>
            </a:r>
          </a:p>
          <a:p>
            <a:pPr marL="171450" indent="-171450">
              <a:buFont typeface="Arial" panose="020B0604020202020204" pitchFamily="34" charset="0"/>
              <a:buChar char="•"/>
            </a:pPr>
            <a:r>
              <a:rPr lang="es-US" sz="1200" b="0" i="0" dirty="0" smtClean="0">
                <a:solidFill>
                  <a:srgbClr val="000000"/>
                </a:solidFill>
              </a:rPr>
              <a:t>Negación de beneficios</a:t>
            </a:r>
          </a:p>
          <a:p>
            <a:pPr marL="171450" indent="-171450">
              <a:buFont typeface="Arial" panose="020B0604020202020204" pitchFamily="34" charset="0"/>
              <a:buChar char="•"/>
            </a:pPr>
            <a:r>
              <a:rPr lang="es-US" sz="1200" b="0" i="0" dirty="0" smtClean="0">
                <a:solidFill>
                  <a:srgbClr val="000000"/>
                </a:solidFill>
              </a:rPr>
              <a:t>No contratar o volver a contratar</a:t>
            </a:r>
          </a:p>
          <a:p>
            <a:pPr marL="171450" indent="-171450">
              <a:buFont typeface="Arial" panose="020B0604020202020204" pitchFamily="34" charset="0"/>
              <a:buChar char="•"/>
            </a:pPr>
            <a:r>
              <a:rPr lang="es-US" sz="1200" b="0" i="0" dirty="0" smtClean="0">
                <a:solidFill>
                  <a:srgbClr val="000000"/>
                </a:solidFill>
              </a:rPr>
              <a:t>Intimidación/acoso</a:t>
            </a:r>
          </a:p>
          <a:p>
            <a:pPr marL="171450" indent="-171450">
              <a:buFont typeface="Arial" panose="020B0604020202020204" pitchFamily="34" charset="0"/>
              <a:buChar char="•"/>
            </a:pPr>
            <a:r>
              <a:rPr lang="es-US" sz="1200" b="0" i="0" dirty="0" smtClean="0">
                <a:solidFill>
                  <a:srgbClr val="000000"/>
                </a:solidFill>
              </a:rPr>
              <a:t>Amenazar</a:t>
            </a:r>
          </a:p>
          <a:p>
            <a:pPr marL="171450" indent="-171450">
              <a:buFont typeface="Arial" panose="020B0604020202020204" pitchFamily="34" charset="0"/>
              <a:buChar char="•"/>
            </a:pPr>
            <a:r>
              <a:rPr lang="es-US" sz="1200" b="0" i="0" dirty="0" smtClean="0">
                <a:solidFill>
                  <a:srgbClr val="000000"/>
                </a:solidFill>
              </a:rPr>
              <a:t>Reasignación que afecta las perspectivas de ascenso</a:t>
            </a:r>
          </a:p>
          <a:p>
            <a:pPr marL="171450" indent="-171450">
              <a:buFont typeface="Arial" panose="020B0604020202020204" pitchFamily="34" charset="0"/>
              <a:buChar char="•"/>
            </a:pPr>
            <a:r>
              <a:rPr lang="es-US" sz="1200" b="0" i="0" dirty="0" smtClean="0">
                <a:solidFill>
                  <a:srgbClr val="000000"/>
                </a:solidFill>
              </a:rPr>
              <a:t>Reducción de salarios/horas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xmlns="" val="1783621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1910.157</a:t>
            </a:r>
            <a:r>
              <a:rPr lang="en" sz="1200" dirty="0" smtClean="0"/>
              <a:t/>
            </a:r>
            <a:br>
              <a:rPr lang="en" sz="1200" dirty="0" smtClean="0"/>
            </a:br>
            <a:r>
              <a:rPr lang="es-US" sz="1200" b="0" i="1" dirty="0" smtClean="0">
                <a:solidFill>
                  <a:srgbClr val="3333CC"/>
                </a:solidFill>
                <a:latin typeface="Arial" pitchFamily="18" charset="0"/>
              </a:rPr>
              <a:t>Extinguidores portátiles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1910.157(e)(2) establece que los extinguidores tendrán una inspección documentada anualmente.</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25</a:t>
            </a:fld>
            <a:endParaRPr lang="en-US" dirty="0"/>
          </a:p>
        </p:txBody>
      </p:sp>
    </p:spTree>
    <p:extLst>
      <p:ext uri="{BB962C8B-B14F-4D97-AF65-F5344CB8AC3E}">
        <p14:creationId xmlns:p14="http://schemas.microsoft.com/office/powerpoint/2010/main" xmlns="" val="257376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1910.157</a:t>
            </a:r>
            <a:r>
              <a:rPr lang="en" sz="1200" dirty="0" smtClean="0"/>
              <a:t/>
            </a:r>
            <a:br>
              <a:rPr lang="en" sz="1200" dirty="0" smtClean="0"/>
            </a:br>
            <a:r>
              <a:rPr lang="es-US" sz="1200" b="0" i="1" dirty="0" smtClean="0">
                <a:solidFill>
                  <a:srgbClr val="3333CC"/>
                </a:solidFill>
                <a:latin typeface="Arial" pitchFamily="18" charset="0"/>
              </a:rPr>
              <a:t>Extinguidores portátiles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1910.157(c)(1) establece que el empleador deberá mantener extinguidores en lugares identificados y fácilmente accesibles.</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26</a:t>
            </a:fld>
            <a:endParaRPr lang="en-US" dirty="0"/>
          </a:p>
        </p:txBody>
      </p:sp>
    </p:spTree>
    <p:extLst>
      <p:ext uri="{BB962C8B-B14F-4D97-AF65-F5344CB8AC3E}">
        <p14:creationId xmlns:p14="http://schemas.microsoft.com/office/powerpoint/2010/main" xmlns="" val="1459974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1910.37</a:t>
            </a:r>
            <a:r>
              <a:rPr lang="en" sz="1200" dirty="0" smtClean="0"/>
              <a:t/>
            </a:r>
            <a:br>
              <a:rPr lang="en" sz="1200" dirty="0" smtClean="0"/>
            </a:br>
            <a:r>
              <a:rPr lang="es-US" sz="1200" b="0" i="1" dirty="0" smtClean="0">
                <a:solidFill>
                  <a:srgbClr val="3333CC"/>
                </a:solidFill>
                <a:latin typeface="Arial" pitchFamily="18" charset="0"/>
              </a:rPr>
              <a:t>Medios de salida</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1910.37(f)(1) establece que las salidas deberán ser fácilmente accesibles en todo momento.</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27</a:t>
            </a:fld>
            <a:endParaRPr lang="en-US" dirty="0"/>
          </a:p>
        </p:txBody>
      </p:sp>
    </p:spTree>
    <p:extLst>
      <p:ext uri="{BB962C8B-B14F-4D97-AF65-F5344CB8AC3E}">
        <p14:creationId xmlns:p14="http://schemas.microsoft.com/office/powerpoint/2010/main" xmlns="" val="3109169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1910.22</a:t>
            </a:r>
            <a:r>
              <a:rPr lang="en" sz="1200" dirty="0" smtClean="0"/>
              <a:t/>
            </a:r>
            <a:br>
              <a:rPr lang="en" sz="1200" dirty="0" smtClean="0"/>
            </a:br>
            <a:r>
              <a:rPr lang="es-US" sz="1200" b="0" i="1" dirty="0" smtClean="0">
                <a:solidFill>
                  <a:srgbClr val="3333CC"/>
                </a:solidFill>
                <a:latin typeface="Arial" pitchFamily="18" charset="0"/>
              </a:rPr>
              <a:t>Superficies de trabajo-para caminar</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1910.22(a)(1) establece que todos los espacios de trabajo deberán mantenerse limpios y ordenados.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28</a:t>
            </a:fld>
            <a:endParaRPr lang="en-US" dirty="0"/>
          </a:p>
        </p:txBody>
      </p:sp>
    </p:spTree>
    <p:extLst>
      <p:ext uri="{BB962C8B-B14F-4D97-AF65-F5344CB8AC3E}">
        <p14:creationId xmlns:p14="http://schemas.microsoft.com/office/powerpoint/2010/main" xmlns="" val="166622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1910.178</a:t>
            </a:r>
            <a:r>
              <a:rPr lang="en" sz="1200" dirty="0" smtClean="0"/>
              <a:t/>
            </a:r>
            <a:br>
              <a:rPr lang="en" sz="1200" dirty="0" smtClean="0"/>
            </a:br>
            <a:r>
              <a:rPr lang="es-US" sz="1200" b="0" i="1" dirty="0" smtClean="0">
                <a:solidFill>
                  <a:srgbClr val="3333CC"/>
                </a:solidFill>
                <a:latin typeface="Arial" pitchFamily="18" charset="0"/>
              </a:rPr>
              <a:t>Camiones industriales accionados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1910.178(k)(1) establece que los </a:t>
            </a:r>
            <a:r>
              <a:rPr lang="es-US" sz="1200" b="0" i="0" dirty="0" smtClean="0">
                <a:solidFill>
                  <a:srgbClr val="000000"/>
                </a:solidFill>
              </a:rPr>
              <a:t>frenos de los camiones de carretera deberán ser colocados y las ruedas calzadas debajo de las ruedas traseras para evitar que los camiones rueden mientras se les sube camiones industriales accionados</a:t>
            </a:r>
            <a:r>
              <a:rPr lang="es-US" sz="1200" b="0" i="0" dirty="0" smtClean="0">
                <a:solidFill>
                  <a:srgbClr val="FF0000"/>
                </a:solidFill>
                <a:latin typeface="Tahoma" pitchFamily="18" charset="0"/>
              </a:rPr>
              <a:t>.</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29</a:t>
            </a:fld>
            <a:endParaRPr lang="en-US" dirty="0"/>
          </a:p>
        </p:txBody>
      </p:sp>
    </p:spTree>
    <p:extLst>
      <p:ext uri="{BB962C8B-B14F-4D97-AF65-F5344CB8AC3E}">
        <p14:creationId xmlns:p14="http://schemas.microsoft.com/office/powerpoint/2010/main" xmlns="" val="3258216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1910.178</a:t>
            </a:r>
            <a:r>
              <a:rPr lang="en" sz="1200" dirty="0" smtClean="0"/>
              <a:t/>
            </a:r>
            <a:br>
              <a:rPr lang="en" sz="1200" dirty="0" smtClean="0"/>
            </a:br>
            <a:r>
              <a:rPr lang="es-US" sz="1200" b="0" i="1" dirty="0" smtClean="0">
                <a:solidFill>
                  <a:srgbClr val="3333CC"/>
                </a:solidFill>
                <a:latin typeface="Arial" pitchFamily="18" charset="0"/>
              </a:rPr>
              <a:t>Camiones industriales accionados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1910.178(f)(2) establece que </a:t>
            </a:r>
            <a:r>
              <a:rPr lang="es-US" sz="1200" b="0" i="0" dirty="0" smtClean="0">
                <a:solidFill>
                  <a:srgbClr val="000000"/>
                </a:solidFill>
              </a:rPr>
              <a:t>el almacenamiento y manipulación de combustible de gas licuado de petróleo deberá estar de acuerdo con Almacenamiento y Manejo de Gases de Petróleo Licuado de NFPA (NFPA N.° 58-1969), que se incorpora como referencia según se especifica en la Sec. 1910.6.</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000000"/>
                </a:solidFill>
              </a:rPr>
              <a:t>MEJOR PRÁCTICA - </a:t>
            </a:r>
            <a:r>
              <a:rPr lang="es-US" sz="1200" b="0" i="0" dirty="0" smtClean="0">
                <a:solidFill>
                  <a:srgbClr val="FF0000"/>
                </a:solidFill>
                <a:latin typeface="Tahoma" pitchFamily="18" charset="0"/>
              </a:rPr>
              <a:t>se debe usar donde se proporcione un pasador localizador para un cilindro de LP. Esto evitará que el tanque de LP se desplace innecesariamente en el vehículo industrial accionado.</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30</a:t>
            </a:fld>
            <a:endParaRPr lang="en-US" dirty="0"/>
          </a:p>
        </p:txBody>
      </p:sp>
    </p:spTree>
    <p:extLst>
      <p:ext uri="{BB962C8B-B14F-4D97-AF65-F5344CB8AC3E}">
        <p14:creationId xmlns:p14="http://schemas.microsoft.com/office/powerpoint/2010/main" xmlns="" val="1457289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1910.178</a:t>
            </a:r>
            <a:r>
              <a:rPr lang="en" sz="1200" dirty="0" smtClean="0"/>
              <a:t/>
            </a:r>
            <a:br>
              <a:rPr lang="en" sz="1200" dirty="0" smtClean="0"/>
            </a:br>
            <a:r>
              <a:rPr lang="es-US" sz="1200" b="0" i="1" dirty="0" smtClean="0">
                <a:solidFill>
                  <a:srgbClr val="3333CC"/>
                </a:solidFill>
                <a:latin typeface="Arial" pitchFamily="18" charset="0"/>
              </a:rPr>
              <a:t>Camiones industriales accionados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1910.178(m)(12) establece que un camión industrial utilizado para la elevación del personal debe estar equipado con una plataforma de seguridad.</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31</a:t>
            </a:fld>
            <a:endParaRPr lang="en-US" dirty="0"/>
          </a:p>
        </p:txBody>
      </p:sp>
    </p:spTree>
    <p:extLst>
      <p:ext uri="{BB962C8B-B14F-4D97-AF65-F5344CB8AC3E}">
        <p14:creationId xmlns:p14="http://schemas.microsoft.com/office/powerpoint/2010/main" xmlns="" val="726121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1" dirty="0" smtClean="0">
                <a:solidFill>
                  <a:srgbClr val="3333CC"/>
                </a:solidFill>
                <a:latin typeface="Arial" pitchFamily="18" charset="0"/>
              </a:rPr>
              <a:t>1910.178</a:t>
            </a:r>
            <a:r>
              <a:rPr lang="en" sz="1200" dirty="0" smtClean="0"/>
              <a:t/>
            </a:r>
            <a:br>
              <a:rPr lang="en" sz="1200" dirty="0" smtClean="0"/>
            </a:br>
            <a:r>
              <a:rPr lang="es-US" sz="1200" b="0" i="1" dirty="0" smtClean="0">
                <a:solidFill>
                  <a:srgbClr val="3333CC"/>
                </a:solidFill>
                <a:latin typeface="Arial" pitchFamily="18" charset="0"/>
              </a:rPr>
              <a:t>Camiones industriales accionados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1910.178(a)(4) establece que las modificaciones y adiciones a los montacargas no se realizarán sin la previa aprobación por escrito del fabricante.</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32</a:t>
            </a:fld>
            <a:endParaRPr lang="en-US" dirty="0"/>
          </a:p>
        </p:txBody>
      </p:sp>
    </p:spTree>
    <p:extLst>
      <p:ext uri="{BB962C8B-B14F-4D97-AF65-F5344CB8AC3E}">
        <p14:creationId xmlns:p14="http://schemas.microsoft.com/office/powerpoint/2010/main" xmlns="" val="1985357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400" b="0" i="1" dirty="0" smtClean="0">
                <a:solidFill>
                  <a:srgbClr val="3333CC"/>
                </a:solidFill>
                <a:latin typeface="Arial" pitchFamily="18" charset="0"/>
              </a:rPr>
              <a:t>1910.106 </a:t>
            </a:r>
            <a:r>
              <a:rPr lang="en" sz="1400" dirty="0" smtClean="0"/>
              <a:t/>
            </a:r>
            <a:br>
              <a:rPr lang="en" sz="1400" dirty="0" smtClean="0"/>
            </a:br>
            <a:r>
              <a:rPr lang="es-US" sz="1200" b="0" i="1" dirty="0" smtClean="0">
                <a:solidFill>
                  <a:srgbClr val="3333CC"/>
                </a:solidFill>
                <a:latin typeface="Arial" pitchFamily="18" charset="0"/>
              </a:rPr>
              <a:t>Líquidos inflamables/combustibles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1910.106(d)(2)(i) establece que solo se utilizarán recipientes y tanques portátiles aprobados para almacenar líquidos inflamables, y 29 CFR 1910.1200(f)(5)(ii) establece que todos los recipientes de productos químicos deben estar etiquetados con el nombre y los peligros del producto químico.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33</a:t>
            </a:fld>
            <a:endParaRPr lang="en-US" dirty="0"/>
          </a:p>
        </p:txBody>
      </p:sp>
    </p:spTree>
    <p:extLst>
      <p:ext uri="{BB962C8B-B14F-4D97-AF65-F5344CB8AC3E}">
        <p14:creationId xmlns:p14="http://schemas.microsoft.com/office/powerpoint/2010/main" xmlns="" val="1568702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400" b="0" i="1" dirty="0" smtClean="0">
                <a:solidFill>
                  <a:srgbClr val="3333CC"/>
                </a:solidFill>
                <a:latin typeface="Arial" pitchFamily="18" charset="0"/>
              </a:rPr>
              <a:t>1910.106</a:t>
            </a:r>
            <a:r>
              <a:rPr lang="en" sz="1400" dirty="0" smtClean="0"/>
              <a:t/>
            </a:r>
            <a:br>
              <a:rPr lang="en" sz="1400" dirty="0" smtClean="0"/>
            </a:br>
            <a:r>
              <a:rPr lang="es-US" sz="1200" b="0" i="1" dirty="0" smtClean="0">
                <a:solidFill>
                  <a:srgbClr val="3333CC"/>
                </a:solidFill>
                <a:latin typeface="Arial" pitchFamily="18" charset="0"/>
              </a:rPr>
              <a:t>Líquidos inflamables/combustibles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1910.106(d)(3)(ii): “…Todas las juntas y costuras deberán permanecer ajustadas y la puerta permanecerá bien cerrada durante la prueba contra incendios. Los gabinetes deben estar etiquetados con letreros llamativos, "Inflamable - Mantenga el fuego alejado".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34</a:t>
            </a:fld>
            <a:endParaRPr lang="en-US" dirty="0"/>
          </a:p>
        </p:txBody>
      </p:sp>
    </p:spTree>
    <p:extLst>
      <p:ext uri="{BB962C8B-B14F-4D97-AF65-F5344CB8AC3E}">
        <p14:creationId xmlns:p14="http://schemas.microsoft.com/office/powerpoint/2010/main" xmlns="" val="143817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1143000" y="685800"/>
            <a:ext cx="4572000" cy="3429000"/>
          </a:xfrm>
          <a:ln/>
        </p:spPr>
      </p:sp>
      <p:sp>
        <p:nvSpPr>
          <p:cNvPr id="191491" name="Notes Placeholder 2"/>
          <p:cNvSpPr>
            <a:spLocks noGrp="1"/>
          </p:cNvSpPr>
          <p:nvPr>
            <p:ph type="body" idx="1"/>
          </p:nvPr>
        </p:nvSpPr>
        <p:spPr>
          <a:noFill/>
        </p:spPr>
        <p:txBody>
          <a:bodyPr/>
          <a:lstStyle/>
          <a:p>
            <a:r>
              <a:rPr lang="es-US" sz="1200" b="0" i="0" dirty="0" smtClean="0">
                <a:solidFill>
                  <a:srgbClr val="000000"/>
                </a:solidFill>
              </a:rPr>
              <a:t>Usted cuenta con protección</a:t>
            </a:r>
          </a:p>
        </p:txBody>
      </p:sp>
      <p:sp>
        <p:nvSpPr>
          <p:cNvPr id="191492" name="Slide Number Placehold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86B2C14-1F5F-4DB6-82C3-80A8B9D9BC72}" type="slidenum">
              <a:rPr lang="en-US" altLang="en-US" sz="1200" smtClean="0">
                <a:solidFill>
                  <a:srgbClr val="000000"/>
                </a:solidFill>
              </a:rPr>
              <a:pPr/>
              <a:t>7</a:t>
            </a:fld>
            <a:endParaRPr lang="en-US" altLang="en-US" sz="1200" dirty="0" smtClean="0">
              <a:solidFill>
                <a:srgbClr val="000000"/>
              </a:solidFill>
            </a:endParaRPr>
          </a:p>
        </p:txBody>
      </p:sp>
    </p:spTree>
    <p:extLst>
      <p:ext uri="{BB962C8B-B14F-4D97-AF65-F5344CB8AC3E}">
        <p14:creationId xmlns:p14="http://schemas.microsoft.com/office/powerpoint/2010/main" xmlns="" val="2790260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400" b="0" i="1" dirty="0" smtClean="0">
                <a:solidFill>
                  <a:srgbClr val="3333CC"/>
                </a:solidFill>
                <a:latin typeface="Arial" pitchFamily="18" charset="0"/>
              </a:rPr>
              <a:t>1910.253</a:t>
            </a:r>
            <a:r>
              <a:rPr lang="en" sz="1400" dirty="0" smtClean="0"/>
              <a:t/>
            </a:r>
            <a:br>
              <a:rPr lang="en" sz="1400" dirty="0" smtClean="0"/>
            </a:br>
            <a:r>
              <a:rPr lang="es-US" sz="1200" b="0" i="1" dirty="0" smtClean="0">
                <a:solidFill>
                  <a:srgbClr val="3333CC"/>
                </a:solidFill>
                <a:latin typeface="Arial" pitchFamily="18" charset="0"/>
              </a:rPr>
              <a:t>Soldadura y corte de gas combustible-oxígeno</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1910.253(b)(2)(ii) establece que todos los cilindros de oxígeno deben ser almacenados a por lo menos 20 pies de cualquier material inflamable o combustible, o tener un divisor de cinco pies entre ellos.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35</a:t>
            </a:fld>
            <a:endParaRPr lang="en-US" dirty="0"/>
          </a:p>
        </p:txBody>
      </p:sp>
    </p:spTree>
    <p:extLst>
      <p:ext uri="{BB962C8B-B14F-4D97-AF65-F5344CB8AC3E}">
        <p14:creationId xmlns:p14="http://schemas.microsoft.com/office/powerpoint/2010/main" xmlns="" val="668583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400" b="0" i="1" dirty="0" smtClean="0">
                <a:solidFill>
                  <a:srgbClr val="3333CC"/>
                </a:solidFill>
                <a:latin typeface="Arial" pitchFamily="18" charset="0"/>
              </a:rPr>
              <a:t>1910.253</a:t>
            </a:r>
            <a:r>
              <a:rPr lang="en" sz="1400" dirty="0" smtClean="0"/>
              <a:t/>
            </a:r>
            <a:br>
              <a:rPr lang="en" sz="1400" dirty="0" smtClean="0"/>
            </a:br>
            <a:r>
              <a:rPr lang="es-US" sz="1200" b="0" i="1" dirty="0" smtClean="0">
                <a:solidFill>
                  <a:srgbClr val="3333CC"/>
                </a:solidFill>
                <a:latin typeface="Arial" pitchFamily="18" charset="0"/>
              </a:rPr>
              <a:t>Soldadura y corte de gas combustible-oxígeno</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FF0000"/>
                </a:solidFill>
                <a:latin typeface="Tahoma" pitchFamily="18" charset="0"/>
              </a:rPr>
              <a:t>29 CFR 1910.253(b)(2)(ii) establece que todos los cilindros de oxígeno deben ser almacenados a por lo menos 20 pies de cualquier material inflamable o combustible. </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36</a:t>
            </a:fld>
            <a:endParaRPr lang="en-US" dirty="0"/>
          </a:p>
        </p:txBody>
      </p:sp>
    </p:spTree>
    <p:extLst>
      <p:ext uri="{BB962C8B-B14F-4D97-AF65-F5344CB8AC3E}">
        <p14:creationId xmlns:p14="http://schemas.microsoft.com/office/powerpoint/2010/main" xmlns="" val="1993292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Antes de comenzar esta sección, muestre el video titulado Working Safely Around Mobile Equipment (Trabajar con seguridad con los equipos móviles) (15’ 09”).</a:t>
            </a:r>
          </a:p>
        </p:txBody>
      </p:sp>
      <p:sp>
        <p:nvSpPr>
          <p:cNvPr id="4" name="Slide Number Placeholder 3"/>
          <p:cNvSpPr>
            <a:spLocks noGrp="1"/>
          </p:cNvSpPr>
          <p:nvPr>
            <p:ph type="sldNum" sz="quarter" idx="10"/>
          </p:nvPr>
        </p:nvSpPr>
        <p:spPr/>
        <p:txBody>
          <a:bodyPr/>
          <a:lstStyle/>
          <a:p>
            <a:fld id="{44075C40-9256-48B2-ACD0-FFA35C874F1F}" type="slidenum">
              <a:rPr lang="en-US" smtClean="0"/>
              <a:pPr/>
              <a:t>37</a:t>
            </a:fld>
            <a:endParaRPr lang="en-US" dirty="0"/>
          </a:p>
        </p:txBody>
      </p:sp>
    </p:spTree>
    <p:extLst>
      <p:ext uri="{BB962C8B-B14F-4D97-AF65-F5344CB8AC3E}">
        <p14:creationId xmlns:p14="http://schemas.microsoft.com/office/powerpoint/2010/main" xmlns="" val="785822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Muestre el video, hable sobre el escenario (qué, dónde, cómo) y el resultado. </a:t>
            </a:r>
          </a:p>
          <a:p>
            <a:endParaRPr lang="en-US" dirty="0" smtClean="0"/>
          </a:p>
          <a:p>
            <a:r>
              <a:rPr lang="es-US" sz="1200" b="0" i="0" dirty="0" smtClean="0">
                <a:solidFill>
                  <a:srgbClr val="000000"/>
                </a:solidFill>
              </a:rPr>
              <a:t>En este escenario los trabajadores se colocan en mala posición. Debieron haber esperado a que el cliente termine de mover su vehículo antes de que caminaran detrás de él. Este fue un incidente que podría haberse convertido en una lesión grave o peor. La suerte jugó un papel importante en esta situación y nadie resultó herido. Lo importante que debe entender el espectador es reconocer o identificar el peligro de ponerse en la posición del vehículo en movimiento. Aunque los empleados no esperaban que este vehículo volviera y los golpeara, los trabajadores de todas partes deben aprender A IDENTIFICAR LOS PELIGROS Y REDUCIR LOS RIESGOS en sus instalaciones.</a:t>
            </a:r>
          </a:p>
        </p:txBody>
      </p:sp>
      <p:sp>
        <p:nvSpPr>
          <p:cNvPr id="4" name="Slide Number Placeholder 3"/>
          <p:cNvSpPr>
            <a:spLocks noGrp="1"/>
          </p:cNvSpPr>
          <p:nvPr>
            <p:ph type="sldNum" sz="quarter" idx="10"/>
          </p:nvPr>
        </p:nvSpPr>
        <p:spPr/>
        <p:txBody>
          <a:bodyPr/>
          <a:lstStyle/>
          <a:p>
            <a:fld id="{523AC573-3D56-401F-B787-7D35E9AD8FF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xmlns="" val="3810943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US" sz="1200" b="0" i="0" dirty="0" smtClean="0">
                <a:solidFill>
                  <a:srgbClr val="000000"/>
                </a:solidFill>
              </a:rPr>
              <a:t>Capacitación sobre seguridad del montacargas</a:t>
            </a:r>
          </a:p>
        </p:txBody>
      </p:sp>
      <p:sp>
        <p:nvSpPr>
          <p:cNvPr id="208899"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C6CB08E-7C90-476D-9B9B-C0D6779B5516}" type="slidenum">
              <a:rPr lang="en-US" altLang="en-US" sz="1200" smtClean="0">
                <a:solidFill>
                  <a:prstClr val="black"/>
                </a:solidFill>
              </a:rPr>
              <a:pPr/>
              <a:t>39</a:t>
            </a:fld>
            <a:endParaRPr lang="en-US" altLang="en-US" sz="1200" dirty="0" smtClean="0">
              <a:solidFill>
                <a:prstClr val="black"/>
              </a:solidFill>
            </a:endParaRPr>
          </a:p>
        </p:txBody>
      </p:sp>
      <p:sp>
        <p:nvSpPr>
          <p:cNvPr id="208900" name="Rectangle 2"/>
          <p:cNvSpPr>
            <a:spLocks noGrp="1" noRot="1" noChangeAspect="1" noChangeArrowheads="1" noTextEdit="1"/>
          </p:cNvSpPr>
          <p:nvPr>
            <p:ph type="sldImg"/>
          </p:nvPr>
        </p:nvSpPr>
        <p:spPr>
          <a:xfrm>
            <a:off x="1143000" y="685800"/>
            <a:ext cx="4572000" cy="3429000"/>
          </a:xfrm>
          <a:ln/>
        </p:spPr>
      </p:sp>
      <p:sp>
        <p:nvSpPr>
          <p:cNvPr id="208901" name="Rectangle 3"/>
          <p:cNvSpPr>
            <a:spLocks noGrp="1" noChangeArrowheads="1"/>
          </p:cNvSpPr>
          <p:nvPr>
            <p:ph type="body" idx="1"/>
          </p:nvPr>
        </p:nvSpPr>
        <p:spPr>
          <a:noFill/>
        </p:spPr>
        <p:txBody>
          <a:bodyPr/>
          <a:lstStyle/>
          <a:p>
            <a:r>
              <a:rPr lang="es-US" sz="1200" b="0" i="0" dirty="0" smtClean="0">
                <a:solidFill>
                  <a:srgbClr val="000000"/>
                </a:solidFill>
              </a:rPr>
              <a:t>Esta diapositiva "Círculo de seguridad" se trata de caminar alrededor del equipo antes de operarlo. Al hacer una caminata alrededor, usted está inspeccionando y buscando personas u objetos que puedan estar en los puntos ciegos, los neumáticos o debajo del equipo. Todo operador del equipo deberá hacer una inspección a pie de 360 grados al inicio de su turno. También deberán hacer un recorrido de 360 grados de su equipo cuando regresen de su descanso de la mañana, el almuerzo o la cena, el descanso por la noche, etc. Este recorrido le dará al operador la oportunidad de ver el PANORAMA GENERAL de su equipo. Este es un paso importante y simple para reconocer y reducir los peligros en el lugar de trabajo.</a:t>
            </a:r>
          </a:p>
        </p:txBody>
      </p:sp>
    </p:spTree>
    <p:extLst>
      <p:ext uri="{BB962C8B-B14F-4D97-AF65-F5344CB8AC3E}">
        <p14:creationId xmlns:p14="http://schemas.microsoft.com/office/powerpoint/2010/main" xmlns="" val="30986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Inspección previa a la operación. ¿Por qué hace esto con su equipo? 1) para asegurarse de que el equipo está seguro para funcionar, 2) para revisar si el equipo está dañado. </a:t>
            </a:r>
          </a:p>
          <a:p>
            <a:endParaRPr lang="en-US" baseline="0" dirty="0" smtClean="0"/>
          </a:p>
          <a:p>
            <a:r>
              <a:rPr lang="es-US" sz="1200" b="0" i="0" dirty="0" smtClean="0">
                <a:solidFill>
                  <a:srgbClr val="000000"/>
                </a:solidFill>
              </a:rPr>
              <a:t>¿Por qué otra razón hacemos una inspección preoperativa? Una inspección preoperativa se considera una manera de reconocimiento de peligros. Al mirar de cerca al equipo móvil, usted puede detectar "pequeños problemas" antes de que se conviertan en "peligros mayores".</a:t>
            </a:r>
          </a:p>
        </p:txBody>
      </p:sp>
      <p:sp>
        <p:nvSpPr>
          <p:cNvPr id="4" name="Slide Number Placeholder 3"/>
          <p:cNvSpPr>
            <a:spLocks noGrp="1"/>
          </p:cNvSpPr>
          <p:nvPr>
            <p:ph type="sldNum" sz="quarter" idx="10"/>
          </p:nvPr>
        </p:nvSpPr>
        <p:spPr/>
        <p:txBody>
          <a:bodyPr/>
          <a:lstStyle/>
          <a:p>
            <a:fld id="{44075C40-9256-48B2-ACD0-FFA35C874F1F}" type="slidenum">
              <a:rPr lang="en-US" smtClean="0"/>
              <a:pPr/>
              <a:t>40</a:t>
            </a:fld>
            <a:endParaRPr lang="en-US" dirty="0"/>
          </a:p>
        </p:txBody>
      </p:sp>
    </p:spTree>
    <p:extLst>
      <p:ext uri="{BB962C8B-B14F-4D97-AF65-F5344CB8AC3E}">
        <p14:creationId xmlns:p14="http://schemas.microsoft.com/office/powerpoint/2010/main" xmlns="" val="3946265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El equipo móvil en este caso es el montacargas, miniexcavadora, cargador frontal (equipo móvil típico de almacén).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000000"/>
                </a:solidFill>
              </a:rPr>
              <a:t>¿Utiliza radios portátiles o señales manuales para comunicarse con los operadores del equipo? Cualquier método es aceptable. La comunicación clara es la lección CLAVE aquí.</a:t>
            </a:r>
          </a:p>
          <a:p>
            <a:endParaRPr lang="en-US" baseline="0" dirty="0" smtClean="0"/>
          </a:p>
          <a:p>
            <a:r>
              <a:rPr lang="es-US" sz="1200" b="0" i="0" dirty="0" smtClean="0">
                <a:solidFill>
                  <a:srgbClr val="000000"/>
                </a:solidFill>
              </a:rPr>
              <a:t>La pregunta…"¿Cómo se comunica con los operadores de los equipos móviles en sus instalaciones?" se puede responder con algunas opciones diferentes. </a:t>
            </a:r>
          </a:p>
          <a:p>
            <a:pPr marL="171450" indent="-171450">
              <a:buFont typeface="Arial" panose="020B0604020202020204" pitchFamily="34" charset="0"/>
              <a:buChar char="•"/>
            </a:pPr>
            <a:r>
              <a:rPr lang="es-US" sz="1200" b="0" i="0" dirty="0" smtClean="0">
                <a:solidFill>
                  <a:srgbClr val="000000"/>
                </a:solidFill>
              </a:rPr>
              <a:t>Radios portátiles</a:t>
            </a:r>
          </a:p>
          <a:p>
            <a:pPr marL="171450" indent="-171450">
              <a:buFont typeface="Arial" panose="020B0604020202020204" pitchFamily="34" charset="0"/>
              <a:buChar char="•"/>
            </a:pPr>
            <a:r>
              <a:rPr lang="es-US" sz="1200" b="0" i="0" dirty="0" smtClean="0">
                <a:solidFill>
                  <a:srgbClr val="000000"/>
                </a:solidFill>
              </a:rPr>
              <a:t>Comunicaciones verbales</a:t>
            </a:r>
          </a:p>
          <a:p>
            <a:pPr marL="171450" indent="-171450">
              <a:buFont typeface="Arial" panose="020B0604020202020204" pitchFamily="34" charset="0"/>
              <a:buChar char="•"/>
            </a:pPr>
            <a:r>
              <a:rPr lang="es-US" sz="1200" b="0" i="0" dirty="0" smtClean="0">
                <a:solidFill>
                  <a:srgbClr val="000000"/>
                </a:solidFill>
              </a:rPr>
              <a:t>Señales manuales del lenguaje corporal</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s-US" sz="1200" b="0" i="0" dirty="0" smtClean="0">
                <a:solidFill>
                  <a:srgbClr val="000000"/>
                </a:solidFill>
              </a:rPr>
              <a:t>El punto principal a lograr con esta diapositiva es que nadie deberá pasar al lado de los equipos móviles sin llamar la atención de los operadores y los operadores dar la señal "ok para pasar" (verbal u otros medios).</a:t>
            </a:r>
          </a:p>
          <a:p>
            <a:endParaRPr lang="en-US" sz="1200" kern="1200" baseline="0" dirty="0" smtClean="0">
              <a:solidFill>
                <a:schemeClr val="tx1"/>
              </a:solidFill>
              <a:effectLst/>
              <a:latin typeface="+mn-lt"/>
              <a:ea typeface="+mn-ea"/>
              <a:cs typeface="+mn-cs"/>
            </a:endParaRP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4075C40-9256-48B2-ACD0-FFA35C874F1F}" type="slidenum">
              <a:rPr lang="en-US" smtClean="0"/>
              <a:pPr/>
              <a:t>41</a:t>
            </a:fld>
            <a:endParaRPr lang="en-US" dirty="0"/>
          </a:p>
        </p:txBody>
      </p:sp>
    </p:spTree>
    <p:extLst>
      <p:ext uri="{BB962C8B-B14F-4D97-AF65-F5344CB8AC3E}">
        <p14:creationId xmlns:p14="http://schemas.microsoft.com/office/powerpoint/2010/main" xmlns="" val="1494424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Las siguientes diapositivas ofrecen una guía para ayudar a la vista a reconocer los puntos ciegos que tiene un operador del equipo. Ningún peatón deberá pasar al lado de un equipo móvil en funcionamiento hasta ser reconocido por el operador y que el operador conozca la intención del peatón de pasar al lado del equipo. Vea las siguientes diapositivas para ver las áreas de punto ciego.</a:t>
            </a:r>
          </a:p>
        </p:txBody>
      </p:sp>
      <p:sp>
        <p:nvSpPr>
          <p:cNvPr id="4" name="Slide Number Placeholder 3"/>
          <p:cNvSpPr>
            <a:spLocks noGrp="1"/>
          </p:cNvSpPr>
          <p:nvPr>
            <p:ph type="sldNum" sz="quarter" idx="10"/>
          </p:nvPr>
        </p:nvSpPr>
        <p:spPr/>
        <p:txBody>
          <a:bodyPr/>
          <a:lstStyle/>
          <a:p>
            <a:fld id="{44075C40-9256-48B2-ACD0-FFA35C874F1F}" type="slidenum">
              <a:rPr lang="en-US" smtClean="0"/>
              <a:pPr/>
              <a:t>42</a:t>
            </a:fld>
            <a:endParaRPr lang="en-US" dirty="0"/>
          </a:p>
        </p:txBody>
      </p:sp>
    </p:spTree>
    <p:extLst>
      <p:ext uri="{BB962C8B-B14F-4D97-AF65-F5344CB8AC3E}">
        <p14:creationId xmlns:p14="http://schemas.microsoft.com/office/powerpoint/2010/main" xmlns="" val="2168580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087E5D9-53D5-4498-BABA-353F81E4B5B4}" type="slidenum">
              <a:rPr lang="en-US" altLang="en-US" sz="1000">
                <a:solidFill>
                  <a:prstClr val="black"/>
                </a:solidFill>
              </a:rPr>
              <a:pPr/>
              <a:t>44</a:t>
            </a:fld>
            <a:endParaRPr lang="en-US" altLang="en-US" sz="1000" dirty="0">
              <a:solidFill>
                <a:prstClr val="black"/>
              </a:solidFill>
            </a:endParaRPr>
          </a:p>
        </p:txBody>
      </p:sp>
      <p:sp>
        <p:nvSpPr>
          <p:cNvPr id="26627" name="Rectangle 2"/>
          <p:cNvSpPr>
            <a:spLocks noGrp="1" noRot="1" noChangeAspect="1" noChangeArrowheads="1" noTextEdit="1"/>
          </p:cNvSpPr>
          <p:nvPr>
            <p:ph type="sldImg"/>
          </p:nvPr>
        </p:nvSpPr>
        <p:spPr>
          <a:xfrm>
            <a:off x="1143000" y="685800"/>
            <a:ext cx="4572000" cy="3429000"/>
          </a:xfrm>
          <a:ln cap="flat"/>
        </p:spPr>
      </p:sp>
      <p:sp>
        <p:nvSpPr>
          <p:cNvPr id="26628"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xmlns="" val="2218624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D5C4A1CF-45DD-4794-B429-50803216144D}" type="slidenum">
              <a:rPr lang="en-US" altLang="en-US" sz="1000">
                <a:solidFill>
                  <a:prstClr val="black"/>
                </a:solidFill>
              </a:rPr>
              <a:pPr/>
              <a:t>45</a:t>
            </a:fld>
            <a:endParaRPr lang="en-US" altLang="en-US" sz="1000">
              <a:solidFill>
                <a:prstClr val="black"/>
              </a:solidFill>
            </a:endParaRPr>
          </a:p>
        </p:txBody>
      </p:sp>
      <p:sp>
        <p:nvSpPr>
          <p:cNvPr id="34819" name="Rectangle 2"/>
          <p:cNvSpPr>
            <a:spLocks noGrp="1" noRot="1" noChangeAspect="1" noChangeArrowheads="1" noTextEdit="1"/>
          </p:cNvSpPr>
          <p:nvPr>
            <p:ph type="sldImg"/>
          </p:nvPr>
        </p:nvSpPr>
        <p:spPr>
          <a:xfrm>
            <a:off x="1143000" y="685800"/>
            <a:ext cx="4572000" cy="3429000"/>
          </a:xfrm>
          <a:ln cap="flat"/>
        </p:spPr>
      </p:sp>
      <p:sp>
        <p:nvSpPr>
          <p:cNvPr id="34820"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xmlns="" val="4280340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s-US" sz="1200" b="0" i="0" dirty="0" smtClean="0">
                <a:solidFill>
                  <a:srgbClr val="000000"/>
                </a:solidFill>
              </a:rPr>
              <a:t>La mayoría estará de acuerdo en que un incidente no es planeado y no es deseado.  La idea de que un incidente es controlable podría ser un concepto nuevo.  Un incidente detiene el curso normal de los acontecimientos y causa daños a la propiedad, o lesiones personales, menores o graves y de vez en cuando da lugar a muertes.</a:t>
            </a:r>
          </a:p>
          <a:p>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0D72378-53B5-4915-8A2B-BD7E8A51D76A}" type="slidenum">
              <a:rPr lang="en-US" altLang="en-US">
                <a:solidFill>
                  <a:prstClr val="black"/>
                </a:solidFill>
                <a:latin typeface="Arial" charset="0"/>
              </a:rPr>
              <a:pPr eaLnBrk="1" hangingPunct="1">
                <a:spcBef>
                  <a:spcPct val="0"/>
                </a:spcBef>
              </a:pPr>
              <a:t>8</a:t>
            </a:fld>
            <a:endParaRPr lang="en-US" altLang="en-US" dirty="0">
              <a:solidFill>
                <a:prstClr val="black"/>
              </a:solidFill>
              <a:latin typeface="Arial" charset="0"/>
            </a:endParaRPr>
          </a:p>
        </p:txBody>
      </p:sp>
    </p:spTree>
    <p:extLst>
      <p:ext uri="{BB962C8B-B14F-4D97-AF65-F5344CB8AC3E}">
        <p14:creationId xmlns:p14="http://schemas.microsoft.com/office/powerpoint/2010/main" xmlns="" val="3492020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85011D12-6B83-4E64-9498-E649B4A1BE24}" type="slidenum">
              <a:rPr lang="en-US" altLang="en-US" sz="1000">
                <a:solidFill>
                  <a:prstClr val="black"/>
                </a:solidFill>
              </a:rPr>
              <a:pPr/>
              <a:t>46</a:t>
            </a:fld>
            <a:endParaRPr lang="en-US" altLang="en-US" sz="1000">
              <a:solidFill>
                <a:prstClr val="black"/>
              </a:solidFill>
            </a:endParaRPr>
          </a:p>
        </p:txBody>
      </p:sp>
      <p:sp>
        <p:nvSpPr>
          <p:cNvPr id="35843" name="Rectangle 2"/>
          <p:cNvSpPr>
            <a:spLocks noGrp="1" noRot="1" noChangeAspect="1" noChangeArrowheads="1" noTextEdit="1"/>
          </p:cNvSpPr>
          <p:nvPr>
            <p:ph type="sldImg"/>
          </p:nvPr>
        </p:nvSpPr>
        <p:spPr>
          <a:xfrm>
            <a:off x="1143000" y="685800"/>
            <a:ext cx="4572000" cy="3429000"/>
          </a:xfrm>
          <a:ln cap="flat"/>
        </p:spPr>
      </p:sp>
      <p:sp>
        <p:nvSpPr>
          <p:cNvPr id="3584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xmlns="" val="2387275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98750824-4D14-4C49-9CFC-637317197282}" type="slidenum">
              <a:rPr lang="en-US" altLang="en-US" sz="1000">
                <a:solidFill>
                  <a:prstClr val="black"/>
                </a:solidFill>
              </a:rPr>
              <a:pPr/>
              <a:t>47</a:t>
            </a:fld>
            <a:endParaRPr lang="en-US" altLang="en-US" sz="1000">
              <a:solidFill>
                <a:prstClr val="black"/>
              </a:solidFill>
            </a:endParaRPr>
          </a:p>
        </p:txBody>
      </p:sp>
      <p:sp>
        <p:nvSpPr>
          <p:cNvPr id="32771" name="Rectangle 2"/>
          <p:cNvSpPr>
            <a:spLocks noGrp="1" noRot="1" noChangeAspect="1" noChangeArrowheads="1" noTextEdit="1"/>
          </p:cNvSpPr>
          <p:nvPr>
            <p:ph type="sldImg"/>
          </p:nvPr>
        </p:nvSpPr>
        <p:spPr>
          <a:xfrm>
            <a:off x="1143000" y="685800"/>
            <a:ext cx="4572000" cy="3429000"/>
          </a:xfrm>
          <a:ln cap="flat"/>
        </p:spPr>
      </p:sp>
      <p:sp>
        <p:nvSpPr>
          <p:cNvPr id="3277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xmlns="" val="320286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42EE090-7FFF-4A63-B54F-4C4A1EC1E0D7}" type="slidenum">
              <a:rPr lang="en-US" altLang="en-US" sz="1000">
                <a:solidFill>
                  <a:prstClr val="black"/>
                </a:solidFill>
              </a:rPr>
              <a:pPr/>
              <a:t>48</a:t>
            </a:fld>
            <a:endParaRPr lang="en-US" altLang="en-US" sz="1000">
              <a:solidFill>
                <a:prstClr val="black"/>
              </a:solidFill>
            </a:endParaRPr>
          </a:p>
        </p:txBody>
      </p:sp>
      <p:sp>
        <p:nvSpPr>
          <p:cNvPr id="31747" name="Rectangle 2"/>
          <p:cNvSpPr>
            <a:spLocks noGrp="1" noRot="1" noChangeAspect="1" noChangeArrowheads="1" noTextEdit="1"/>
          </p:cNvSpPr>
          <p:nvPr>
            <p:ph type="sldImg"/>
          </p:nvPr>
        </p:nvSpPr>
        <p:spPr>
          <a:xfrm>
            <a:off x="1143000" y="685800"/>
            <a:ext cx="4572000" cy="3429000"/>
          </a:xfrm>
          <a:ln cap="flat"/>
        </p:spPr>
      </p:sp>
      <p:sp>
        <p:nvSpPr>
          <p:cNvPr id="31748"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xmlns="" val="3714258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C7967698-0EAD-43E6-ADE5-9EA9F932395F}" type="slidenum">
              <a:rPr lang="en-US" altLang="en-US" sz="1000">
                <a:solidFill>
                  <a:prstClr val="black"/>
                </a:solidFill>
              </a:rPr>
              <a:pPr/>
              <a:t>49</a:t>
            </a:fld>
            <a:endParaRPr lang="en-US" altLang="en-US" sz="1000">
              <a:solidFill>
                <a:prstClr val="black"/>
              </a:solidFill>
            </a:endParaRPr>
          </a:p>
        </p:txBody>
      </p:sp>
      <p:sp>
        <p:nvSpPr>
          <p:cNvPr id="27651" name="Rectangle 2"/>
          <p:cNvSpPr>
            <a:spLocks noGrp="1" noRot="1" noChangeAspect="1" noChangeArrowheads="1" noTextEdit="1"/>
          </p:cNvSpPr>
          <p:nvPr>
            <p:ph type="sldImg"/>
          </p:nvPr>
        </p:nvSpPr>
        <p:spPr>
          <a:xfrm>
            <a:off x="1143000" y="685800"/>
            <a:ext cx="4572000" cy="3429000"/>
          </a:xfrm>
          <a:ln cap="flat"/>
        </p:spPr>
      </p:sp>
      <p:sp>
        <p:nvSpPr>
          <p:cNvPr id="2765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xmlns="" val="3842692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noFill/>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E44D9386-F057-469D-81B2-DD55BA6B454E}" type="slidenum">
              <a:rPr lang="en-US" altLang="en-US" sz="1000">
                <a:solidFill>
                  <a:prstClr val="black"/>
                </a:solidFill>
              </a:rPr>
              <a:pPr/>
              <a:t>50</a:t>
            </a:fld>
            <a:endParaRPr lang="en-US" altLang="en-US" sz="1000">
              <a:solidFill>
                <a:prstClr val="black"/>
              </a:solidFill>
            </a:endParaRPr>
          </a:p>
        </p:txBody>
      </p:sp>
      <p:sp>
        <p:nvSpPr>
          <p:cNvPr id="37891" name="Rectangle 2"/>
          <p:cNvSpPr>
            <a:spLocks noGrp="1" noRot="1" noChangeAspect="1" noChangeArrowheads="1" noTextEdit="1"/>
          </p:cNvSpPr>
          <p:nvPr>
            <p:ph type="sldImg"/>
          </p:nvPr>
        </p:nvSpPr>
        <p:spPr>
          <a:xfrm>
            <a:off x="1143000" y="685800"/>
            <a:ext cx="4572000" cy="3429000"/>
          </a:xfrm>
          <a:ln cap="flat"/>
        </p:spPr>
      </p:sp>
      <p:sp>
        <p:nvSpPr>
          <p:cNvPr id="3789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xmlns="" val="1128950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US" sz="1200" b="0" i="0" dirty="0" smtClean="0">
                <a:solidFill>
                  <a:srgbClr val="000000"/>
                </a:solidFill>
              </a:rPr>
              <a:t>Capacitación sobre seguridad del montacargas</a:t>
            </a:r>
          </a:p>
        </p:txBody>
      </p:sp>
      <p:sp>
        <p:nvSpPr>
          <p:cNvPr id="214019"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27E475D-FD77-41B8-9C66-826CAB78D440}" type="slidenum">
              <a:rPr lang="en-US" altLang="en-US" sz="1200" smtClean="0">
                <a:solidFill>
                  <a:prstClr val="black"/>
                </a:solidFill>
              </a:rPr>
              <a:pPr/>
              <a:t>51</a:t>
            </a:fld>
            <a:endParaRPr lang="en-US" altLang="en-US" sz="1200" dirty="0" smtClean="0">
              <a:solidFill>
                <a:prstClr val="black"/>
              </a:solidFill>
            </a:endParaRPr>
          </a:p>
        </p:txBody>
      </p:sp>
      <p:sp>
        <p:nvSpPr>
          <p:cNvPr id="214020" name="Rectangle 2"/>
          <p:cNvSpPr>
            <a:spLocks noGrp="1" noRot="1" noChangeAspect="1" noChangeArrowheads="1" noTextEdit="1"/>
          </p:cNvSpPr>
          <p:nvPr>
            <p:ph type="sldImg"/>
          </p:nvPr>
        </p:nvSpPr>
        <p:spPr>
          <a:xfrm>
            <a:off x="1143000" y="685800"/>
            <a:ext cx="4572000" cy="3429000"/>
          </a:xfrm>
          <a:ln/>
        </p:spPr>
      </p:sp>
      <p:sp>
        <p:nvSpPr>
          <p:cNvPr id="214021" name="Rectangle 3"/>
          <p:cNvSpPr>
            <a:spLocks noGrp="1" noChangeArrowheads="1"/>
          </p:cNvSpPr>
          <p:nvPr>
            <p:ph type="body" idx="1"/>
          </p:nvPr>
        </p:nvSpPr>
        <p:spPr>
          <a:noFill/>
        </p:spPr>
        <p:txBody>
          <a:bodyPr/>
          <a:lstStyle/>
          <a:p>
            <a:r>
              <a:rPr lang="es-US" sz="1200" b="0" i="0" dirty="0" smtClean="0">
                <a:solidFill>
                  <a:srgbClr val="000000"/>
                </a:solidFill>
              </a:rPr>
              <a:t>Use siempre la regla de los 3 puntos al subir a y bajar del equipo. Esto significa que su cuerpo siempre tendrá tres puntos de contacto con la máquina. En caso de que esté a punto de deslizarse o perder el equilibrio, podrá sostenerse si sigue la regla de los tres puntos.</a:t>
            </a:r>
          </a:p>
        </p:txBody>
      </p:sp>
    </p:spTree>
    <p:extLst>
      <p:ext uri="{BB962C8B-B14F-4D97-AF65-F5344CB8AC3E}">
        <p14:creationId xmlns:p14="http://schemas.microsoft.com/office/powerpoint/2010/main" xmlns="" val="4075683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¿Cuándo y por qué usa el cinturón de seguridad? </a:t>
            </a:r>
          </a:p>
        </p:txBody>
      </p:sp>
      <p:sp>
        <p:nvSpPr>
          <p:cNvPr id="4" name="Slide Number Placeholder 3"/>
          <p:cNvSpPr>
            <a:spLocks noGrp="1"/>
          </p:cNvSpPr>
          <p:nvPr>
            <p:ph type="sldNum" sz="quarter" idx="10"/>
          </p:nvPr>
        </p:nvSpPr>
        <p:spPr/>
        <p:txBody>
          <a:bodyPr/>
          <a:lstStyle/>
          <a:p>
            <a:fld id="{44075C40-9256-48B2-ACD0-FFA35C874F1F}" type="slidenum">
              <a:rPr lang="en-US" smtClean="0"/>
              <a:pPr/>
              <a:t>52</a:t>
            </a:fld>
            <a:endParaRPr lang="en-US"/>
          </a:p>
        </p:txBody>
      </p:sp>
    </p:spTree>
    <p:extLst>
      <p:ext uri="{BB962C8B-B14F-4D97-AF65-F5344CB8AC3E}">
        <p14:creationId xmlns:p14="http://schemas.microsoft.com/office/powerpoint/2010/main" xmlns="" val="2452327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US" sz="1200" b="0" i="0" dirty="0" smtClean="0">
                <a:solidFill>
                  <a:srgbClr val="000000"/>
                </a:solidFill>
              </a:rPr>
              <a:t>Capacitación sobre seguridad del montacargas</a:t>
            </a:r>
          </a:p>
        </p:txBody>
      </p:sp>
      <p:sp>
        <p:nvSpPr>
          <p:cNvPr id="206851"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0476C9A-0EC5-4BA4-9DE5-08B55502C75C}" type="slidenum">
              <a:rPr lang="en-US" altLang="en-US" sz="1200" smtClean="0">
                <a:solidFill>
                  <a:prstClr val="black"/>
                </a:solidFill>
              </a:rPr>
              <a:pPr/>
              <a:t>54</a:t>
            </a:fld>
            <a:endParaRPr lang="en-US" altLang="en-US" sz="1200" dirty="0" smtClean="0">
              <a:solidFill>
                <a:prstClr val="black"/>
              </a:solidFill>
            </a:endParaRPr>
          </a:p>
        </p:txBody>
      </p:sp>
      <p:sp>
        <p:nvSpPr>
          <p:cNvPr id="206852" name="Rectangle 2"/>
          <p:cNvSpPr>
            <a:spLocks noGrp="1" noRot="1" noChangeAspect="1" noChangeArrowheads="1" noTextEdit="1"/>
          </p:cNvSpPr>
          <p:nvPr>
            <p:ph type="sldImg"/>
          </p:nvPr>
        </p:nvSpPr>
        <p:spPr>
          <a:xfrm>
            <a:off x="1143000" y="685800"/>
            <a:ext cx="4572000" cy="3429000"/>
          </a:xfrm>
          <a:ln/>
        </p:spPr>
      </p:sp>
      <p:sp>
        <p:nvSpPr>
          <p:cNvPr id="206853" name="Rectangle 3"/>
          <p:cNvSpPr>
            <a:spLocks noGrp="1" noChangeArrowheads="1"/>
          </p:cNvSpPr>
          <p:nvPr>
            <p:ph type="body" idx="1"/>
          </p:nvPr>
        </p:nvSpPr>
        <p:spPr>
          <a:noFill/>
        </p:spPr>
        <p:txBody>
          <a:bodyPr/>
          <a:lstStyle/>
          <a:p>
            <a:pPr algn="ctr"/>
            <a:r>
              <a:rPr lang="es-US" sz="1200" b="1" i="0" u="sng" dirty="0" smtClean="0">
                <a:solidFill>
                  <a:srgbClr val="000000"/>
                </a:solidFill>
              </a:rPr>
              <a:t>Triángulo de la estabilidad</a:t>
            </a:r>
          </a:p>
          <a:p>
            <a:pPr algn="ctr"/>
            <a:endParaRPr lang="es-ES_tradnl" altLang="en-US" b="1" dirty="0" smtClean="0"/>
          </a:p>
          <a:p>
            <a:r>
              <a:rPr lang="es-US" sz="1200" b="0" i="0" dirty="0" smtClean="0">
                <a:solidFill>
                  <a:srgbClr val="000000"/>
                </a:solidFill>
              </a:rPr>
              <a:t>Hable acerca del centro de gravedad invisible</a:t>
            </a:r>
          </a:p>
          <a:p>
            <a:r>
              <a:rPr lang="es-US" sz="1200" b="0" i="0" dirty="0" smtClean="0">
                <a:solidFill>
                  <a:srgbClr val="000000"/>
                </a:solidFill>
              </a:rPr>
              <a:t>	-cómo se mueve cuando usted acelera, frena y gira</a:t>
            </a:r>
          </a:p>
          <a:p>
            <a:r>
              <a:rPr lang="es-US" sz="1200" b="0" i="0" dirty="0" smtClean="0">
                <a:solidFill>
                  <a:srgbClr val="000000"/>
                </a:solidFill>
              </a:rPr>
              <a:t>	-qué sucede si el centro de gravedad sale del triángulo</a:t>
            </a:r>
          </a:p>
          <a:p>
            <a:r>
              <a:rPr lang="es-US" sz="1200" b="0" i="0" dirty="0" smtClean="0">
                <a:solidFill>
                  <a:srgbClr val="000000"/>
                </a:solidFill>
              </a:rPr>
              <a:t>	 entonces el camión tiene mayor posibilidad de vuelco</a:t>
            </a:r>
          </a:p>
          <a:p>
            <a:r>
              <a:rPr lang="es-ES_tradnl" altLang="en-US" dirty="0" smtClean="0"/>
              <a:t> </a:t>
            </a:r>
          </a:p>
          <a:p>
            <a:r>
              <a:rPr lang="es-US" sz="1200" b="0" i="0" dirty="0" smtClean="0">
                <a:solidFill>
                  <a:srgbClr val="000000"/>
                </a:solidFill>
              </a:rPr>
              <a:t>Hable sobre la manera en que la operación de equipos como estos (o cargadores, o minicargadores o grúas, etc.) requiere que el operador "sienta" el control del equipo. Es un trabajo de sentimiento, y si usted puede detectar cómo se mueve el equipo en sus manos, entonces podrá operarlo muy bien.</a:t>
            </a:r>
          </a:p>
        </p:txBody>
      </p:sp>
    </p:spTree>
    <p:extLst>
      <p:ext uri="{BB962C8B-B14F-4D97-AF65-F5344CB8AC3E}">
        <p14:creationId xmlns:p14="http://schemas.microsoft.com/office/powerpoint/2010/main" xmlns="" val="1948460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Las fuerzas estáticas se ven afectadas por:</a:t>
            </a:r>
          </a:p>
          <a:p>
            <a:pPr marL="171450" indent="-171450">
              <a:buFont typeface="Arial" panose="020B0604020202020204" pitchFamily="34" charset="0"/>
              <a:buChar char="•"/>
            </a:pPr>
            <a:r>
              <a:rPr lang="es-US" sz="1200" b="0" i="0" dirty="0" smtClean="0">
                <a:solidFill>
                  <a:srgbClr val="000000"/>
                </a:solidFill>
              </a:rPr>
              <a:t>Características de la carga</a:t>
            </a:r>
          </a:p>
          <a:p>
            <a:pPr marL="171450" indent="-171450">
              <a:buFont typeface="Arial" panose="020B0604020202020204" pitchFamily="34" charset="0"/>
              <a:buChar char="•"/>
            </a:pPr>
            <a:r>
              <a:rPr lang="es-US" sz="1200" b="0" i="0" dirty="0" smtClean="0">
                <a:solidFill>
                  <a:srgbClr val="000000"/>
                </a:solidFill>
              </a:rPr>
              <a:t>Altura de elevación</a:t>
            </a:r>
          </a:p>
          <a:p>
            <a:pPr marL="171450" indent="-171450">
              <a:buFont typeface="Arial" panose="020B0604020202020204" pitchFamily="34" charset="0"/>
              <a:buChar char="•"/>
            </a:pPr>
            <a:r>
              <a:rPr lang="es-US" sz="1200" b="0" i="0" dirty="0" smtClean="0">
                <a:solidFill>
                  <a:srgbClr val="000000"/>
                </a:solidFill>
              </a:rPr>
              <a:t>Cantidad de inclinación</a:t>
            </a:r>
          </a:p>
          <a:p>
            <a:pPr marL="171450" indent="-171450">
              <a:buFont typeface="Arial" panose="020B0604020202020204" pitchFamily="34" charset="0"/>
              <a:buChar char="•"/>
            </a:pPr>
            <a:r>
              <a:rPr lang="es-US" sz="1200" b="0" i="0" dirty="0" smtClean="0">
                <a:solidFill>
                  <a:srgbClr val="000000"/>
                </a:solidFill>
              </a:rPr>
              <a:t>Condición de los neumáticos</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s-US" sz="1200" b="0" i="0" dirty="0" smtClean="0">
                <a:solidFill>
                  <a:srgbClr val="000000"/>
                </a:solidFill>
              </a:rPr>
              <a:t>Las fuerzas dinámicas son afectadas por:</a:t>
            </a:r>
          </a:p>
          <a:p>
            <a:pPr marL="171450" indent="-171450">
              <a:buFont typeface="Arial" panose="020B0604020202020204" pitchFamily="34" charset="0"/>
              <a:buChar char="•"/>
            </a:pPr>
            <a:r>
              <a:rPr lang="es-US" sz="1200" b="0" i="0" dirty="0" smtClean="0">
                <a:solidFill>
                  <a:srgbClr val="000000"/>
                </a:solidFill>
              </a:rPr>
              <a:t>Cómo acelerar</a:t>
            </a:r>
          </a:p>
          <a:p>
            <a:pPr marL="171450" indent="-171450">
              <a:buFont typeface="Arial" panose="020B0604020202020204" pitchFamily="34" charset="0"/>
              <a:buChar char="•"/>
            </a:pPr>
            <a:r>
              <a:rPr lang="es-US" sz="1200" b="0" i="0" dirty="0" smtClean="0">
                <a:solidFill>
                  <a:srgbClr val="000000"/>
                </a:solidFill>
              </a:rPr>
              <a:t>Velocidad de viaje</a:t>
            </a:r>
          </a:p>
          <a:p>
            <a:pPr marL="171450" indent="-171450">
              <a:buFont typeface="Arial" panose="020B0604020202020204" pitchFamily="34" charset="0"/>
              <a:buChar char="•"/>
            </a:pPr>
            <a:r>
              <a:rPr lang="es-US" sz="1200" b="0" i="0" dirty="0" smtClean="0">
                <a:solidFill>
                  <a:srgbClr val="000000"/>
                </a:solidFill>
              </a:rPr>
              <a:t>Cómo frenar</a:t>
            </a:r>
          </a:p>
          <a:p>
            <a:pPr marL="171450" indent="-171450">
              <a:buFont typeface="Arial" panose="020B0604020202020204" pitchFamily="34" charset="0"/>
              <a:buChar char="•"/>
            </a:pPr>
            <a:r>
              <a:rPr lang="es-US" sz="1200" b="0" i="0" dirty="0" smtClean="0">
                <a:solidFill>
                  <a:srgbClr val="000000"/>
                </a:solidFill>
              </a:rPr>
              <a:t>Condiciones de superficie</a:t>
            </a:r>
          </a:p>
        </p:txBody>
      </p:sp>
      <p:sp>
        <p:nvSpPr>
          <p:cNvPr id="4" name="Slide Number Placeholder 3"/>
          <p:cNvSpPr>
            <a:spLocks noGrp="1"/>
          </p:cNvSpPr>
          <p:nvPr>
            <p:ph type="sldNum" sz="quarter" idx="10"/>
          </p:nvPr>
        </p:nvSpPr>
        <p:spPr/>
        <p:txBody>
          <a:bodyPr/>
          <a:lstStyle/>
          <a:p>
            <a:fld id="{44075C40-9256-48B2-ACD0-FFA35C874F1F}" type="slidenum">
              <a:rPr lang="en-US" smtClean="0"/>
              <a:pPr/>
              <a:t>55</a:t>
            </a:fld>
            <a:endParaRPr lang="en-US"/>
          </a:p>
        </p:txBody>
      </p:sp>
    </p:spTree>
    <p:extLst>
      <p:ext uri="{BB962C8B-B14F-4D97-AF65-F5344CB8AC3E}">
        <p14:creationId xmlns:p14="http://schemas.microsoft.com/office/powerpoint/2010/main" xmlns="" val="2291511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US" sz="1200" b="0" i="0" dirty="0" smtClean="0">
                <a:solidFill>
                  <a:srgbClr val="000000"/>
                </a:solidFill>
              </a:rPr>
              <a:t>Capacitación sobre seguridad del montacargas</a:t>
            </a:r>
          </a:p>
        </p:txBody>
      </p:sp>
      <p:sp>
        <p:nvSpPr>
          <p:cNvPr id="207875"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EA33332-7F88-4856-B467-4484F732878E}" type="slidenum">
              <a:rPr lang="en-US" altLang="en-US" sz="1200" smtClean="0">
                <a:solidFill>
                  <a:prstClr val="black"/>
                </a:solidFill>
              </a:rPr>
              <a:pPr/>
              <a:t>56</a:t>
            </a:fld>
            <a:endParaRPr lang="en-US" altLang="en-US" sz="1200" smtClean="0">
              <a:solidFill>
                <a:prstClr val="black"/>
              </a:solidFill>
            </a:endParaRPr>
          </a:p>
        </p:txBody>
      </p:sp>
      <p:sp>
        <p:nvSpPr>
          <p:cNvPr id="207876" name="Rectangle 2"/>
          <p:cNvSpPr>
            <a:spLocks noGrp="1" noRot="1" noChangeAspect="1" noChangeArrowheads="1" noTextEdit="1"/>
          </p:cNvSpPr>
          <p:nvPr>
            <p:ph type="sldImg"/>
          </p:nvPr>
        </p:nvSpPr>
        <p:spPr>
          <a:xfrm>
            <a:off x="1143000" y="685800"/>
            <a:ext cx="4572000" cy="3429000"/>
          </a:xfrm>
          <a:ln/>
        </p:spPr>
      </p:sp>
      <p:sp>
        <p:nvSpPr>
          <p:cNvPr id="207877" name="Rectangle 3"/>
          <p:cNvSpPr>
            <a:spLocks noGrp="1" noChangeArrowheads="1"/>
          </p:cNvSpPr>
          <p:nvPr>
            <p:ph type="body" idx="1"/>
          </p:nvPr>
        </p:nvSpPr>
        <p:spPr>
          <a:noFill/>
        </p:spPr>
        <p:txBody>
          <a:bodyPr/>
          <a:lstStyle/>
          <a:p>
            <a:pPr algn="ctr"/>
            <a:r>
              <a:rPr lang="es-US" sz="1200" b="1" i="0" u="sng" dirty="0" smtClean="0">
                <a:solidFill>
                  <a:srgbClr val="000000"/>
                </a:solidFill>
              </a:rPr>
              <a:t>Procedimientos operativos seguros</a:t>
            </a:r>
          </a:p>
          <a:p>
            <a:endParaRPr lang="es-ES_tradnl" altLang="en-US" dirty="0" smtClean="0"/>
          </a:p>
          <a:p>
            <a:r>
              <a:rPr lang="es-US" sz="1200" b="0" i="0" dirty="0" smtClean="0">
                <a:solidFill>
                  <a:srgbClr val="000000"/>
                </a:solidFill>
              </a:rPr>
              <a:t>Los vuelcos laterales son los MÁS letales de TODOS los accidentes de montacargas.</a:t>
            </a:r>
          </a:p>
          <a:p>
            <a:endParaRPr lang="es-ES_tradnl" altLang="en-US" dirty="0" smtClean="0"/>
          </a:p>
          <a:p>
            <a:r>
              <a:rPr lang="es-US" sz="1200" b="0" i="0" dirty="0" smtClean="0">
                <a:solidFill>
                  <a:srgbClr val="000000"/>
                </a:solidFill>
              </a:rPr>
              <a:t>Explique cómo es que la reacción humana inicial ante un vuelco es querer SALTAR para bajarse del asiento del operador del montacargas. Pero cuando usted salta, es más probable que no pueda escapar de la ROPS (estructura de protección antivuelcos) lo suficientemente rápido y se aplastará alguna parte del cuerpo.</a:t>
            </a:r>
          </a:p>
          <a:p>
            <a:endParaRPr lang="es-ES_tradnl" altLang="en-US" dirty="0" smtClean="0"/>
          </a:p>
          <a:p>
            <a:r>
              <a:rPr lang="es-US" sz="1200" b="0" i="0" dirty="0" smtClean="0">
                <a:solidFill>
                  <a:srgbClr val="000000"/>
                </a:solidFill>
              </a:rPr>
              <a:t>Esto sucede muy a menudo y generalmente provoca la muerte. Es por eso que es muy importante usar el cinturón de seguridad mientras opera este equipo. El cinturón de seguridad lo mantendrá en el asiento del montacargas en caso de un vuelco lateral.</a:t>
            </a:r>
          </a:p>
          <a:p>
            <a:endParaRPr lang="es-ES_tradnl" altLang="en-US" dirty="0" smtClean="0"/>
          </a:p>
          <a:p>
            <a:r>
              <a:rPr lang="es-US" sz="1200" b="0" i="0" dirty="0" smtClean="0">
                <a:solidFill>
                  <a:srgbClr val="000000"/>
                </a:solidFill>
              </a:rPr>
              <a:t>Además, repase el párrafo inferior de esta diapositiva con los trabajadores que reciben la capacitación. Los instruye sobre lo que deben hacer en caso de que ocurra un vuelco.</a:t>
            </a:r>
          </a:p>
        </p:txBody>
      </p:sp>
    </p:spTree>
    <p:extLst>
      <p:ext uri="{BB962C8B-B14F-4D97-AF65-F5344CB8AC3E}">
        <p14:creationId xmlns:p14="http://schemas.microsoft.com/office/powerpoint/2010/main" xmlns="" val="267722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US" sz="1200" b="0" i="0" dirty="0" smtClean="0">
                <a:solidFill>
                  <a:srgbClr val="000000"/>
                </a:solidFill>
              </a:rPr>
              <a:t>Un cuasi accidente interrumpe el proceso de trabajo, no da lugar a lesiones o daños, pero se debería considerar como una "llamada a la atención".  Se podría pensar en él como el primero de una serie de eventos que podrían dar lugar a una situación en la que se produce daño o lesiones.  Los empleadores deberán investigar un incidente para determinar la causa raíz y usar la información para detener el proceso y los comportamientos que de la misma manera podrían haber dado lugar a un incidente.</a:t>
            </a:r>
          </a:p>
          <a:p>
            <a:pPr eaLnBrk="1" hangingPunct="1">
              <a:spcBef>
                <a:spcPct val="0"/>
              </a:spcBef>
            </a:pPr>
            <a:endParaRPr lang="en-US" altLang="en-US" dirty="0" smtClean="0"/>
          </a:p>
          <a:p>
            <a:pPr eaLnBrk="1" hangingPunct="1">
              <a:spcBef>
                <a:spcPct val="0"/>
              </a:spcBef>
            </a:pPr>
            <a:r>
              <a:rPr lang="es-US" sz="1200" b="0" i="0" dirty="0" smtClean="0">
                <a:solidFill>
                  <a:srgbClr val="000000"/>
                </a:solidFill>
              </a:rPr>
              <a:t>Pregúntele a la audiencia, por ejemplo, acerca de los cuasi accidentes reales que se han producido en su lugar de trabajo.  Luego dice: Analizaremos por qué una política que alienta la resolución de incidentes, cuasi accidentes, valdrá la pena el tiempo y el esfuerzo.</a:t>
            </a:r>
          </a:p>
          <a:p>
            <a:endParaRPr lang="en-US"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BEB7094-82A8-4036-AA2B-F33E0DDF8C39}" type="slidenum">
              <a:rPr lang="en-US" altLang="en-US">
                <a:solidFill>
                  <a:prstClr val="black"/>
                </a:solidFill>
                <a:latin typeface="Arial" charset="0"/>
              </a:rPr>
              <a:pPr eaLnBrk="1" hangingPunct="1">
                <a:spcBef>
                  <a:spcPct val="0"/>
                </a:spcBef>
              </a:pPr>
              <a:t>9</a:t>
            </a:fld>
            <a:endParaRPr lang="en-US" altLang="en-US" dirty="0">
              <a:solidFill>
                <a:prstClr val="black"/>
              </a:solidFill>
              <a:latin typeface="Arial" charset="0"/>
            </a:endParaRPr>
          </a:p>
        </p:txBody>
      </p:sp>
    </p:spTree>
    <p:extLst>
      <p:ext uri="{BB962C8B-B14F-4D97-AF65-F5344CB8AC3E}">
        <p14:creationId xmlns:p14="http://schemas.microsoft.com/office/powerpoint/2010/main" xmlns="" val="2584114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US" sz="1200" b="0" i="0" dirty="0" smtClean="0">
                <a:solidFill>
                  <a:srgbClr val="000000"/>
                </a:solidFill>
              </a:rPr>
              <a:t>Capacitación sobre seguridad del montacargas</a:t>
            </a:r>
          </a:p>
        </p:txBody>
      </p:sp>
      <p:sp>
        <p:nvSpPr>
          <p:cNvPr id="212995"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7B74627-AB71-47D5-8A09-977FC894FA65}" type="slidenum">
              <a:rPr lang="en-US" altLang="en-US" sz="1200" smtClean="0">
                <a:solidFill>
                  <a:prstClr val="black"/>
                </a:solidFill>
              </a:rPr>
              <a:pPr/>
              <a:t>57</a:t>
            </a:fld>
            <a:endParaRPr lang="en-US" altLang="en-US" sz="1200" smtClean="0">
              <a:solidFill>
                <a:prstClr val="black"/>
              </a:solidFill>
            </a:endParaRPr>
          </a:p>
        </p:txBody>
      </p:sp>
      <p:sp>
        <p:nvSpPr>
          <p:cNvPr id="212996" name="Rectangle 2"/>
          <p:cNvSpPr>
            <a:spLocks noGrp="1" noRot="1" noChangeAspect="1" noChangeArrowheads="1" noTextEdit="1"/>
          </p:cNvSpPr>
          <p:nvPr>
            <p:ph type="sldImg"/>
          </p:nvPr>
        </p:nvSpPr>
        <p:spPr>
          <a:xfrm>
            <a:off x="1143000" y="685800"/>
            <a:ext cx="4572000" cy="3429000"/>
          </a:xfrm>
          <a:ln/>
        </p:spPr>
      </p:sp>
      <p:sp>
        <p:nvSpPr>
          <p:cNvPr id="212997" name="Rectangle 3"/>
          <p:cNvSpPr>
            <a:spLocks noGrp="1" noChangeArrowheads="1"/>
          </p:cNvSpPr>
          <p:nvPr>
            <p:ph type="body" idx="1"/>
          </p:nvPr>
        </p:nvSpPr>
        <p:spPr>
          <a:noFill/>
        </p:spPr>
        <p:txBody>
          <a:bodyPr/>
          <a:lstStyle/>
          <a:p>
            <a:pPr algn="ctr"/>
            <a:r>
              <a:rPr lang="es-US" sz="1200" b="1" i="0" u="sng" dirty="0" smtClean="0">
                <a:solidFill>
                  <a:srgbClr val="000000"/>
                </a:solidFill>
              </a:rPr>
              <a:t>Procedimientos operativos seguros</a:t>
            </a:r>
          </a:p>
          <a:p>
            <a:endParaRPr lang="en-US" altLang="en-US" dirty="0" smtClean="0"/>
          </a:p>
          <a:p>
            <a:r>
              <a:rPr lang="es-US" sz="1200" b="0" i="0" dirty="0" smtClean="0">
                <a:solidFill>
                  <a:srgbClr val="000000"/>
                </a:solidFill>
              </a:rPr>
              <a:t>Explique los peligros asociados con un montacargas y cómo se pueden evitar.</a:t>
            </a:r>
          </a:p>
          <a:p>
            <a:endParaRPr lang="en-US" altLang="en-US" dirty="0" smtClean="0"/>
          </a:p>
          <a:p>
            <a:r>
              <a:rPr lang="es-US" sz="1200" b="0" i="0" dirty="0" smtClean="0">
                <a:solidFill>
                  <a:srgbClr val="000000"/>
                </a:solidFill>
              </a:rPr>
              <a:t>En la primera imagen, la persona </a:t>
            </a:r>
            <a:r>
              <a:rPr lang="es-US" sz="1200" b="1" i="0" dirty="0" smtClean="0">
                <a:solidFill>
                  <a:srgbClr val="000000"/>
                </a:solidFill>
              </a:rPr>
              <a:t>NUNCA</a:t>
            </a:r>
            <a:r>
              <a:rPr lang="es-US" sz="1200" b="0" i="0" dirty="0" smtClean="0">
                <a:solidFill>
                  <a:srgbClr val="000000"/>
                </a:solidFill>
              </a:rPr>
              <a:t> debe estar bajo algún dispositivo sostenido por fuentes hidráulicas </a:t>
            </a:r>
            <a:r>
              <a:rPr lang="es-US" sz="1200" b="1" i="0" dirty="0" smtClean="0">
                <a:solidFill>
                  <a:srgbClr val="000000"/>
                </a:solidFill>
              </a:rPr>
              <a:t>A MENOS QUE</a:t>
            </a:r>
            <a:r>
              <a:rPr lang="es-US" sz="1200" b="0" i="0" dirty="0" smtClean="0">
                <a:solidFill>
                  <a:srgbClr val="000000"/>
                </a:solidFill>
              </a:rPr>
              <a:t> se haya bloqueado su posición primero. Es importante saber que si las líneas hidráulicas revientan O pierden presión, las horquillas caerán al suelo (y lo golpearán en el proceso). </a:t>
            </a:r>
          </a:p>
          <a:p>
            <a:endParaRPr lang="en-US" altLang="en-US" dirty="0" smtClean="0"/>
          </a:p>
          <a:p>
            <a:r>
              <a:rPr lang="es-US" sz="1200" b="0" i="0" dirty="0" smtClean="0">
                <a:solidFill>
                  <a:srgbClr val="000000"/>
                </a:solidFill>
              </a:rPr>
              <a:t>En la segunda imagen, la persona nunca debe </a:t>
            </a:r>
            <a:r>
              <a:rPr lang="es-US" sz="1200" b="1" i="0" dirty="0" smtClean="0">
                <a:solidFill>
                  <a:srgbClr val="000000"/>
                </a:solidFill>
              </a:rPr>
              <a:t>TRASLADARSE</a:t>
            </a:r>
            <a:r>
              <a:rPr lang="es-US" sz="1200" b="0" i="0" dirty="0" smtClean="0">
                <a:solidFill>
                  <a:srgbClr val="000000"/>
                </a:solidFill>
              </a:rPr>
              <a:t> en las horquillas hasta cualquier altura. Esta práctica era común en el pasado, pero ahora tenemos máquinas (plataformas de trabajo aéreas) diseñadas para levantar a una persona a una altura deseada para hacer un trabajo. </a:t>
            </a:r>
            <a:r>
              <a:rPr lang="es-US" sz="1200" b="1" i="0" dirty="0" smtClean="0">
                <a:solidFill>
                  <a:srgbClr val="000000"/>
                </a:solidFill>
              </a:rPr>
              <a:t>¡NUNCA SE TRASLADE EN LAS HORQUILLAS!</a:t>
            </a:r>
          </a:p>
        </p:txBody>
      </p:sp>
    </p:spTree>
    <p:extLst>
      <p:ext uri="{BB962C8B-B14F-4D97-AF65-F5344CB8AC3E}">
        <p14:creationId xmlns:p14="http://schemas.microsoft.com/office/powerpoint/2010/main" xmlns="" val="2521973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Analice la necesidad para asegurarse de que el equipo está clasificado para la elevación de personal y que la cesta que se está utilizando también está clasificada para la elevación de personal. Otros pasos a considerar con una operación como esta: </a:t>
            </a:r>
          </a:p>
          <a:p>
            <a:endParaRPr lang="en-US" baseline="0" dirty="0" smtClean="0"/>
          </a:p>
          <a:p>
            <a:pPr marL="171450" indent="-171450">
              <a:buFont typeface="Arial" panose="020B0604020202020204" pitchFamily="34" charset="0"/>
              <a:buChar char="•"/>
            </a:pPr>
            <a:r>
              <a:rPr lang="es-US" sz="1200" b="0" i="0" dirty="0" smtClean="0">
                <a:solidFill>
                  <a:srgbClr val="000000"/>
                </a:solidFill>
              </a:rPr>
              <a:t>¿Está la cesta asegurada al montacargas?</a:t>
            </a:r>
          </a:p>
          <a:p>
            <a:pPr marL="171450" indent="-171450">
              <a:buFont typeface="Arial" panose="020B0604020202020204" pitchFamily="34" charset="0"/>
              <a:buChar char="•"/>
            </a:pPr>
            <a:r>
              <a:rPr lang="es-US" sz="1200" b="0" i="0" dirty="0" smtClean="0">
                <a:solidFill>
                  <a:srgbClr val="000000"/>
                </a:solidFill>
              </a:rPr>
              <a:t>¿El personal de la cesta utiliza algún tipo de sistema de retención de caídas?</a:t>
            </a:r>
          </a:p>
          <a:p>
            <a:pPr marL="171450" indent="-171450">
              <a:buFont typeface="Arial" panose="020B0604020202020204" pitchFamily="34" charset="0"/>
              <a:buChar char="•"/>
            </a:pPr>
            <a:r>
              <a:rPr lang="es-US" sz="1200" b="0" i="0" dirty="0" smtClean="0">
                <a:solidFill>
                  <a:srgbClr val="000000"/>
                </a:solidFill>
              </a:rPr>
              <a:t>¿El operador del montacargas está entrenado para realizar este tipo de operación?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58</a:t>
            </a:fld>
            <a:endParaRPr lang="en-US"/>
          </a:p>
        </p:txBody>
      </p:sp>
    </p:spTree>
    <p:extLst>
      <p:ext uri="{BB962C8B-B14F-4D97-AF65-F5344CB8AC3E}">
        <p14:creationId xmlns:p14="http://schemas.microsoft.com/office/powerpoint/2010/main" xmlns="" val="168050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US" sz="1200" b="0" i="0" dirty="0" smtClean="0">
                <a:solidFill>
                  <a:srgbClr val="000000"/>
                </a:solidFill>
              </a:rPr>
              <a:t>Capacitación sobre seguridad del montacargas</a:t>
            </a:r>
          </a:p>
        </p:txBody>
      </p:sp>
      <p:sp>
        <p:nvSpPr>
          <p:cNvPr id="200707"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FE37E38-EAB4-42AC-9AE5-8DA40CC6CCE2}" type="slidenum">
              <a:rPr lang="en-US" altLang="en-US" sz="1200" smtClean="0">
                <a:solidFill>
                  <a:prstClr val="black"/>
                </a:solidFill>
              </a:rPr>
              <a:pPr/>
              <a:t>59</a:t>
            </a:fld>
            <a:endParaRPr lang="en-US" altLang="en-US" sz="1200" smtClean="0">
              <a:solidFill>
                <a:prstClr val="black"/>
              </a:solidFill>
            </a:endParaRPr>
          </a:p>
        </p:txBody>
      </p:sp>
      <p:sp>
        <p:nvSpPr>
          <p:cNvPr id="200708" name="Rectangle 2"/>
          <p:cNvSpPr>
            <a:spLocks noGrp="1" noRot="1" noChangeAspect="1" noChangeArrowheads="1" noTextEdit="1"/>
          </p:cNvSpPr>
          <p:nvPr>
            <p:ph type="sldImg"/>
          </p:nvPr>
        </p:nvSpPr>
        <p:spPr>
          <a:xfrm>
            <a:off x="1143000" y="685800"/>
            <a:ext cx="4572000" cy="3429000"/>
          </a:xfrm>
          <a:ln/>
        </p:spPr>
      </p:sp>
      <p:sp>
        <p:nvSpPr>
          <p:cNvPr id="200709" name="Rectangle 3"/>
          <p:cNvSpPr>
            <a:spLocks noGrp="1" noChangeArrowheads="1"/>
          </p:cNvSpPr>
          <p:nvPr>
            <p:ph type="body" idx="1"/>
          </p:nvPr>
        </p:nvSpPr>
        <p:spPr>
          <a:noFill/>
        </p:spPr>
        <p:txBody>
          <a:bodyPr/>
          <a:lstStyle/>
          <a:p>
            <a:pPr algn="ctr"/>
            <a:r>
              <a:rPr lang="es-US" sz="1200" b="1" i="0" u="sng" dirty="0" smtClean="0">
                <a:solidFill>
                  <a:srgbClr val="000000"/>
                </a:solidFill>
              </a:rPr>
              <a:t>Procedimientos operativos seguros</a:t>
            </a:r>
          </a:p>
          <a:p>
            <a:endParaRPr lang="en-US" altLang="en-US" dirty="0" smtClean="0"/>
          </a:p>
          <a:p>
            <a:r>
              <a:rPr lang="es-US" sz="1200" b="0" i="0" dirty="0" smtClean="0">
                <a:solidFill>
                  <a:srgbClr val="000000"/>
                </a:solidFill>
              </a:rPr>
              <a:t>Cuando cargue o descargue remolques de camión </a:t>
            </a:r>
            <a:r>
              <a:rPr lang="es-US" sz="1200" b="1" i="0" u="sng" dirty="0" smtClean="0">
                <a:solidFill>
                  <a:srgbClr val="000000"/>
                </a:solidFill>
              </a:rPr>
              <a:t>ES RESPONSABILIDAD DEL OPERADOR DEL MONTACARGAS CALZAR LAS RUEDAS DEL REMOLQUE</a:t>
            </a:r>
            <a:r>
              <a:rPr lang="es-US" sz="1200" b="0" i="0" dirty="0" smtClean="0">
                <a:solidFill>
                  <a:srgbClr val="000000"/>
                </a:solidFill>
              </a:rPr>
              <a:t>. El conductor del camión no es responsable de hacer esto. </a:t>
            </a:r>
          </a:p>
          <a:p>
            <a:endParaRPr lang="en-US" altLang="en-US" dirty="0" smtClean="0"/>
          </a:p>
          <a:p>
            <a:r>
              <a:rPr lang="es-US" sz="1200" b="0" i="0" dirty="0" smtClean="0">
                <a:solidFill>
                  <a:srgbClr val="000000"/>
                </a:solidFill>
              </a:rPr>
              <a:t>Mientras usted (el operador del montacargas) esté calzando las ruedas, también es buena idea buscar debajo del remolque y observar la condición de las tarimas del remolque. Hay algunos remolques en condiciones irregulares y, como operador del montacargas o el minicargador, usted desea conocer la condición del remolque al que ingresará. Algunos montacargas pesan 10,000 lb y algunas cargas pesan 5,000 lb, de modo que si usted lleva 15,000 lb dentro de un remolque con condiciones de piso irregulares, es posible que se produzca un desastre. </a:t>
            </a:r>
            <a:r>
              <a:rPr lang="es-US" sz="1200" b="1" i="0" u="sng" dirty="0" smtClean="0">
                <a:solidFill>
                  <a:srgbClr val="000000"/>
                </a:solidFill>
              </a:rPr>
              <a:t>¡REVISE SIEMPRE EL PISO DEL REMOLQUE!</a:t>
            </a:r>
          </a:p>
          <a:p>
            <a:endParaRPr lang="en-US" altLang="en-US" b="1" u="sng" dirty="0" smtClean="0"/>
          </a:p>
          <a:p>
            <a:r>
              <a:rPr lang="es-US" sz="1200" b="0" i="0" dirty="0" smtClean="0">
                <a:solidFill>
                  <a:srgbClr val="000000"/>
                </a:solidFill>
              </a:rPr>
              <a:t>Si hay soportes de gato disponibles, debe utilizarlos.</a:t>
            </a:r>
          </a:p>
          <a:p>
            <a:pPr marL="171450" indent="-171450">
              <a:buFont typeface="Arial" panose="020B0604020202020204" pitchFamily="34" charset="0"/>
              <a:buChar char="•"/>
            </a:pPr>
            <a:r>
              <a:rPr lang="es-US" sz="1200" b="0" i="0" dirty="0" smtClean="0">
                <a:solidFill>
                  <a:srgbClr val="000000"/>
                </a:solidFill>
              </a:rPr>
              <a:t>OSHA recomienda enfáticamente seguir las instrucciones del fabricante del remolque y del gato sobre el número y colocación apropiados de estos gatos. Se puede encontrar orientación adicional sobre la carga y descarga de remolques con camiones industriales accionados en el sitio web de OSHA en </a:t>
            </a:r>
            <a:r>
              <a:rPr lang="es-US" sz="1200" b="0" i="0" u="sng" dirty="0" smtClean="0">
                <a:solidFill>
                  <a:srgbClr val="000000"/>
                </a:solidFill>
                <a:hlinkClick r:id="rId3" tooltip="Loading/Unloading of trailers with PITs"/>
              </a:rPr>
              <a:t>http://www.osha.gov/SLTC/poweredindustrialtrucks/loading_unloading.html</a:t>
            </a:r>
            <a:r>
              <a:rPr lang="es-US" sz="1200" b="0" i="0" dirty="0" smtClean="0">
                <a:solidFill>
                  <a:srgbClr val="000000"/>
                </a:solidFill>
              </a:rPr>
              <a:t>. </a:t>
            </a:r>
          </a:p>
          <a:p>
            <a:endParaRPr lang="en-US" altLang="en-US" dirty="0" smtClean="0"/>
          </a:p>
          <a:p>
            <a:r>
              <a:rPr lang="es-US" sz="1200" b="0" i="0" dirty="0" smtClean="0">
                <a:solidFill>
                  <a:srgbClr val="000000"/>
                </a:solidFill>
              </a:rPr>
              <a:t>Este es un buen momento para preguntar si alguien alguna vez ha tenido experiencia cargando/descargando semirremolques. </a:t>
            </a:r>
          </a:p>
        </p:txBody>
      </p:sp>
    </p:spTree>
    <p:extLst>
      <p:ext uri="{BB962C8B-B14F-4D97-AF65-F5344CB8AC3E}">
        <p14:creationId xmlns:p14="http://schemas.microsoft.com/office/powerpoint/2010/main" xmlns="" val="1050447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3425" indent="-280988">
              <a:defRPr sz="2400">
                <a:solidFill>
                  <a:schemeClr val="tx1"/>
                </a:solidFill>
                <a:latin typeface="Times New Roman" pitchFamily="18" charset="0"/>
              </a:defRPr>
            </a:lvl2pPr>
            <a:lvl3pPr marL="1128713" indent="-225425">
              <a:defRPr sz="2400">
                <a:solidFill>
                  <a:schemeClr val="tx1"/>
                </a:solidFill>
                <a:latin typeface="Times New Roman" pitchFamily="18" charset="0"/>
              </a:defRPr>
            </a:lvl3pPr>
            <a:lvl4pPr marL="1581150" indent="-225425">
              <a:defRPr sz="2400">
                <a:solidFill>
                  <a:schemeClr val="tx1"/>
                </a:solidFill>
                <a:latin typeface="Times New Roman" pitchFamily="18" charset="0"/>
              </a:defRPr>
            </a:lvl4pPr>
            <a:lvl5pPr marL="2033588" indent="-225425">
              <a:defRPr sz="2400">
                <a:solidFill>
                  <a:schemeClr val="tx1"/>
                </a:solidFill>
                <a:latin typeface="Times New Roman" pitchFamily="18" charset="0"/>
              </a:defRPr>
            </a:lvl5pPr>
            <a:lvl6pPr marL="2490788" indent="-225425" eaLnBrk="0" fontAlgn="base" hangingPunct="0">
              <a:spcBef>
                <a:spcPct val="0"/>
              </a:spcBef>
              <a:spcAft>
                <a:spcPct val="0"/>
              </a:spcAft>
              <a:defRPr sz="2400">
                <a:solidFill>
                  <a:schemeClr val="tx1"/>
                </a:solidFill>
                <a:latin typeface="Times New Roman" pitchFamily="18" charset="0"/>
              </a:defRPr>
            </a:lvl6pPr>
            <a:lvl7pPr marL="2947988" indent="-225425" eaLnBrk="0" fontAlgn="base" hangingPunct="0">
              <a:spcBef>
                <a:spcPct val="0"/>
              </a:spcBef>
              <a:spcAft>
                <a:spcPct val="0"/>
              </a:spcAft>
              <a:defRPr sz="2400">
                <a:solidFill>
                  <a:schemeClr val="tx1"/>
                </a:solidFill>
                <a:latin typeface="Times New Roman" pitchFamily="18" charset="0"/>
              </a:defRPr>
            </a:lvl7pPr>
            <a:lvl8pPr marL="3405188" indent="-225425" eaLnBrk="0" fontAlgn="base" hangingPunct="0">
              <a:spcBef>
                <a:spcPct val="0"/>
              </a:spcBef>
              <a:spcAft>
                <a:spcPct val="0"/>
              </a:spcAft>
              <a:defRPr sz="2400">
                <a:solidFill>
                  <a:schemeClr val="tx1"/>
                </a:solidFill>
                <a:latin typeface="Times New Roman" pitchFamily="18" charset="0"/>
              </a:defRPr>
            </a:lvl8pPr>
            <a:lvl9pPr marL="3862388" indent="-225425" eaLnBrk="0" fontAlgn="base" hangingPunct="0">
              <a:spcBef>
                <a:spcPct val="0"/>
              </a:spcBef>
              <a:spcAft>
                <a:spcPct val="0"/>
              </a:spcAft>
              <a:defRPr sz="2400">
                <a:solidFill>
                  <a:schemeClr val="tx1"/>
                </a:solidFill>
                <a:latin typeface="Times New Roman" pitchFamily="18" charset="0"/>
              </a:defRPr>
            </a:lvl9pPr>
          </a:lstStyle>
          <a:p>
            <a:r>
              <a:rPr lang="es-US" sz="1200" b="0" i="0" dirty="0" smtClean="0">
                <a:solidFill>
                  <a:srgbClr val="000000"/>
                </a:solidFill>
              </a:rPr>
              <a:t>Programa básico de capacitación del operador</a:t>
            </a:r>
          </a:p>
        </p:txBody>
      </p:sp>
      <p:sp>
        <p:nvSpPr>
          <p:cNvPr id="339971" name="Rectangle 2"/>
          <p:cNvSpPr>
            <a:spLocks noGrp="1" noRot="1" noChangeAspect="1" noChangeArrowheads="1" noTextEdit="1"/>
          </p:cNvSpPr>
          <p:nvPr>
            <p:ph type="sldImg"/>
          </p:nvPr>
        </p:nvSpPr>
        <p:spPr>
          <a:xfrm>
            <a:off x="1143000" y="685800"/>
            <a:ext cx="4572000" cy="3429000"/>
          </a:xfrm>
          <a:ln/>
        </p:spPr>
      </p:sp>
      <p:sp>
        <p:nvSpPr>
          <p:cNvPr id="339972" name="Rectangle 3"/>
          <p:cNvSpPr>
            <a:spLocks noGrp="1" noChangeArrowheads="1"/>
          </p:cNvSpPr>
          <p:nvPr>
            <p:ph type="body" idx="1"/>
          </p:nvPr>
        </p:nvSpPr>
        <p:spPr>
          <a:xfrm>
            <a:off x="914400" y="4342464"/>
            <a:ext cx="5029200" cy="411604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s-US" sz="1200" b="0" i="0" dirty="0" smtClean="0">
                <a:solidFill>
                  <a:srgbClr val="000000"/>
                </a:solidFill>
              </a:rPr>
              <a:t>Al levantar con cadenas, asegúrese de usar una cadena de elevación de acero con aleación aprobada que sea de grado 8 o superior.</a:t>
            </a:r>
          </a:p>
          <a:p>
            <a:pPr eaLnBrk="1" hangingPunct="1"/>
            <a:endParaRPr lang="en-US" altLang="en-US" dirty="0" smtClean="0"/>
          </a:p>
          <a:p>
            <a:pPr eaLnBrk="1" hangingPunct="1"/>
            <a:r>
              <a:rPr lang="es-US" sz="1200" b="0" i="0" dirty="0" smtClean="0">
                <a:solidFill>
                  <a:srgbClr val="000000"/>
                </a:solidFill>
              </a:rPr>
              <a:t>Inspeccione siempre la cadena antes de usarla</a:t>
            </a:r>
          </a:p>
          <a:p>
            <a:pPr eaLnBrk="1" hangingPunct="1"/>
            <a:endParaRPr lang="en-US" altLang="en-US" dirty="0" smtClean="0"/>
          </a:p>
        </p:txBody>
      </p:sp>
      <p:sp>
        <p:nvSpPr>
          <p:cNvPr id="339973" name="Date Placeholder 1"/>
          <p:cNvSpPr>
            <a:spLocks noGrp="1"/>
          </p:cNvSpPr>
          <p:nvPr>
            <p:ph type="dt" sz="quarter" idx="1"/>
          </p:nvPr>
        </p:nvSpPr>
        <p:spPr>
          <a:noFill/>
        </p:spPr>
        <p:txBody>
          <a:bodyPr/>
          <a:lstStyle/>
          <a:p>
            <a:r>
              <a:rPr lang="es-US" sz="1200" b="0" i="0" dirty="0" smtClean="0">
                <a:solidFill>
                  <a:srgbClr val="000000"/>
                </a:solidFill>
              </a:rPr>
              <a:t>Enero de 2017</a:t>
            </a:r>
          </a:p>
        </p:txBody>
      </p:sp>
    </p:spTree>
    <p:extLst>
      <p:ext uri="{BB962C8B-B14F-4D97-AF65-F5344CB8AC3E}">
        <p14:creationId xmlns:p14="http://schemas.microsoft.com/office/powerpoint/2010/main" xmlns="" val="2657201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1143000" y="685800"/>
            <a:ext cx="4572000" cy="3429000"/>
          </a:xfrm>
          <a:ln/>
        </p:spPr>
      </p:sp>
      <p:sp>
        <p:nvSpPr>
          <p:cNvPr id="338947" name="Notes Placeholder 2"/>
          <p:cNvSpPr>
            <a:spLocks noGrp="1"/>
          </p:cNvSpPr>
          <p:nvPr>
            <p:ph type="body" idx="1"/>
          </p:nvPr>
        </p:nvSpPr>
        <p:spPr>
          <a:noFill/>
        </p:spPr>
        <p:txBody>
          <a:bodyPr/>
          <a:lstStyle/>
          <a:p>
            <a:r>
              <a:rPr lang="es-US" sz="1200" b="0" i="0" dirty="0" smtClean="0">
                <a:solidFill>
                  <a:srgbClr val="000000"/>
                </a:solidFill>
              </a:rPr>
              <a:t>Analice la importancia de ver de cerca los eslabones ya que no todos podrían estar dañados o desgastados y, a veces, el daño no se destaca.</a:t>
            </a:r>
          </a:p>
          <a:p>
            <a:pPr eaLnBrk="1" hangingPunct="1"/>
            <a:endParaRPr lang="en-US" altLang="en-US" dirty="0" smtClean="0"/>
          </a:p>
          <a:p>
            <a:pPr eaLnBrk="1" hangingPunct="1"/>
            <a:r>
              <a:rPr lang="es-US" sz="1200" b="0" i="0" dirty="0" smtClean="0">
                <a:solidFill>
                  <a:srgbClr val="000000"/>
                </a:solidFill>
              </a:rPr>
              <a:t>Inspeccione la cadena antes de usarla</a:t>
            </a:r>
          </a:p>
          <a:p>
            <a:endParaRPr lang="en-US" altLang="en-US" dirty="0" smtClean="0"/>
          </a:p>
        </p:txBody>
      </p:sp>
      <p:sp>
        <p:nvSpPr>
          <p:cNvPr id="338948" name="Date Placeholder 3"/>
          <p:cNvSpPr>
            <a:spLocks noGrp="1"/>
          </p:cNvSpPr>
          <p:nvPr>
            <p:ph type="dt" sz="quarter" idx="1"/>
          </p:nvPr>
        </p:nvSpPr>
        <p:spPr>
          <a:noFill/>
        </p:spPr>
        <p:txBody>
          <a:bodyPr/>
          <a:lstStyle/>
          <a:p>
            <a:r>
              <a:rPr lang="es-US" sz="1200" b="0" i="0" dirty="0" smtClean="0">
                <a:solidFill>
                  <a:srgbClr val="000000"/>
                </a:solidFill>
              </a:rPr>
              <a:t>Enero de 2017</a:t>
            </a:r>
          </a:p>
        </p:txBody>
      </p:sp>
    </p:spTree>
    <p:extLst>
      <p:ext uri="{BB962C8B-B14F-4D97-AF65-F5344CB8AC3E}">
        <p14:creationId xmlns:p14="http://schemas.microsoft.com/office/powerpoint/2010/main" xmlns="" val="2925232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¿Cuáles son los peligros que implica llenar sus propios tanques de propano?</a:t>
            </a:r>
          </a:p>
          <a:p>
            <a:r>
              <a:rPr lang="es-US" sz="1200" b="0" i="0" dirty="0" smtClean="0">
                <a:solidFill>
                  <a:srgbClr val="000000"/>
                </a:solidFill>
              </a:rPr>
              <a:t>¿Está utilizando gasolina o diésel como combustible, y qué hay del equipo móvil a baterías?</a:t>
            </a:r>
          </a:p>
          <a:p>
            <a:r>
              <a:rPr lang="es-US" sz="1200" b="0" i="0" dirty="0" smtClean="0">
                <a:solidFill>
                  <a:srgbClr val="000000"/>
                </a:solidFill>
              </a:rPr>
              <a:t>¿Cuál es su política respecto a fumar?</a:t>
            </a:r>
          </a:p>
          <a:p>
            <a:r>
              <a:rPr lang="es-US" sz="1200" b="0" i="0" dirty="0" smtClean="0">
                <a:solidFill>
                  <a:srgbClr val="000000"/>
                </a:solidFill>
              </a:rPr>
              <a:t>¿Sabe usted la diferencia entre el tanque de gas y/o diésel?</a:t>
            </a:r>
          </a:p>
          <a:p>
            <a:r>
              <a:rPr lang="es-US" sz="1200" b="0" i="0" dirty="0" smtClean="0">
                <a:solidFill>
                  <a:srgbClr val="000000"/>
                </a:solidFill>
              </a:rPr>
              <a:t>La fuga de propano le quemará si tiene contacto con la piel porque es extremadamente fría.</a:t>
            </a:r>
          </a:p>
          <a:p>
            <a:r>
              <a:rPr lang="es-US" sz="1200" b="0" i="0" dirty="0" smtClean="0">
                <a:solidFill>
                  <a:srgbClr val="000000"/>
                </a:solidFill>
              </a:rPr>
              <a:t>¡Manténgase lejos de las llamas en exteriores!</a:t>
            </a: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62</a:t>
            </a:fld>
            <a:endParaRPr lang="en-US"/>
          </a:p>
        </p:txBody>
      </p:sp>
    </p:spTree>
    <p:extLst>
      <p:ext uri="{BB962C8B-B14F-4D97-AF65-F5344CB8AC3E}">
        <p14:creationId xmlns:p14="http://schemas.microsoft.com/office/powerpoint/2010/main" xmlns="" val="3549937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Analice la necesidad de usar el ppe apropiado cuando maneje propano y/o baterías. También discuta la necesidad de seguridad alrededor de la gasolina y el diésel. "¿Cuál es la política respecto a fumar en sus instalaciones?"</a:t>
            </a:r>
          </a:p>
        </p:txBody>
      </p:sp>
      <p:sp>
        <p:nvSpPr>
          <p:cNvPr id="4" name="Slide Number Placeholder 3"/>
          <p:cNvSpPr>
            <a:spLocks noGrp="1"/>
          </p:cNvSpPr>
          <p:nvPr>
            <p:ph type="sldNum" sz="quarter" idx="10"/>
          </p:nvPr>
        </p:nvSpPr>
        <p:spPr/>
        <p:txBody>
          <a:bodyPr/>
          <a:lstStyle/>
          <a:p>
            <a:fld id="{44075C40-9256-48B2-ACD0-FFA35C874F1F}" type="slidenum">
              <a:rPr lang="en-US" smtClean="0"/>
              <a:pPr/>
              <a:t>63</a:t>
            </a:fld>
            <a:endParaRPr lang="en-US"/>
          </a:p>
        </p:txBody>
      </p:sp>
    </p:spTree>
    <p:extLst>
      <p:ext uri="{BB962C8B-B14F-4D97-AF65-F5344CB8AC3E}">
        <p14:creationId xmlns:p14="http://schemas.microsoft.com/office/powerpoint/2010/main" xmlns="" val="32247963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1143000" y="685800"/>
            <a:ext cx="4572000" cy="3429000"/>
          </a:xfrm>
          <a:ln/>
        </p:spPr>
      </p:sp>
      <p:sp>
        <p:nvSpPr>
          <p:cNvPr id="199683" name="Notes Placeholder 2"/>
          <p:cNvSpPr>
            <a:spLocks noGrp="1"/>
          </p:cNvSpPr>
          <p:nvPr>
            <p:ph type="body" idx="1"/>
          </p:nvPr>
        </p:nvSpPr>
        <p:spPr>
          <a:noFill/>
        </p:spPr>
        <p:txBody>
          <a:bodyPr/>
          <a:lstStyle/>
          <a:p>
            <a:r>
              <a:rPr lang="es-US" sz="1200" b="0" i="0" dirty="0" smtClean="0">
                <a:solidFill>
                  <a:srgbClr val="000000"/>
                </a:solidFill>
              </a:rPr>
              <a:t>Comparta una historia de envenenamiento por monóxido de carbono y las precauciones.</a:t>
            </a:r>
          </a:p>
          <a:p>
            <a:endParaRPr lang="en-US" altLang="en-US" dirty="0" smtClean="0"/>
          </a:p>
          <a:p>
            <a:r>
              <a:rPr lang="es-US" sz="1200" b="0" i="0" dirty="0" smtClean="0">
                <a:solidFill>
                  <a:srgbClr val="000000"/>
                </a:solidFill>
              </a:rPr>
              <a:t>Los monitores de CO pueden ayudar a reducir el riesgo asociado con este peligro en su almacén</a:t>
            </a:r>
          </a:p>
        </p:txBody>
      </p:sp>
      <p:sp>
        <p:nvSpPr>
          <p:cNvPr id="199684" name="Slide Number Placeholder 3"/>
          <p:cNvSpPr>
            <a:spLocks noGrp="1"/>
          </p:cNvSpPr>
          <p:nvPr>
            <p:ph type="sldNum" sz="quarter" idx="5"/>
          </p:nvPr>
        </p:nvSpPr>
        <p:spPr>
          <a:noFill/>
        </p:spPr>
        <p:txBody>
          <a:bodyPr/>
          <a:lstStyle/>
          <a:p>
            <a:fld id="{4DD9C758-E399-454E-BA72-7639CF0E70B2}" type="slidenum">
              <a:rPr lang="en-US" altLang="en-US" smtClean="0">
                <a:solidFill>
                  <a:prstClr val="black"/>
                </a:solidFill>
              </a:rPr>
              <a:pPr/>
              <a:t>64</a:t>
            </a:fld>
            <a:endParaRPr lang="en-US" altLang="en-US" smtClean="0">
              <a:solidFill>
                <a:prstClr val="black"/>
              </a:solidFill>
            </a:endParaRPr>
          </a:p>
        </p:txBody>
      </p:sp>
    </p:spTree>
    <p:extLst>
      <p:ext uri="{BB962C8B-B14F-4D97-AF65-F5344CB8AC3E}">
        <p14:creationId xmlns:p14="http://schemas.microsoft.com/office/powerpoint/2010/main" xmlns="" val="24698923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1143000" y="685800"/>
            <a:ext cx="4572000" cy="3429000"/>
          </a:xfrm>
          <a:ln/>
        </p:spPr>
      </p:sp>
      <p:sp>
        <p:nvSpPr>
          <p:cNvPr id="199683" name="Notes Placeholder 2"/>
          <p:cNvSpPr>
            <a:spLocks noGrp="1"/>
          </p:cNvSpPr>
          <p:nvPr>
            <p:ph type="body" idx="1"/>
          </p:nvPr>
        </p:nvSpPr>
        <p:spPr>
          <a:noFill/>
        </p:spPr>
        <p:txBody>
          <a:bodyPr/>
          <a:lstStyle/>
          <a:p>
            <a:r>
              <a:rPr lang="es-US" sz="1200" b="0" i="0" dirty="0" smtClean="0">
                <a:solidFill>
                  <a:srgbClr val="000000"/>
                </a:solidFill>
              </a:rPr>
              <a:t>Comparta una historia de envenenamiento por monóxido de carbono y las precauciones, señales y síntomas.</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000000"/>
                </a:solidFill>
              </a:rPr>
              <a:t>El monóxido de carbono, también conocido como CO, es un gas mortal. Es incoloro, inodoro e insípido, por lo que es imposible que los sentidos humanos lo detecten. Cuando se respira el Co, este reemplaza rápidamente el oxígeno en el torrente sanguíneo. Diversas etapas de la enfermedad pueden dar lugar a la inconsciencia y la muerte.</a:t>
            </a:r>
          </a:p>
          <a:p>
            <a:pPr marL="342900" indent="-342900">
              <a:buFont typeface="Arial" panose="020B0604020202020204" pitchFamily="34" charset="0"/>
              <a:buChar char="•"/>
            </a:pPr>
            <a:r>
              <a:rPr lang="es-US" sz="1200" b="0" i="0" dirty="0" smtClean="0">
                <a:solidFill>
                  <a:srgbClr val="000000"/>
                </a:solidFill>
              </a:rPr>
              <a:t>Somnolencia</a:t>
            </a:r>
          </a:p>
          <a:p>
            <a:pPr marL="342900" indent="-342900">
              <a:buFont typeface="Arial" panose="020B0604020202020204" pitchFamily="34" charset="0"/>
              <a:buChar char="•"/>
            </a:pPr>
            <a:r>
              <a:rPr lang="es-US" sz="1200" b="0" i="0" dirty="0" smtClean="0">
                <a:solidFill>
                  <a:srgbClr val="000000"/>
                </a:solidFill>
              </a:rPr>
              <a:t>Cansancio</a:t>
            </a:r>
          </a:p>
          <a:p>
            <a:pPr marL="342900" indent="-342900">
              <a:buFont typeface="Arial" panose="020B0604020202020204" pitchFamily="34" charset="0"/>
              <a:buChar char="•"/>
            </a:pPr>
            <a:r>
              <a:rPr lang="es-US" sz="1200" b="0" i="0" dirty="0" smtClean="0">
                <a:solidFill>
                  <a:srgbClr val="000000"/>
                </a:solidFill>
              </a:rPr>
              <a:t>Dolor o opresión en el pecho</a:t>
            </a:r>
          </a:p>
          <a:p>
            <a:pPr marL="342900" indent="-342900">
              <a:buFont typeface="Arial" panose="020B0604020202020204" pitchFamily="34" charset="0"/>
              <a:buChar char="•"/>
            </a:pPr>
            <a:r>
              <a:rPr lang="es-US" sz="1200" b="0" i="0" dirty="0" smtClean="0">
                <a:solidFill>
                  <a:srgbClr val="000000"/>
                </a:solidFill>
              </a:rPr>
              <a:t>Dificultad para respirar</a:t>
            </a:r>
          </a:p>
          <a:p>
            <a:pPr marL="342900" indent="-342900">
              <a:buFont typeface="Arial" panose="020B0604020202020204" pitchFamily="34" charset="0"/>
              <a:buChar char="•"/>
            </a:pPr>
            <a:r>
              <a:rPr lang="es-US" sz="1200" b="0" i="0" dirty="0" smtClean="0">
                <a:solidFill>
                  <a:srgbClr val="000000"/>
                </a:solidFill>
              </a:rPr>
              <a:t>Mareos</a:t>
            </a:r>
          </a:p>
          <a:p>
            <a:pPr marL="342900" indent="-342900">
              <a:buFont typeface="Arial" panose="020B0604020202020204" pitchFamily="34" charset="0"/>
              <a:buChar char="•"/>
            </a:pPr>
            <a:r>
              <a:rPr lang="es-US" sz="1200" b="0" i="0" dirty="0" smtClean="0">
                <a:solidFill>
                  <a:srgbClr val="000000"/>
                </a:solidFill>
              </a:rPr>
              <a:t>Dolor de cabeza</a:t>
            </a:r>
          </a:p>
          <a:p>
            <a:pPr marL="342900" indent="-342900">
              <a:buFont typeface="Arial" panose="020B0604020202020204" pitchFamily="34" charset="0"/>
              <a:buChar char="•"/>
            </a:pPr>
            <a:r>
              <a:rPr lang="es-US" sz="1200" b="0" i="0" dirty="0" smtClean="0">
                <a:solidFill>
                  <a:srgbClr val="000000"/>
                </a:solidFill>
              </a:rPr>
              <a:t>Náuseas</a:t>
            </a:r>
          </a:p>
          <a:p>
            <a:pPr marL="342900" indent="-342900">
              <a:buFont typeface="Arial" panose="020B0604020202020204" pitchFamily="34" charset="0"/>
              <a:buChar char="•"/>
            </a:pPr>
            <a:endParaRPr lang="en-US" sz="1200" dirty="0" smtClean="0">
              <a:solidFill>
                <a:prstClr val="black"/>
              </a:solidFill>
            </a:endParaRPr>
          </a:p>
          <a:p>
            <a:r>
              <a:rPr lang="es-US" sz="1200" b="0" i="0" dirty="0" smtClean="0">
                <a:solidFill>
                  <a:srgbClr val="000000"/>
                </a:solidFill>
              </a:rPr>
              <a:t>Si la exposición continúa, se sentirá confundido, débil, vomitará, convulsionará y eventualmente se derrumbará. </a:t>
            </a:r>
          </a:p>
          <a:p>
            <a:endParaRPr lang="en-US" altLang="en-US" dirty="0" smtClean="0"/>
          </a:p>
        </p:txBody>
      </p:sp>
      <p:sp>
        <p:nvSpPr>
          <p:cNvPr id="199684" name="Slide Number Placeholder 3"/>
          <p:cNvSpPr>
            <a:spLocks noGrp="1"/>
          </p:cNvSpPr>
          <p:nvPr>
            <p:ph type="sldNum" sz="quarter" idx="5"/>
          </p:nvPr>
        </p:nvSpPr>
        <p:spPr>
          <a:noFill/>
        </p:spPr>
        <p:txBody>
          <a:bodyPr/>
          <a:lstStyle/>
          <a:p>
            <a:fld id="{4DD9C758-E399-454E-BA72-7639CF0E70B2}" type="slidenum">
              <a:rPr lang="en-US" altLang="en-US" smtClean="0">
                <a:solidFill>
                  <a:prstClr val="black"/>
                </a:solidFill>
              </a:rPr>
              <a:pPr/>
              <a:t>65</a:t>
            </a:fld>
            <a:endParaRPr lang="en-US" altLang="en-US" smtClean="0">
              <a:solidFill>
                <a:prstClr val="black"/>
              </a:solidFill>
            </a:endParaRPr>
          </a:p>
        </p:txBody>
      </p:sp>
    </p:spTree>
    <p:extLst>
      <p:ext uri="{BB962C8B-B14F-4D97-AF65-F5344CB8AC3E}">
        <p14:creationId xmlns:p14="http://schemas.microsoft.com/office/powerpoint/2010/main" xmlns="" val="3864210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a:spLocks noGrp="1" noChangeArrowheads="1"/>
          </p:cNvSpPr>
          <p:nvPr>
            <p:ph type="ftr" sz="quarter" idx="4"/>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US" sz="1200" b="0" i="0" dirty="0" smtClean="0">
                <a:solidFill>
                  <a:srgbClr val="000000"/>
                </a:solidFill>
              </a:rPr>
              <a:t>Capacitación sobre seguridad del montacargas</a:t>
            </a:r>
          </a:p>
        </p:txBody>
      </p:sp>
      <p:sp>
        <p:nvSpPr>
          <p:cNvPr id="201731"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6DCCB3B-7409-45CC-A8F4-5138D019ADA0}" type="slidenum">
              <a:rPr lang="en-US" altLang="en-US" sz="1200" smtClean="0">
                <a:solidFill>
                  <a:prstClr val="black"/>
                </a:solidFill>
              </a:rPr>
              <a:pPr/>
              <a:t>66</a:t>
            </a:fld>
            <a:endParaRPr lang="en-US" altLang="en-US" sz="1200" smtClean="0">
              <a:solidFill>
                <a:prstClr val="black"/>
              </a:solidFill>
            </a:endParaRPr>
          </a:p>
        </p:txBody>
      </p:sp>
      <p:sp>
        <p:nvSpPr>
          <p:cNvPr id="201732" name="Rectangle 2"/>
          <p:cNvSpPr>
            <a:spLocks noGrp="1" noRot="1" noChangeAspect="1" noChangeArrowheads="1" noTextEdit="1"/>
          </p:cNvSpPr>
          <p:nvPr>
            <p:ph type="sldImg"/>
          </p:nvPr>
        </p:nvSpPr>
        <p:spPr>
          <a:xfrm>
            <a:off x="1143000" y="685800"/>
            <a:ext cx="4572000" cy="3429000"/>
          </a:xfrm>
          <a:ln/>
        </p:spPr>
      </p:sp>
      <p:sp>
        <p:nvSpPr>
          <p:cNvPr id="201733" name="Rectangle 3"/>
          <p:cNvSpPr>
            <a:spLocks noGrp="1" noChangeArrowheads="1"/>
          </p:cNvSpPr>
          <p:nvPr>
            <p:ph type="body" idx="1"/>
          </p:nvPr>
        </p:nvSpPr>
        <p:spPr>
          <a:noFill/>
        </p:spPr>
        <p:txBody>
          <a:bodyPr/>
          <a:lstStyle/>
          <a:p>
            <a:r>
              <a:rPr lang="es-US" sz="1200" b="0" i="0" dirty="0" smtClean="0">
                <a:solidFill>
                  <a:srgbClr val="000000"/>
                </a:solidFill>
              </a:rPr>
              <a:t>¿Cuál es su política?</a:t>
            </a:r>
          </a:p>
          <a:p>
            <a:endParaRPr lang="en-US" altLang="en-US" dirty="0" smtClean="0"/>
          </a:p>
          <a:p>
            <a:r>
              <a:rPr lang="es-US" sz="1200" b="0" i="0" dirty="0" smtClean="0">
                <a:solidFill>
                  <a:srgbClr val="000000"/>
                </a:solidFill>
              </a:rPr>
              <a:t>¿Cuáles son los peligros con el uso del teléfono celular en el entorno operativo?</a:t>
            </a:r>
          </a:p>
          <a:p>
            <a:endParaRPr lang="en-US" altLang="en-US" dirty="0" smtClean="0"/>
          </a:p>
          <a:p>
            <a:r>
              <a:rPr lang="es-US" sz="1200" b="0" i="0" dirty="0" smtClean="0">
                <a:solidFill>
                  <a:srgbClr val="000000"/>
                </a:solidFill>
              </a:rPr>
              <a:t>Si los teléfonos celulares se utilizan en sus operaciones, ¿tiene "áreas seguras" en las que los usa?</a:t>
            </a:r>
          </a:p>
          <a:p>
            <a:endParaRPr lang="en-US" altLang="en-US" baseline="0" dirty="0" smtClean="0"/>
          </a:p>
          <a:p>
            <a:r>
              <a:rPr lang="es-US" sz="1200" b="0" i="0" dirty="0" smtClean="0">
                <a:solidFill>
                  <a:srgbClr val="000000"/>
                </a:solidFill>
              </a:rPr>
              <a:t>Esta diapositiva deberá generar mucho análisis en la clase</a:t>
            </a:r>
          </a:p>
        </p:txBody>
      </p:sp>
    </p:spTree>
    <p:extLst>
      <p:ext uri="{BB962C8B-B14F-4D97-AF65-F5344CB8AC3E}">
        <p14:creationId xmlns:p14="http://schemas.microsoft.com/office/powerpoint/2010/main" xmlns="" val="1301792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Antes de comenzar esta sección, muestra el video titulado Hazard Recognition (Reconocimiento de peligros) (11’ 14”).</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10</a:t>
            </a:fld>
            <a:endParaRPr lang="en-US" dirty="0"/>
          </a:p>
        </p:txBody>
      </p:sp>
    </p:spTree>
    <p:extLst>
      <p:ext uri="{BB962C8B-B14F-4D97-AF65-F5344CB8AC3E}">
        <p14:creationId xmlns:p14="http://schemas.microsoft.com/office/powerpoint/2010/main" xmlns="" val="803455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u="sng" dirty="0" smtClean="0">
                <a:solidFill>
                  <a:srgbClr val="000000"/>
                </a:solidFill>
              </a:rPr>
              <a:t>Operaciones: </a:t>
            </a:r>
          </a:p>
          <a:p>
            <a:pPr marL="171450" indent="-171450">
              <a:buFont typeface="Arial" panose="020B0604020202020204" pitchFamily="34" charset="0"/>
              <a:buChar char="•"/>
            </a:pPr>
            <a:r>
              <a:rPr lang="es-US" sz="1200" b="0" i="0" dirty="0" smtClean="0">
                <a:solidFill>
                  <a:srgbClr val="000000"/>
                </a:solidFill>
              </a:rPr>
              <a:t>¿Están capacitados y certificados los operadores para utilizar el equipo?</a:t>
            </a:r>
          </a:p>
          <a:p>
            <a:pPr marL="171450" indent="-171450">
              <a:buFont typeface="Arial" panose="020B0604020202020204" pitchFamily="34" charset="0"/>
              <a:buChar char="•"/>
            </a:pPr>
            <a:r>
              <a:rPr lang="es-US" sz="1200" b="0" i="0" dirty="0" smtClean="0">
                <a:solidFill>
                  <a:srgbClr val="000000"/>
                </a:solidFill>
              </a:rPr>
              <a:t>¿Los operadores viajan a velocidades seguras?</a:t>
            </a:r>
          </a:p>
          <a:p>
            <a:pPr marL="171450" indent="-171450">
              <a:buFont typeface="Arial" panose="020B0604020202020204" pitchFamily="34" charset="0"/>
              <a:buChar char="•"/>
            </a:pPr>
            <a:r>
              <a:rPr lang="es-US" sz="1200" b="0" i="0" dirty="0" smtClean="0">
                <a:solidFill>
                  <a:srgbClr val="000000"/>
                </a:solidFill>
              </a:rPr>
              <a:t>¿Los operadores usan el cinturón de seguridad en todo momento?</a:t>
            </a:r>
          </a:p>
          <a:p>
            <a:pPr marL="171450" indent="-171450">
              <a:buFont typeface="Arial" panose="020B0604020202020204" pitchFamily="34" charset="0"/>
              <a:buChar char="•"/>
            </a:pPr>
            <a:r>
              <a:rPr lang="es-US" sz="1200" b="0" i="0" dirty="0" smtClean="0">
                <a:solidFill>
                  <a:srgbClr val="000000"/>
                </a:solidFill>
              </a:rPr>
              <a:t>¿Los operarios usan el cinturón de seguridad en todo momento?</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s-US" sz="1200" b="1" i="0" u="sng" dirty="0" smtClean="0">
                <a:solidFill>
                  <a:srgbClr val="000000"/>
                </a:solidFill>
              </a:rPr>
              <a:t>Manejo de carga:</a:t>
            </a:r>
          </a:p>
          <a:p>
            <a:pPr marL="171450" indent="-171450">
              <a:buFont typeface="Arial" panose="020B0604020202020204" pitchFamily="34" charset="0"/>
              <a:buChar char="•"/>
            </a:pPr>
            <a:r>
              <a:rPr lang="es-US" sz="1200" b="0" i="0" u="none" dirty="0" smtClean="0">
                <a:solidFill>
                  <a:srgbClr val="000000"/>
                </a:solidFill>
              </a:rPr>
              <a:t>¿El operador entiende el centro de gravedad, las fuerzas dinámicas y estáticas que se aplican al equipo que están operando?</a:t>
            </a:r>
          </a:p>
          <a:p>
            <a:pPr marL="171450" indent="-171450">
              <a:buFont typeface="Arial" panose="020B0604020202020204" pitchFamily="34" charset="0"/>
              <a:buChar char="•"/>
            </a:pPr>
            <a:r>
              <a:rPr lang="es-US" sz="1200" b="0" i="0" u="none" dirty="0" smtClean="0">
                <a:solidFill>
                  <a:srgbClr val="000000"/>
                </a:solidFill>
              </a:rPr>
              <a:t>¿Conoce el operador la capacidad de los equipos que está operando?</a:t>
            </a:r>
          </a:p>
          <a:p>
            <a:pPr marL="171450" indent="-171450">
              <a:buFont typeface="Arial" panose="020B0604020202020204" pitchFamily="34" charset="0"/>
              <a:buChar char="•"/>
            </a:pPr>
            <a:r>
              <a:rPr lang="es-US" sz="1200" b="0" i="0" u="none" dirty="0" smtClean="0">
                <a:solidFill>
                  <a:srgbClr val="000000"/>
                </a:solidFill>
              </a:rPr>
              <a:t>¿Puede el operador ver con claridad cuándo están viajando o moviendo una carga con su equipo móvil?</a:t>
            </a:r>
          </a:p>
          <a:p>
            <a:pPr marL="171450" indent="-171450">
              <a:buFont typeface="Arial" panose="020B0604020202020204" pitchFamily="34" charset="0"/>
              <a:buChar char="•"/>
            </a:pPr>
            <a:endParaRPr lang="en-US" b="0" u="none" baseline="0" dirty="0" smtClean="0"/>
          </a:p>
          <a:p>
            <a:pPr marL="0" indent="0">
              <a:buFont typeface="Arial" panose="020B0604020202020204" pitchFamily="34" charset="0"/>
              <a:buNone/>
            </a:pPr>
            <a:r>
              <a:rPr lang="es-US" sz="1200" b="1" i="0" u="sng" dirty="0" smtClean="0">
                <a:solidFill>
                  <a:srgbClr val="000000"/>
                </a:solidFill>
              </a:rPr>
              <a:t>Condición del equipo:</a:t>
            </a:r>
          </a:p>
          <a:p>
            <a:pPr marL="171450" indent="-171450">
              <a:buFont typeface="Arial" panose="020B0604020202020204" pitchFamily="34" charset="0"/>
              <a:buChar char="•"/>
            </a:pPr>
            <a:r>
              <a:rPr lang="es-US" sz="1200" b="0" i="0" u="none" dirty="0" smtClean="0">
                <a:solidFill>
                  <a:srgbClr val="000000"/>
                </a:solidFill>
              </a:rPr>
              <a:t>¿Ha realizado el operador una inspección preoperativa del equipo?</a:t>
            </a:r>
          </a:p>
          <a:p>
            <a:pPr marL="171450" indent="-171450">
              <a:buFont typeface="Arial" panose="020B0604020202020204" pitchFamily="34" charset="0"/>
              <a:buChar char="•"/>
            </a:pPr>
            <a:r>
              <a:rPr lang="es-US" sz="1200" b="0" i="0" u="none" dirty="0" smtClean="0">
                <a:solidFill>
                  <a:srgbClr val="000000"/>
                </a:solidFill>
              </a:rPr>
              <a:t>¿Es seguro el equipo para usar en el entorno operativo de las instalaciones?</a:t>
            </a:r>
          </a:p>
          <a:p>
            <a:pPr marL="171450" indent="-171450">
              <a:buFont typeface="Arial" panose="020B0604020202020204" pitchFamily="34" charset="0"/>
              <a:buChar char="•"/>
            </a:pPr>
            <a:endParaRPr lang="en-US" b="0" u="none" baseline="0" dirty="0" smtClean="0"/>
          </a:p>
          <a:p>
            <a:pPr marL="0" indent="0">
              <a:buFont typeface="Arial" panose="020B0604020202020204" pitchFamily="34" charset="0"/>
              <a:buNone/>
            </a:pPr>
            <a:r>
              <a:rPr lang="es-US" sz="1200" b="1" i="0" u="sng" dirty="0" smtClean="0">
                <a:solidFill>
                  <a:srgbClr val="000000"/>
                </a:solidFill>
              </a:rPr>
              <a:t>Área de envío/recepción:</a:t>
            </a:r>
          </a:p>
          <a:p>
            <a:pPr marL="171450" indent="-171450">
              <a:buFont typeface="Arial" panose="020B0604020202020204" pitchFamily="34" charset="0"/>
              <a:buChar char="•"/>
            </a:pPr>
            <a:r>
              <a:rPr lang="es-US" sz="1200" b="0" i="0" u="none" dirty="0" smtClean="0">
                <a:solidFill>
                  <a:srgbClr val="000000"/>
                </a:solidFill>
              </a:rPr>
              <a:t>¿Está el muelle en buenas condiciones?</a:t>
            </a:r>
          </a:p>
          <a:p>
            <a:pPr marL="171450" indent="-171450">
              <a:buFont typeface="Arial" panose="020B0604020202020204" pitchFamily="34" charset="0"/>
              <a:buChar char="•"/>
            </a:pPr>
            <a:r>
              <a:rPr lang="es-US" sz="1200" b="0" i="0" u="none" dirty="0" smtClean="0">
                <a:solidFill>
                  <a:srgbClr val="000000"/>
                </a:solidFill>
              </a:rPr>
              <a:t>¿El operador del equipo móvil entiende la necesidad de las comunicaciones con el conductor del camión?</a:t>
            </a:r>
          </a:p>
          <a:p>
            <a:pPr marL="171450" indent="-171450">
              <a:buFont typeface="Arial" panose="020B0604020202020204" pitchFamily="34" charset="0"/>
              <a:buChar char="•"/>
            </a:pPr>
            <a:r>
              <a:rPr lang="es-US" sz="1200" b="0" i="0" u="none" dirty="0" smtClean="0">
                <a:solidFill>
                  <a:srgbClr val="000000"/>
                </a:solidFill>
              </a:rPr>
              <a:t>¿Quién frena las ruedas del camión? ¿Por qué?</a:t>
            </a:r>
          </a:p>
          <a:p>
            <a:pPr marL="171450" indent="-171450">
              <a:buFont typeface="Arial" panose="020B0604020202020204" pitchFamily="34" charset="0"/>
              <a:buChar char="•"/>
            </a:pPr>
            <a:r>
              <a:rPr lang="es-US" sz="1200" b="0" i="0" u="none" dirty="0" smtClean="0">
                <a:solidFill>
                  <a:srgbClr val="000000"/>
                </a:solidFill>
              </a:rPr>
              <a:t>¿Para qué se utiliza el soporte del gato? </a:t>
            </a:r>
          </a:p>
          <a:p>
            <a:pPr marL="171450" indent="-171450">
              <a:buFont typeface="Arial" panose="020B0604020202020204" pitchFamily="34" charset="0"/>
              <a:buChar char="•"/>
            </a:pPr>
            <a:r>
              <a:rPr lang="es-US" sz="1200" b="0" i="0" u="none" dirty="0" smtClean="0">
                <a:solidFill>
                  <a:srgbClr val="000000"/>
                </a:solidFill>
              </a:rPr>
              <a:t>¿Cuál es la condición del remolque en el que viajará el operador del equipo?</a:t>
            </a:r>
          </a:p>
        </p:txBody>
      </p:sp>
      <p:sp>
        <p:nvSpPr>
          <p:cNvPr id="4" name="Slide Number Placeholder 3"/>
          <p:cNvSpPr>
            <a:spLocks noGrp="1"/>
          </p:cNvSpPr>
          <p:nvPr>
            <p:ph type="sldNum" sz="quarter" idx="10"/>
          </p:nvPr>
        </p:nvSpPr>
        <p:spPr/>
        <p:txBody>
          <a:bodyPr/>
          <a:lstStyle/>
          <a:p>
            <a:fld id="{44075C40-9256-48B2-ACD0-FFA35C874F1F}" type="slidenum">
              <a:rPr lang="en-US" smtClean="0"/>
              <a:pPr/>
              <a:t>67</a:t>
            </a:fld>
            <a:endParaRPr lang="en-US"/>
          </a:p>
        </p:txBody>
      </p:sp>
    </p:spTree>
    <p:extLst>
      <p:ext uri="{BB962C8B-B14F-4D97-AF65-F5344CB8AC3E}">
        <p14:creationId xmlns:p14="http://schemas.microsoft.com/office/powerpoint/2010/main" xmlns="" val="2626833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¿Quién puede certificar al operador? ¿Cómo se certifica el capacitador?</a:t>
            </a:r>
          </a:p>
        </p:txBody>
      </p:sp>
      <p:sp>
        <p:nvSpPr>
          <p:cNvPr id="4" name="Slide Number Placeholder 3"/>
          <p:cNvSpPr>
            <a:spLocks noGrp="1"/>
          </p:cNvSpPr>
          <p:nvPr>
            <p:ph type="sldNum" sz="quarter" idx="10"/>
          </p:nvPr>
        </p:nvSpPr>
        <p:spPr/>
        <p:txBody>
          <a:bodyPr/>
          <a:lstStyle/>
          <a:p>
            <a:fld id="{44075C40-9256-48B2-ACD0-FFA35C874F1F}" type="slidenum">
              <a:rPr lang="en-US" smtClean="0"/>
              <a:pPr/>
              <a:t>68</a:t>
            </a:fld>
            <a:endParaRPr lang="en-US"/>
          </a:p>
        </p:txBody>
      </p:sp>
    </p:spTree>
    <p:extLst>
      <p:ext uri="{BB962C8B-B14F-4D97-AF65-F5344CB8AC3E}">
        <p14:creationId xmlns:p14="http://schemas.microsoft.com/office/powerpoint/2010/main" xmlns="" val="3523347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Consulte la lista de verificación que ya fue entregada a cada participante </a:t>
            </a:r>
          </a:p>
        </p:txBody>
      </p:sp>
      <p:sp>
        <p:nvSpPr>
          <p:cNvPr id="4" name="Slide Number Placeholder 3"/>
          <p:cNvSpPr>
            <a:spLocks noGrp="1"/>
          </p:cNvSpPr>
          <p:nvPr>
            <p:ph type="sldNum" sz="quarter" idx="10"/>
          </p:nvPr>
        </p:nvSpPr>
        <p:spPr/>
        <p:txBody>
          <a:bodyPr/>
          <a:lstStyle/>
          <a:p>
            <a:fld id="{1E9BAB13-F127-4703-BE8B-5594181A61FC}"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xmlns="" val="39018274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B.</a:t>
            </a:r>
          </a:p>
          <a:p>
            <a:r>
              <a:rPr lang="es-US" sz="1200" b="0" i="0" dirty="0" smtClean="0">
                <a:solidFill>
                  <a:srgbClr val="000000"/>
                </a:solidFill>
              </a:rPr>
              <a:t>Pregunta 2 en la Prepueba/Posprueba</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xmlns="" val="18514488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R.</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xmlns="" val="35545572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VERDADERO</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xmlns="" val="21082317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D.</a:t>
            </a:r>
          </a:p>
          <a:p>
            <a:r>
              <a:rPr lang="es-US" sz="1200" b="0" i="0" dirty="0" smtClean="0">
                <a:solidFill>
                  <a:srgbClr val="000000"/>
                </a:solidFill>
              </a:rPr>
              <a:t>Pregunta 3 en la Prepueba/Posprueba</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xmlns="" val="2165926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C.</a:t>
            </a:r>
          </a:p>
          <a:p>
            <a:r>
              <a:rPr lang="es-US" sz="1200" b="0" i="0" dirty="0" smtClean="0">
                <a:solidFill>
                  <a:srgbClr val="000000"/>
                </a:solidFill>
              </a:rPr>
              <a:t>Pregunta 9 en la Prepueba/Posprueba</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xmlns="" val="16703162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0" kern="1200" dirty="0" smtClean="0">
                <a:solidFill>
                  <a:schemeClr val="tx1"/>
                </a:solidFill>
                <a:latin typeface="+mn-lt"/>
                <a:ea typeface="+mn-ea"/>
                <a:cs typeface="+mn-cs"/>
              </a:rPr>
              <a:t>Todos en la planta deben estar en la misma página cuando se trata del reconocimiento y de la mitigación de los peligros</a:t>
            </a:r>
            <a:endParaRPr lang="es-US" sz="1200" b="0" i="0" dirty="0" smtClean="0">
              <a:solidFill>
                <a:srgbClr val="000000"/>
              </a:solidFill>
            </a:endParaRP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xmlns="" val="286258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La intención con esta diapositiva es mostrar cómo las instrucciones detalladas o un proceso bien pensado pueden ayudar en la mitigación de los peligros. </a:t>
            </a:r>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xmlns="" val="123683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Analice estos temas de conversación y entregue el folleto de lista de verificación "Seguridad en el lugar de trabajo" al grupo. Esta lista de verificación cubre las secciones principales de este curso. Distribuir la lista de verificación en este punto dará a los participantes en la clase buenos puntos de discusión durante el resto del día. Las secciones cubrirán: Mantenimiento, prevención de Incendios, LOTO, PPE, comunicación de peligros y seguridad de equipo móvil. Dígales a los que están en la sala que utilicen esta lista de verificación como una herramienta de referencia durante todo el día. Y también regrésela a sus lugares de trabajo para usarla como herramienta de referencia a diario.</a:t>
            </a:r>
          </a:p>
          <a:p>
            <a:endParaRPr lang="en-US" baseline="0" dirty="0" smtClean="0"/>
          </a:p>
          <a:p>
            <a:r>
              <a:rPr lang="es-US" sz="1200" b="0" i="0" dirty="0" smtClean="0">
                <a:solidFill>
                  <a:srgbClr val="000000"/>
                </a:solidFill>
              </a:rPr>
              <a:t>Mientras que las listas de control pueden no cubrir todo lo que podría ser considerado un peligro en el lugar de trabajo, ayudarán al estudiante a comenzar a ver su lugar de trabajo desde un punto de vista de reconocimiento de peligros.</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11</a:t>
            </a:fld>
            <a:endParaRPr lang="en-US" dirty="0"/>
          </a:p>
        </p:txBody>
      </p:sp>
    </p:spTree>
    <p:extLst>
      <p:ext uri="{BB962C8B-B14F-4D97-AF65-F5344CB8AC3E}">
        <p14:creationId xmlns:p14="http://schemas.microsoft.com/office/powerpoint/2010/main" xmlns="" val="12794394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46175" y="687388"/>
            <a:ext cx="4565650" cy="3425825"/>
          </a:xfrm>
          <a:ln cap="flat"/>
        </p:spPr>
      </p:sp>
      <p:sp>
        <p:nvSpPr>
          <p:cNvPr id="36867" name="Rectangle 3"/>
          <p:cNvSpPr>
            <a:spLocks noGrp="1" noChangeArrowheads="1"/>
          </p:cNvSpPr>
          <p:nvPr>
            <p:ph type="body" idx="1"/>
          </p:nvPr>
        </p:nvSpPr>
        <p:spPr>
          <a:noFill/>
          <a:ln/>
        </p:spPr>
        <p:txBody>
          <a:bodyPr lIns="92075" tIns="46038" rIns="92075" bIns="46038"/>
          <a:lstStyle/>
          <a:p>
            <a:pPr marL="0" marR="0" indent="0" algn="l" defTabSz="914400" rtl="0" eaLnBrk="1" fontAlgn="base" latinLnBrk="0" hangingPunct="1">
              <a:lnSpc>
                <a:spcPct val="100000"/>
              </a:lnSpc>
              <a:spcBef>
                <a:spcPts val="0"/>
              </a:spcBef>
              <a:spcAft>
                <a:spcPts val="0"/>
              </a:spcAft>
              <a:buClrTx/>
              <a:buSzTx/>
              <a:buFontTx/>
              <a:buNone/>
              <a:tabLst/>
              <a:defRPr/>
            </a:pPr>
            <a:r>
              <a:rPr lang="es-US" sz="1200" b="0" i="0" dirty="0" smtClean="0">
                <a:solidFill>
                  <a:srgbClr val="000000"/>
                </a:solidFill>
              </a:rPr>
              <a:t>Antes de comenzar esta sección, muestre el video titulado Fire Prevention (Prevención contra incendios) (14’ 11”).</a:t>
            </a:r>
          </a:p>
          <a:p>
            <a:pPr fontAlgn="base"/>
            <a:endParaRPr lang="en-US" sz="1200" b="0" i="0" kern="1200" dirty="0" smtClean="0">
              <a:solidFill>
                <a:schemeClr val="tx1"/>
              </a:solidFill>
              <a:effectLst/>
              <a:latin typeface="+mn-lt"/>
              <a:ea typeface="+mn-ea"/>
              <a:cs typeface="+mn-cs"/>
            </a:endParaRPr>
          </a:p>
          <a:p>
            <a:pPr fontAlgn="base"/>
            <a:endParaRPr lang="en-US" sz="1200" b="1" i="0" kern="1200" dirty="0" smtClean="0">
              <a:solidFill>
                <a:schemeClr val="tx1"/>
              </a:solidFill>
              <a:effectLst/>
              <a:latin typeface="+mn-lt"/>
              <a:ea typeface="+mn-ea"/>
              <a:cs typeface="+mn-cs"/>
            </a:endParaRPr>
          </a:p>
          <a:p>
            <a:pPr fontAlgn="base"/>
            <a:r>
              <a:rPr lang="es-US" sz="1200" b="1" i="0" dirty="0" smtClean="0">
                <a:solidFill>
                  <a:srgbClr val="000000"/>
                </a:solidFill>
              </a:rPr>
              <a:t>12 maneras de prevenir un incendio en el lugar de trabajo</a:t>
            </a:r>
          </a:p>
          <a:p>
            <a:pPr fontAlgn="base"/>
            <a:r>
              <a:rPr lang="es-US" sz="1200" b="0" i="0" dirty="0" smtClean="0">
                <a:solidFill>
                  <a:srgbClr val="000000"/>
                </a:solidFill>
              </a:rPr>
              <a:t>Prevenir los incendios es tarea de todos. Todos necesitamos estar alerta a cualquier cosa que pueda causar un incendio, y asumir la responsabilidad de reportar cualquier área problemática para que puedan ser corregidas. Estos son algunos recordatorios sobre la prevención contra incendios:</a:t>
            </a:r>
          </a:p>
          <a:p>
            <a:pPr fontAlgn="base"/>
            <a:r>
              <a:rPr lang="es-US" sz="1200" b="0" i="0" dirty="0" smtClean="0">
                <a:solidFill>
                  <a:srgbClr val="000000"/>
                </a:solidFill>
              </a:rPr>
              <a:t>1. Practique un buen mantenimiento del lugar de trabajo. El desorden contribuye a los incendios al proporcionar combustible y al impedir el acceso a las salidas y a los equipos de emergencia.</a:t>
            </a:r>
          </a:p>
          <a:p>
            <a:pPr fontAlgn="base"/>
            <a:r>
              <a:rPr lang="es-US" sz="1200" b="0" i="0" dirty="0" smtClean="0">
                <a:solidFill>
                  <a:srgbClr val="000000"/>
                </a:solidFill>
              </a:rPr>
              <a:t>2. Coloque los trapos aceitosos en un recipiente de metal cubierto. Estos desechos deben eliminarse de manera regular.</a:t>
            </a:r>
          </a:p>
          <a:p>
            <a:pPr fontAlgn="base"/>
            <a:r>
              <a:rPr lang="es-US" sz="1200" b="0" i="0" dirty="0" smtClean="0">
                <a:solidFill>
                  <a:srgbClr val="000000"/>
                </a:solidFill>
              </a:rPr>
              <a:t>3. Dele mantenimiento a la maquinaria para evitar chispas de sobrecalentamiento y fricción.</a:t>
            </a:r>
          </a:p>
          <a:p>
            <a:pPr fontAlgn="base"/>
            <a:r>
              <a:rPr lang="es-US" sz="1200" b="0" i="0" dirty="0" smtClean="0">
                <a:solidFill>
                  <a:srgbClr val="000000"/>
                </a:solidFill>
              </a:rPr>
              <a:t>4. Informe los peligros eléctricos. Muchos incendios se originan en un cableado defectuoso y por un mal funcionamiento del equipo eléctrico. Nunca intente realizar reparaciones eléctricas, a menos que esté calificado y autorizado.</a:t>
            </a:r>
          </a:p>
          <a:p>
            <a:pPr fontAlgn="base"/>
            <a:r>
              <a:rPr lang="es-US" sz="1200" b="0" i="0" dirty="0" smtClean="0">
                <a:solidFill>
                  <a:srgbClr val="000000"/>
                </a:solidFill>
              </a:rPr>
              <a:t>5. Mantenga libre el acceso a todos los paneles de control eléctricos. El material o equipo almacenado delante de los paneles retrasaría el apagado de la energía en una situación de emergencia.</a:t>
            </a:r>
          </a:p>
          <a:p>
            <a:pPr fontAlgn="base"/>
            <a:r>
              <a:rPr lang="es-US" sz="1200" b="0" i="0" dirty="0" smtClean="0">
                <a:solidFill>
                  <a:srgbClr val="000000"/>
                </a:solidFill>
              </a:rPr>
              <a:t>6. Utilice y almacene los productos químicos de manera segura. Lea la etiqueta y la Hoja de datos de seguridad para determinar la inflamabilidad y otros peligros de incendio. Proporcione ventilación adecuada cuando use y almacene estas sustancias.</a:t>
            </a:r>
          </a:p>
          <a:p>
            <a:pPr fontAlgn="base"/>
            <a:r>
              <a:rPr lang="es-US" sz="1200" b="0" i="0" dirty="0" smtClean="0">
                <a:solidFill>
                  <a:srgbClr val="000000"/>
                </a:solidFill>
              </a:rPr>
              <a:t>7. Use todas las precauciones para evitar el encendido en atmósferas potencialmente explosivas, como las que contienen vapores líquidos inflamables o partículas finas. Utilice herramientas que no produzcan chispas y controle la electricidad estática según sea necesario.</a:t>
            </a:r>
          </a:p>
          <a:p>
            <a:pPr fontAlgn="base"/>
            <a:r>
              <a:rPr lang="es-US" sz="1200" b="0" i="0" dirty="0" smtClean="0">
                <a:solidFill>
                  <a:srgbClr val="000000"/>
                </a:solidFill>
              </a:rPr>
              <a:t>8. Ayude a mantener la seguridad del edificio para prevenir incendios provocados. Bloquee como se le instruyó; reporte a las personas sospechosas; y no deje basura combustible donde pueda incendiarse fuera del edificio.</a:t>
            </a:r>
          </a:p>
          <a:p>
            <a:pPr fontAlgn="base"/>
            <a:r>
              <a:rPr lang="es-US" sz="1200" b="0" i="0" dirty="0" smtClean="0">
                <a:solidFill>
                  <a:srgbClr val="000000"/>
                </a:solidFill>
              </a:rPr>
              <a:t>9. Fume solo en áreas designadas, y apague los artículos para fumar con seguridad. Nunca fume en depósitos o almacenes de productos químicos.</a:t>
            </a:r>
          </a:p>
          <a:p>
            <a:pPr fontAlgn="base"/>
            <a:r>
              <a:rPr lang="es-US" sz="1200" b="0" i="0" dirty="0" smtClean="0">
                <a:solidFill>
                  <a:srgbClr val="000000"/>
                </a:solidFill>
              </a:rPr>
              <a:t>10. Nunca bloquee los aspersores, los equipos de extinción de incendios o las salidas de emergencia. Observe las distancias al apilar materiales.</a:t>
            </a:r>
          </a:p>
          <a:p>
            <a:pPr fontAlgn="base"/>
            <a:r>
              <a:rPr lang="es-US" sz="1200" b="0" i="0" dirty="0" smtClean="0">
                <a:solidFill>
                  <a:srgbClr val="000000"/>
                </a:solidFill>
              </a:rPr>
              <a:t>11. Coloque los números de teléfono de emergencia, así como la dirección de la empresa al lado del teléfono en su estación para tener acceso rápido si se inicia un incendio en su área de trabajo.</a:t>
            </a:r>
          </a:p>
          <a:p>
            <a:pPr fontAlgn="base"/>
            <a:r>
              <a:rPr lang="es-US" sz="1200" b="0" i="0" dirty="0" smtClean="0">
                <a:solidFill>
                  <a:srgbClr val="000000"/>
                </a:solidFill>
              </a:rPr>
              <a:t>12. Aprenda a usar adecuadamente un extinguidor.</a:t>
            </a:r>
          </a:p>
          <a:p>
            <a:pPr eaLnBrk="1" hangingPunct="1"/>
            <a:endParaRPr lang="en-US" dirty="0" smtClean="0"/>
          </a:p>
        </p:txBody>
      </p:sp>
    </p:spTree>
    <p:extLst>
      <p:ext uri="{BB962C8B-B14F-4D97-AF65-F5344CB8AC3E}">
        <p14:creationId xmlns:p14="http://schemas.microsoft.com/office/powerpoint/2010/main" xmlns="" val="42020225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CFCB204-D924-42A5-80C3-C05D048DE416}" type="slidenum">
              <a:rPr lang="en-US" altLang="en-US" sz="1200">
                <a:solidFill>
                  <a:prstClr val="black"/>
                </a:solidFill>
              </a:rPr>
              <a:pPr/>
              <a:t>82</a:t>
            </a:fld>
            <a:endParaRPr lang="en-US" altLang="en-US" sz="1200">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marL="171450" indent="-171450">
              <a:buFont typeface="Arial" panose="020B0604020202020204" pitchFamily="34" charset="0"/>
              <a:buChar char="•"/>
            </a:pPr>
            <a:r>
              <a:rPr lang="es-US" sz="1200" b="0" i="0" dirty="0" smtClean="0">
                <a:solidFill>
                  <a:srgbClr val="000000"/>
                </a:solidFill>
              </a:rPr>
              <a:t>Almacenamiento de materiales inflamables y/o combustibles </a:t>
            </a:r>
          </a:p>
          <a:p>
            <a:pPr marL="171450" indent="-171450">
              <a:buFont typeface="Arial" panose="020B0604020202020204" pitchFamily="34" charset="0"/>
              <a:buChar char="•"/>
            </a:pPr>
            <a:r>
              <a:rPr lang="es-US" sz="1200" b="0" i="0" dirty="0" smtClean="0">
                <a:solidFill>
                  <a:srgbClr val="000000"/>
                </a:solidFill>
              </a:rPr>
              <a:t>Requisitos de ropa (especialmente para las personas que hacen trabajo peligroso)</a:t>
            </a:r>
          </a:p>
          <a:p>
            <a:pPr marL="171450" indent="-171450">
              <a:buFont typeface="Arial" panose="020B0604020202020204" pitchFamily="34" charset="0"/>
              <a:buChar char="•"/>
            </a:pPr>
            <a:r>
              <a:rPr lang="es-US" sz="1200" b="0" i="0" dirty="0" smtClean="0">
                <a:solidFill>
                  <a:srgbClr val="000000"/>
                </a:solidFill>
              </a:rPr>
              <a:t>Malas condiciones eléctricas</a:t>
            </a:r>
          </a:p>
          <a:p>
            <a:pPr marL="171450" indent="-171450">
              <a:buFont typeface="Arial" panose="020B0604020202020204" pitchFamily="34" charset="0"/>
              <a:buChar char="•"/>
            </a:pPr>
            <a:r>
              <a:rPr lang="es-US" sz="1200" b="0" i="0" dirty="0" smtClean="0">
                <a:solidFill>
                  <a:srgbClr val="000000"/>
                </a:solidFill>
              </a:rPr>
              <a:t>El trabajo peligroso que no incluye la inspección de un área antes de que se inicie el trabajo - considere usar un permiso de trabajo peligroso</a:t>
            </a:r>
          </a:p>
          <a:p>
            <a:pPr marL="171450" indent="-171450">
              <a:buFont typeface="Arial" panose="020B0604020202020204" pitchFamily="34" charset="0"/>
              <a:buChar char="•"/>
            </a:pPr>
            <a:r>
              <a:rPr lang="es-US" sz="1200" b="0" i="0" dirty="0" smtClean="0">
                <a:solidFill>
                  <a:srgbClr val="000000"/>
                </a:solidFill>
              </a:rPr>
              <a:t>El trabajo peligroso que no incluye vigilancia contra incendios durante y después del trabajo</a:t>
            </a:r>
          </a:p>
          <a:p>
            <a:pPr marL="171450" indent="-171450">
              <a:buFont typeface="Arial" panose="020B0604020202020204" pitchFamily="34" charset="0"/>
              <a:buChar char="•"/>
            </a:pPr>
            <a:r>
              <a:rPr lang="es-US" sz="1200" b="0" i="0" dirty="0" smtClean="0">
                <a:solidFill>
                  <a:srgbClr val="000000"/>
                </a:solidFill>
              </a:rPr>
              <a:t>Políticas respecto a fumar en su lugar de trabajo</a:t>
            </a:r>
          </a:p>
          <a:p>
            <a:pPr marL="171450" indent="-171450">
              <a:buFont typeface="Arial" panose="020B0604020202020204" pitchFamily="34" charset="0"/>
              <a:buChar char="•"/>
            </a:pPr>
            <a:r>
              <a:rPr lang="es-US" sz="1200" b="0" i="0" dirty="0" smtClean="0">
                <a:solidFill>
                  <a:srgbClr val="000000"/>
                </a:solidFill>
              </a:rPr>
              <a:t>Rutas de acceso/salida y mantenimiento en estas áreas</a:t>
            </a:r>
          </a:p>
          <a:p>
            <a:pPr marL="171450" indent="-171450">
              <a:buFont typeface="Arial" panose="020B0604020202020204" pitchFamily="34" charset="0"/>
              <a:buChar char="•"/>
            </a:pPr>
            <a:r>
              <a:rPr lang="es-US" sz="1200" b="0" i="0" dirty="0" smtClean="0">
                <a:solidFill>
                  <a:srgbClr val="000000"/>
                </a:solidFill>
              </a:rPr>
              <a:t>Los extinguidores están en su lugar y cargados</a:t>
            </a:r>
          </a:p>
          <a:p>
            <a:pPr marL="171450" indent="-171450">
              <a:buFont typeface="Arial" panose="020B0604020202020204" pitchFamily="34" charset="0"/>
              <a:buChar char="•"/>
            </a:pPr>
            <a:r>
              <a:rPr lang="es-US" sz="1200" b="0" i="0" dirty="0" smtClean="0">
                <a:solidFill>
                  <a:srgbClr val="000000"/>
                </a:solidFill>
              </a:rPr>
              <a:t>Polvo combustible</a:t>
            </a:r>
          </a:p>
          <a:p>
            <a:endParaRPr lang="en-US" altLang="en-US" dirty="0" smtClean="0"/>
          </a:p>
        </p:txBody>
      </p:sp>
    </p:spTree>
    <p:extLst>
      <p:ext uri="{BB962C8B-B14F-4D97-AF65-F5344CB8AC3E}">
        <p14:creationId xmlns:p14="http://schemas.microsoft.com/office/powerpoint/2010/main" xmlns="" val="13852935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1B0109E-7F45-4FB4-89E8-F1FF78D6FB1A}" type="slidenum">
              <a:rPr lang="en-US" altLang="en-US" sz="1200">
                <a:solidFill>
                  <a:prstClr val="black"/>
                </a:solidFill>
              </a:rPr>
              <a:pPr/>
              <a:t>83</a:t>
            </a:fld>
            <a:endParaRPr lang="en-US" altLang="en-US" sz="120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r>
              <a:rPr lang="es-US" sz="1200" b="0" i="0" dirty="0" smtClean="0">
                <a:solidFill>
                  <a:srgbClr val="000000"/>
                </a:solidFill>
              </a:rPr>
              <a:t>Conozca las diferentes clases de incendios y dónde podrían estar estos tipos de peligros en su instalación. </a:t>
            </a:r>
          </a:p>
          <a:p>
            <a:r>
              <a:rPr lang="es-US" sz="1200" b="0" i="0" dirty="0" smtClean="0">
                <a:solidFill>
                  <a:srgbClr val="000000"/>
                </a:solidFill>
              </a:rPr>
              <a:t>http://www.ilpi.com/safety/extinguishers.html</a:t>
            </a:r>
          </a:p>
          <a:p>
            <a:r>
              <a:rPr lang="es-US" sz="1200" b="0" i="0" dirty="0" smtClean="0">
                <a:solidFill>
                  <a:srgbClr val="000000"/>
                </a:solidFill>
              </a:rPr>
              <a:t>http://www.bettendorf.org/egov/docs/1160167747_549163.pdf</a:t>
            </a:r>
          </a:p>
          <a:p>
            <a:endParaRPr lang="en-US" altLang="en-US" dirty="0" smtClean="0"/>
          </a:p>
        </p:txBody>
      </p:sp>
    </p:spTree>
    <p:extLst>
      <p:ext uri="{BB962C8B-B14F-4D97-AF65-F5344CB8AC3E}">
        <p14:creationId xmlns:p14="http://schemas.microsoft.com/office/powerpoint/2010/main" xmlns="" val="11169989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8F4A71C-69B7-4456-AC08-EB3C6DEB89F0}" type="slidenum">
              <a:rPr lang="en-US" altLang="en-US" sz="1200">
                <a:solidFill>
                  <a:prstClr val="black"/>
                </a:solidFill>
              </a:rPr>
              <a:pPr/>
              <a:t>84</a:t>
            </a:fld>
            <a:endParaRPr lang="en-US" altLang="en-US" sz="120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000000"/>
                </a:solidFill>
              </a:rPr>
              <a:t>Conozca las diferentes clases de incendios y dónde podrían estar estos tipos de peligros en su instalación. </a:t>
            </a:r>
          </a:p>
          <a:p>
            <a:r>
              <a:rPr lang="es-US" sz="1200" b="0" i="0" dirty="0" smtClean="0">
                <a:solidFill>
                  <a:srgbClr val="000000"/>
                </a:solidFill>
              </a:rPr>
              <a:t>http://www.ilpi.com/safety/extinguishers.html</a:t>
            </a:r>
          </a:p>
          <a:p>
            <a:r>
              <a:rPr lang="es-US" sz="1200" b="0" i="0" dirty="0" smtClean="0">
                <a:solidFill>
                  <a:srgbClr val="000000"/>
                </a:solidFill>
              </a:rPr>
              <a:t>http://www.bettendorf.org/egov/docs/1160167747_549163.pdf</a:t>
            </a:r>
          </a:p>
        </p:txBody>
      </p:sp>
    </p:spTree>
    <p:extLst>
      <p:ext uri="{BB962C8B-B14F-4D97-AF65-F5344CB8AC3E}">
        <p14:creationId xmlns:p14="http://schemas.microsoft.com/office/powerpoint/2010/main" xmlns="" val="196450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8D6504C-E729-4BEF-913B-A1EB1914E236}" type="slidenum">
              <a:rPr lang="en-US" altLang="en-US" sz="1200">
                <a:solidFill>
                  <a:prstClr val="black"/>
                </a:solidFill>
              </a:rPr>
              <a:pPr/>
              <a:t>85</a:t>
            </a:fld>
            <a:endParaRPr lang="en-US" altLang="en-US" sz="120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000000"/>
                </a:solidFill>
              </a:rPr>
              <a:t>Conozca las diferentes clases de incendios y dónde podrían estar estos tipos de peligros en su instalación. </a:t>
            </a:r>
          </a:p>
          <a:p>
            <a:r>
              <a:rPr lang="es-US" sz="1200" b="0" i="0" dirty="0" smtClean="0">
                <a:solidFill>
                  <a:srgbClr val="000000"/>
                </a:solidFill>
              </a:rPr>
              <a:t>http://www.ilpi.com/safety/extinguishers.html</a:t>
            </a:r>
          </a:p>
          <a:p>
            <a:r>
              <a:rPr lang="es-US" sz="1200" b="0" i="0" dirty="0" smtClean="0">
                <a:solidFill>
                  <a:srgbClr val="000000"/>
                </a:solidFill>
              </a:rPr>
              <a:t>http://www.bettendorf.org/egov/docs/1160167747_549163.pdf</a:t>
            </a:r>
          </a:p>
        </p:txBody>
      </p:sp>
    </p:spTree>
    <p:extLst>
      <p:ext uri="{BB962C8B-B14F-4D97-AF65-F5344CB8AC3E}">
        <p14:creationId xmlns:p14="http://schemas.microsoft.com/office/powerpoint/2010/main" xmlns="" val="38385153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EF3B471-6B49-4478-81F0-5FF2554EF63B}" type="slidenum">
              <a:rPr lang="en-US" altLang="en-US" sz="1200">
                <a:solidFill>
                  <a:prstClr val="black"/>
                </a:solidFill>
              </a:rPr>
              <a:pPr/>
              <a:t>86</a:t>
            </a:fld>
            <a:endParaRPr lang="en-US" alt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000000"/>
                </a:solidFill>
              </a:rPr>
              <a:t>Conozca las diferentes clases de incendios y dónde podrían estar estos tipos de peligros en su instalación. </a:t>
            </a:r>
          </a:p>
          <a:p>
            <a:r>
              <a:rPr lang="es-US" sz="1200" b="0" i="0" dirty="0" smtClean="0">
                <a:solidFill>
                  <a:srgbClr val="000000"/>
                </a:solidFill>
              </a:rPr>
              <a:t>http://www.ilpi.com/safety/extinguishers.html</a:t>
            </a:r>
          </a:p>
          <a:p>
            <a:r>
              <a:rPr lang="es-US" sz="1200" b="0" i="0" dirty="0" smtClean="0">
                <a:solidFill>
                  <a:srgbClr val="000000"/>
                </a:solidFill>
              </a:rPr>
              <a:t>http://www.bettendorf.org/egov/docs/1160167747_549163.pdf</a:t>
            </a:r>
          </a:p>
        </p:txBody>
      </p:sp>
    </p:spTree>
    <p:extLst>
      <p:ext uri="{BB962C8B-B14F-4D97-AF65-F5344CB8AC3E}">
        <p14:creationId xmlns:p14="http://schemas.microsoft.com/office/powerpoint/2010/main" xmlns="" val="33747893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704DB81-D013-4E90-8709-D8D7B4C0F4CC}" type="slidenum">
              <a:rPr lang="en-US" altLang="en-US" sz="1200">
                <a:solidFill>
                  <a:prstClr val="black"/>
                </a:solidFill>
              </a:rPr>
              <a:pPr/>
              <a:t>87</a:t>
            </a:fld>
            <a:endParaRPr lang="en-US" altLang="en-US" sz="1200">
              <a:solidFill>
                <a:prstClr val="black"/>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r>
              <a:rPr lang="es-US" sz="1200" b="0" i="0" dirty="0" smtClean="0">
                <a:solidFill>
                  <a:srgbClr val="000000"/>
                </a:solidFill>
              </a:rPr>
              <a:t>Solo aquellas personas que están capacitadas y educadas para hacerlo deberán combatir un incendio que está más allá de la etapa incipiente.</a:t>
            </a:r>
          </a:p>
          <a:p>
            <a:endParaRPr lang="en-US" altLang="en-US" baseline="0" dirty="0" smtClean="0"/>
          </a:p>
          <a:p>
            <a:r>
              <a:rPr lang="es-US" sz="1200" b="0" i="0" dirty="0" smtClean="0">
                <a:solidFill>
                  <a:srgbClr val="000000"/>
                </a:solidFill>
              </a:rPr>
              <a:t>Las CUATRO ETAPAS de un INCENDIO</a:t>
            </a:r>
          </a:p>
          <a:p>
            <a:pPr fontAlgn="base"/>
            <a:r>
              <a:rPr lang="es-US" sz="1200" b="0" i="0" dirty="0" smtClean="0">
                <a:solidFill>
                  <a:srgbClr val="000000"/>
                </a:solidFill>
              </a:rPr>
              <a:t>En la mayoría de los estándares, incluida la Asociación Internacional de Entrenamiento de Bomberos (IFSTA) existen 4 etapas de un incendio.  Estas etapas son</a:t>
            </a:r>
            <a:r>
              <a:rPr lang="es-US" sz="1200" b="0" i="1" dirty="0" smtClean="0">
                <a:solidFill>
                  <a:srgbClr val="000000"/>
                </a:solidFill>
              </a:rPr>
              <a:t>incipiente</a:t>
            </a:r>
            <a:r>
              <a:rPr lang="es-US" sz="1200" b="0" i="0" dirty="0" smtClean="0">
                <a:solidFill>
                  <a:srgbClr val="000000"/>
                </a:solidFill>
              </a:rPr>
              <a:t>, </a:t>
            </a:r>
            <a:r>
              <a:rPr lang="es-US" sz="1200" b="0" i="1" dirty="0" smtClean="0">
                <a:solidFill>
                  <a:srgbClr val="000000"/>
                </a:solidFill>
              </a:rPr>
              <a:t>crecimiento</a:t>
            </a:r>
            <a:r>
              <a:rPr lang="es-US" sz="1200" b="0" i="0" dirty="0" smtClean="0">
                <a:solidFill>
                  <a:srgbClr val="000000"/>
                </a:solidFill>
              </a:rPr>
              <a:t>, </a:t>
            </a:r>
            <a:r>
              <a:rPr lang="es-US" sz="1200" b="0" i="1" dirty="0" smtClean="0">
                <a:solidFill>
                  <a:srgbClr val="000000"/>
                </a:solidFill>
              </a:rPr>
              <a:t>desarrollado completamente </a:t>
            </a:r>
            <a:r>
              <a:rPr lang="es-US" sz="1200" b="0" i="0" dirty="0" smtClean="0">
                <a:solidFill>
                  <a:srgbClr val="000000"/>
                </a:solidFill>
              </a:rPr>
              <a:t>, y </a:t>
            </a:r>
            <a:r>
              <a:rPr lang="es-US" sz="1200" b="0" i="1" dirty="0" smtClean="0">
                <a:solidFill>
                  <a:srgbClr val="000000"/>
                </a:solidFill>
              </a:rPr>
              <a:t>decaer</a:t>
            </a:r>
            <a:r>
              <a:rPr lang="es-US" sz="1200" b="0" i="0" dirty="0" smtClean="0">
                <a:solidFill>
                  <a:srgbClr val="000000"/>
                </a:solidFill>
              </a:rPr>
              <a:t>.  El siguiente es un breve resumen de cada etapa.</a:t>
            </a:r>
          </a:p>
          <a:p>
            <a:pPr fontAlgn="base"/>
            <a:r>
              <a:rPr lang="es-US" sz="1200" b="1" i="0" dirty="0" smtClean="0">
                <a:solidFill>
                  <a:srgbClr val="000000"/>
                </a:solidFill>
              </a:rPr>
              <a:t>Incipiente</a:t>
            </a:r>
            <a:r>
              <a:rPr lang="es-US" sz="1200" b="0" i="0" dirty="0" smtClean="0">
                <a:solidFill>
                  <a:srgbClr val="000000"/>
                </a:solidFill>
              </a:rPr>
              <a:t> - Esta primera etapa comienza cuando el calor, el oxígeno y una fuente de combustible se combinan y tienen una reacción química que da como resultado un incendio.  Esto también se conoce como "ignición" y se representa generalmente por un fuego muy pequeño que a menudo (y con suerte) sale por sí mismo, antes de alcanzar las etapas siguientes.  Reconocer un incendio en esta etapa le ofrece su mejor oportunidad de supresión o escape.</a:t>
            </a:r>
          </a:p>
          <a:p>
            <a:pPr fontAlgn="base"/>
            <a:r>
              <a:rPr lang="es-US" sz="1200" b="1" i="0" dirty="0" smtClean="0">
                <a:solidFill>
                  <a:srgbClr val="000000"/>
                </a:solidFill>
              </a:rPr>
              <a:t>Crecimiento</a:t>
            </a:r>
            <a:r>
              <a:rPr lang="es-US" sz="1200" b="0" i="0" dirty="0" smtClean="0">
                <a:solidFill>
                  <a:srgbClr val="000000"/>
                </a:solidFill>
              </a:rPr>
              <a:t> – La fase de  </a:t>
            </a:r>
            <a:r>
              <a:rPr lang="es-US" sz="1200" b="0" i="1" dirty="0" smtClean="0">
                <a:solidFill>
                  <a:srgbClr val="000000"/>
                </a:solidFill>
              </a:rPr>
              <a:t>crecimiento</a:t>
            </a:r>
            <a:r>
              <a:rPr lang="es-US" sz="1200" b="0" i="0" dirty="0" smtClean="0">
                <a:solidFill>
                  <a:srgbClr val="000000"/>
                </a:solidFill>
              </a:rPr>
              <a:t> es donde se utilizan las estructuras de carga de fuego y de oxígeno como combustible para el fuego. Existen numerosos factores que afectan a la etapa de crecimiento, incluido dónde se inició el fuego, qué combustibles están cerca de él, la altura del techo y el potencial de "capas térmicas".  Es durante esta más corta de las 4 etapas cuando un "incendio generalizado" mortal puede producirse; potencialmente atrapando, dañando o matando a los bomberos.</a:t>
            </a:r>
          </a:p>
          <a:p>
            <a:pPr fontAlgn="base"/>
            <a:r>
              <a:rPr lang="es-US" sz="1200" b="1" i="0" dirty="0" smtClean="0">
                <a:solidFill>
                  <a:srgbClr val="000000"/>
                </a:solidFill>
              </a:rPr>
              <a:t>Completamente desarrollado</a:t>
            </a:r>
            <a:r>
              <a:rPr lang="es-US" sz="1200" b="0" i="0" dirty="0" smtClean="0">
                <a:solidFill>
                  <a:srgbClr val="000000"/>
                </a:solidFill>
              </a:rPr>
              <a:t>- Cuando la etapa de crecimiento ha alcanzado su máximo y todos los materiales combustibles se han encendido, se considera que un incendio está</a:t>
            </a:r>
            <a:r>
              <a:rPr lang="es-US" sz="1200" b="0" i="1" dirty="0" smtClean="0">
                <a:solidFill>
                  <a:srgbClr val="000000"/>
                </a:solidFill>
              </a:rPr>
              <a:t> completamente desarrollado</a:t>
            </a:r>
            <a:r>
              <a:rPr lang="es-US" sz="1200" b="0" i="0" dirty="0" smtClean="0">
                <a:solidFill>
                  <a:srgbClr val="000000"/>
                </a:solidFill>
              </a:rPr>
              <a:t>.  Esta es la fase más caliente de un incendio y la más peligrosa para cualquiera persona atrapada dentro.</a:t>
            </a:r>
          </a:p>
          <a:p>
            <a:pPr fontAlgn="base"/>
            <a:r>
              <a:rPr lang="es-US" sz="1200" b="1" i="0" dirty="0" smtClean="0">
                <a:solidFill>
                  <a:srgbClr val="000000"/>
                </a:solidFill>
              </a:rPr>
              <a:t>Decaer</a:t>
            </a:r>
            <a:r>
              <a:rPr lang="es-US" sz="1200" b="0" i="0" dirty="0" smtClean="0">
                <a:solidFill>
                  <a:srgbClr val="000000"/>
                </a:solidFill>
              </a:rPr>
              <a:t> – Siendo normalmente la etapa más larga de un incendio, la </a:t>
            </a:r>
            <a:r>
              <a:rPr lang="es-US" sz="1200" b="0" i="1" dirty="0" smtClean="0">
                <a:solidFill>
                  <a:srgbClr val="000000"/>
                </a:solidFill>
              </a:rPr>
              <a:t>fase de decaer</a:t>
            </a:r>
            <a:r>
              <a:rPr lang="es-US" sz="1200" b="0" i="0" dirty="0" smtClean="0">
                <a:solidFill>
                  <a:srgbClr val="000000"/>
                </a:solidFill>
              </a:rPr>
              <a:t> se caracteriza por una disminución importante de oxígeno o combustible, que apaga el fuego.  Los dos peligros comunes durante esta etapa son los primeros: la existencia de combustibles no inflamables, que potencialmente pueden iniciar un nuevo incendio si no se apagó por completo.  En segundo lugar, existe el peligro de un contrafuego cuando el oxígeno se reintroduce en un espacio volátil y confinado.</a:t>
            </a:r>
          </a:p>
          <a:p>
            <a:endParaRPr lang="en-US" altLang="en-US" dirty="0" smtClean="0"/>
          </a:p>
        </p:txBody>
      </p:sp>
    </p:spTree>
    <p:extLst>
      <p:ext uri="{BB962C8B-B14F-4D97-AF65-F5344CB8AC3E}">
        <p14:creationId xmlns:p14="http://schemas.microsoft.com/office/powerpoint/2010/main" xmlns="" val="26433148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3A4FF02-4742-4E8A-A5C3-81F3FE711277}" type="slidenum">
              <a:rPr lang="en-US" altLang="en-US" sz="1200">
                <a:solidFill>
                  <a:prstClr val="black"/>
                </a:solidFill>
              </a:rPr>
              <a:pPr/>
              <a:t>88</a:t>
            </a:fld>
            <a:endParaRPr lang="en-US" altLang="en-US" sz="120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r>
              <a:rPr lang="es-US" sz="1200" b="0" i="0" dirty="0" smtClean="0">
                <a:solidFill>
                  <a:srgbClr val="000000"/>
                </a:solidFill>
              </a:rPr>
              <a:t>Practique un buen mantenimiento para mantener al equipo de lucha contra incendios fácilmente accesible</a:t>
            </a:r>
          </a:p>
        </p:txBody>
      </p:sp>
    </p:spTree>
    <p:extLst>
      <p:ext uri="{BB962C8B-B14F-4D97-AF65-F5344CB8AC3E}">
        <p14:creationId xmlns:p14="http://schemas.microsoft.com/office/powerpoint/2010/main" xmlns="" val="37732661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B690A90-179E-4F28-BEB8-37A39C8CD324}" type="slidenum">
              <a:rPr lang="en-US" altLang="en-US" sz="1200">
                <a:solidFill>
                  <a:prstClr val="black"/>
                </a:solidFill>
              </a:rPr>
              <a:pPr/>
              <a:t>89</a:t>
            </a:fld>
            <a:endParaRPr lang="en-US" alt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xmlns="" val="28561453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B690A90-179E-4F28-BEB8-37A39C8CD324}" type="slidenum">
              <a:rPr lang="en-US" altLang="en-US" sz="1200">
                <a:solidFill>
                  <a:prstClr val="black"/>
                </a:solidFill>
              </a:rPr>
              <a:pPr/>
              <a:t>90</a:t>
            </a:fld>
            <a:endParaRPr lang="en-US" alt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r>
              <a:rPr lang="es-US" sz="1200" b="0" i="0" dirty="0" smtClean="0">
                <a:solidFill>
                  <a:srgbClr val="000000"/>
                </a:solidFill>
              </a:rPr>
              <a:t>Comparta el folleto F.Y.S. con el grupo y analice el significado de PASS y también lo que es un fuego en etapa incipiente.</a:t>
            </a:r>
          </a:p>
        </p:txBody>
      </p:sp>
    </p:spTree>
    <p:extLst>
      <p:ext uri="{BB962C8B-B14F-4D97-AF65-F5344CB8AC3E}">
        <p14:creationId xmlns:p14="http://schemas.microsoft.com/office/powerpoint/2010/main" xmlns="" val="2856145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La seguridad es la identificación de peligros y la reducción del riesgo. ¡De eso se trata!</a:t>
            </a:r>
          </a:p>
          <a:p>
            <a:endParaRPr lang="en-US" dirty="0" smtClean="0"/>
          </a:p>
          <a:p>
            <a:r>
              <a:rPr lang="es-US" sz="1200" b="0" i="0" dirty="0" smtClean="0">
                <a:solidFill>
                  <a:srgbClr val="000000"/>
                </a:solidFill>
              </a:rPr>
              <a:t>¿Cómo puede ayudar?</a:t>
            </a:r>
          </a:p>
          <a:p>
            <a:pPr marL="342900" indent="-342900">
              <a:buFont typeface="Arial" panose="020B0604020202020204" pitchFamily="34" charset="0"/>
              <a:buChar char="•"/>
            </a:pPr>
            <a:r>
              <a:rPr lang="es-US" sz="1200" b="0" i="0" dirty="0" smtClean="0">
                <a:solidFill>
                  <a:srgbClr val="000000"/>
                </a:solidFill>
              </a:rPr>
              <a:t>Los encargados de evaluar los peligros en un lugar de trabajo examinan artículos, condiciones y situaciones que podrían representar un riesgo para los empleados, los contratistas y/o el público en general. Observan situaciones y condiciones y piensan en lo que podría salir mal que podría dar lugar a la pérdida de vidas, pérdida de días de trabajo, pérdida de productividad, pérdida de propiedad, lesiones o enfermedad.</a:t>
            </a:r>
          </a:p>
          <a:p>
            <a:pPr marL="342900" indent="-342900">
              <a:buFont typeface="Arial" panose="020B0604020202020204" pitchFamily="34" charset="0"/>
              <a:buChar char="•"/>
            </a:pPr>
            <a:r>
              <a:rPr lang="es-US" sz="1200" b="0" i="0" dirty="0" smtClean="0">
                <a:solidFill>
                  <a:srgbClr val="000000"/>
                </a:solidFill>
              </a:rPr>
              <a:t>Las evaluaciones de peligros examinan con realismo todas las tareas del lugar de trabajo y sus peligros inherentes. Luego se propone hacer que cada tarea sea tan segura como sea posible.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0" i="0" dirty="0" smtClean="0">
                <a:solidFill>
                  <a:srgbClr val="000000"/>
                </a:solidFill>
              </a:rPr>
              <a:t>¿Cuáles son los peligros típicos que vemos?</a:t>
            </a:r>
          </a:p>
          <a:p>
            <a:pPr marL="342900" indent="-342900">
              <a:buFont typeface="Arial" panose="020B0604020202020204" pitchFamily="34" charset="0"/>
              <a:buChar char="•"/>
            </a:pPr>
            <a:r>
              <a:rPr lang="es-US" sz="1200" b="0" i="0" dirty="0" smtClean="0">
                <a:solidFill>
                  <a:srgbClr val="000000"/>
                </a:solidFill>
              </a:rPr>
              <a:t>Siempre que se utilice maquinaria, se corre el riesgo de que se produzca un defecto en la máquina, un funcionamiento inseguro, ropa insegura para el funcionamiento de la máquina, trabajadores no capacitados o malas condiciones de trabajo para el funcionamiento de la maquinaria.</a:t>
            </a:r>
          </a:p>
          <a:p>
            <a:pPr marL="342900" indent="-342900">
              <a:buFont typeface="Arial" panose="020B0604020202020204" pitchFamily="34" charset="0"/>
              <a:buChar char="•"/>
            </a:pPr>
            <a:r>
              <a:rPr lang="es-US" sz="1200" b="0" i="0" dirty="0" smtClean="0">
                <a:solidFill>
                  <a:srgbClr val="000000"/>
                </a:solidFill>
              </a:rPr>
              <a:t>Si el lugar de trabajo implica el movimiento de vehículos, existen peligros potenciales. El mal mantenimiento puede representar un peligro porque el lugar de trabajo no se ha mantenido limpio y los empleados no ven los materiales que están en el área de tráfico.</a:t>
            </a:r>
          </a:p>
          <a:p>
            <a:pPr marL="342900" indent="-342900">
              <a:buFont typeface="Arial" panose="020B0604020202020204" pitchFamily="34" charset="0"/>
              <a:buChar char="•"/>
            </a:pPr>
            <a:endParaRPr lang="en-US" sz="1200"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12</a:t>
            </a:fld>
            <a:endParaRPr lang="en-US" dirty="0"/>
          </a:p>
        </p:txBody>
      </p:sp>
    </p:spTree>
    <p:extLst>
      <p:ext uri="{BB962C8B-B14F-4D97-AF65-F5344CB8AC3E}">
        <p14:creationId xmlns:p14="http://schemas.microsoft.com/office/powerpoint/2010/main" xmlns="" val="15444763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Extinguidores accesibles y sus ubicaciones están marcadas adecuadamente</a:t>
            </a:r>
          </a:p>
          <a:p>
            <a:r>
              <a:rPr lang="es-US" sz="1200" b="0" i="0" dirty="0" smtClean="0">
                <a:solidFill>
                  <a:srgbClr val="000000"/>
                </a:solidFill>
              </a:rPr>
              <a:t>Los extinguidores están en su lugar y cargados</a:t>
            </a:r>
          </a:p>
          <a:p>
            <a:r>
              <a:rPr lang="es-US" sz="1200" b="0" i="0" dirty="0" smtClean="0">
                <a:solidFill>
                  <a:srgbClr val="000000"/>
                </a:solidFill>
              </a:rPr>
              <a:t>No hay materiales combustibles o inflamables en áreas de trabajo peligrosas</a:t>
            </a:r>
          </a:p>
          <a:p>
            <a:r>
              <a:rPr lang="es-US" sz="1200" b="0" i="0" dirty="0" smtClean="0">
                <a:solidFill>
                  <a:srgbClr val="000000"/>
                </a:solidFill>
              </a:rPr>
              <a:t>Cubos de basura/de trapos cubiertos o vaciados diariamente</a:t>
            </a:r>
          </a:p>
          <a:p>
            <a:r>
              <a:rPr lang="es-US" sz="1200" b="0" i="0" dirty="0" smtClean="0">
                <a:solidFill>
                  <a:srgbClr val="000000"/>
                </a:solidFill>
              </a:rPr>
              <a:t>Rutas y señales claras de salida</a:t>
            </a:r>
          </a:p>
          <a:p>
            <a:r>
              <a:rPr lang="es-US" sz="1200" b="0" i="0" dirty="0" smtClean="0">
                <a:solidFill>
                  <a:srgbClr val="000000"/>
                </a:solidFill>
              </a:rPr>
              <a:t>Aspersores automáticos sin obstrucciones</a:t>
            </a:r>
          </a:p>
          <a:p>
            <a:r>
              <a:rPr lang="es-US" sz="1200" b="0" i="0" dirty="0" smtClean="0">
                <a:solidFill>
                  <a:srgbClr val="000000"/>
                </a:solidFill>
              </a:rPr>
              <a:t>Líquidos inflamables almacenados adecuadamente</a:t>
            </a:r>
          </a:p>
          <a:p>
            <a:r>
              <a:rPr lang="es-US" sz="1200" b="0" i="0" dirty="0" smtClean="0">
                <a:solidFill>
                  <a:srgbClr val="000000"/>
                </a:solidFill>
              </a:rPr>
              <a:t>Materiales combustibles mantenidos al mínimo en las áreas de proceso</a:t>
            </a:r>
          </a:p>
          <a:p>
            <a:r>
              <a:rPr lang="es-US" sz="1200" b="0" i="0" dirty="0" smtClean="0">
                <a:solidFill>
                  <a:srgbClr val="000000"/>
                </a:solidFill>
              </a:rPr>
              <a:t>El extinguidor se revisa por código</a:t>
            </a:r>
          </a:p>
          <a:p>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a:solidFill>
                  <a:prstClr val="black"/>
                </a:solidFill>
              </a:rPr>
              <a:pPr/>
              <a:t>91</a:t>
            </a:fld>
            <a:endParaRPr lang="en-US">
              <a:solidFill>
                <a:prstClr val="black"/>
              </a:solidFill>
            </a:endParaRPr>
          </a:p>
        </p:txBody>
      </p:sp>
    </p:spTree>
    <p:extLst>
      <p:ext uri="{BB962C8B-B14F-4D97-AF65-F5344CB8AC3E}">
        <p14:creationId xmlns:p14="http://schemas.microsoft.com/office/powerpoint/2010/main" xmlns="" val="39018274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Pasillos/Escaleras/Estaciones de trabajo libres de obstrucciones (peligros de resbalones/tropezones)</a:t>
            </a:r>
          </a:p>
          <a:p>
            <a:r>
              <a:rPr lang="es-US" sz="1200" b="0" i="0" dirty="0" smtClean="0">
                <a:solidFill>
                  <a:srgbClr val="000000"/>
                </a:solidFill>
              </a:rPr>
              <a:t>Entrada/salidas claras y desbloqueadas</a:t>
            </a:r>
          </a:p>
          <a:p>
            <a:r>
              <a:rPr lang="es-US" sz="1200" b="0" i="0" dirty="0" smtClean="0">
                <a:solidFill>
                  <a:srgbClr val="000000"/>
                </a:solidFill>
              </a:rPr>
              <a:t>Área de trabajo libre de peligros reconocidos</a:t>
            </a:r>
          </a:p>
          <a:p>
            <a:r>
              <a:rPr lang="es-US" sz="1200" b="0" i="0" dirty="0" smtClean="0">
                <a:solidFill>
                  <a:srgbClr val="000000"/>
                </a:solidFill>
              </a:rPr>
              <a:t>Desconexiones accesibles</a:t>
            </a:r>
          </a:p>
          <a:p>
            <a:r>
              <a:rPr lang="es-US" sz="1200" b="0" i="0" dirty="0" smtClean="0">
                <a:solidFill>
                  <a:srgbClr val="000000"/>
                </a:solidFill>
              </a:rPr>
              <a:t>Cilindros comprimidos almacenados adecuadamente</a:t>
            </a:r>
          </a:p>
          <a:p>
            <a:r>
              <a:rPr lang="es-US" sz="1200" b="0" i="0" dirty="0" smtClean="0">
                <a:solidFill>
                  <a:srgbClr val="000000"/>
                </a:solidFill>
              </a:rPr>
              <a:t>Material apilado adecuadamente (se caerá)</a:t>
            </a:r>
          </a:p>
          <a:p>
            <a:r>
              <a:rPr lang="es-US" sz="1200" b="0" i="0" dirty="0" smtClean="0">
                <a:solidFill>
                  <a:srgbClr val="000000"/>
                </a:solidFill>
              </a:rPr>
              <a:t>Sala de descanso limpia</a:t>
            </a:r>
          </a:p>
          <a:p>
            <a:r>
              <a:rPr lang="es-US" sz="1200" b="0" i="0" dirty="0" smtClean="0">
                <a:solidFill>
                  <a:srgbClr val="000000"/>
                </a:solidFill>
              </a:rPr>
              <a:t>Área general limpia</a:t>
            </a:r>
          </a:p>
          <a:p>
            <a:r>
              <a:rPr lang="es-US" sz="1200" b="0" i="0" dirty="0" smtClean="0">
                <a:solidFill>
                  <a:srgbClr val="000000"/>
                </a:solidFill>
              </a:rPr>
              <a:t>Herramientas apropiadas de manejo de derrames disponibles y utilizadas</a:t>
            </a:r>
          </a:p>
          <a:p>
            <a:r>
              <a:rPr lang="es-US" sz="1200" b="0" i="0" dirty="0" smtClean="0">
                <a:solidFill>
                  <a:srgbClr val="000000"/>
                </a:solidFill>
              </a:rPr>
              <a:t>Chatarra almacenada adecuada/ordenadamente</a:t>
            </a:r>
          </a:p>
          <a:p>
            <a:r>
              <a:rPr lang="es-US" sz="1200" b="0" i="0" dirty="0" smtClean="0">
                <a:solidFill>
                  <a:srgbClr val="000000"/>
                </a:solidFill>
              </a:rPr>
              <a:t>Cabinas de equipos móviles</a:t>
            </a:r>
          </a:p>
          <a:p>
            <a:r>
              <a:rPr lang="es-US" sz="1200" b="0" i="0" dirty="0" smtClean="0">
                <a:solidFill>
                  <a:srgbClr val="000000"/>
                </a:solidFill>
              </a:rPr>
              <a:t>Condición de las áreas de taller de mantenimiento</a:t>
            </a:r>
          </a:p>
          <a:p>
            <a:r>
              <a:rPr lang="es-US" sz="1200" b="0" i="0" dirty="0" smtClean="0">
                <a:solidFill>
                  <a:srgbClr val="000000"/>
                </a:solidFill>
              </a:rPr>
              <a:t>Baños limpios e higiénicos</a:t>
            </a:r>
          </a:p>
          <a:p>
            <a:endParaRPr lang="en-US" dirty="0"/>
          </a:p>
        </p:txBody>
      </p:sp>
      <p:sp>
        <p:nvSpPr>
          <p:cNvPr id="4" name="Slide Number Placeholder 3"/>
          <p:cNvSpPr>
            <a:spLocks noGrp="1"/>
          </p:cNvSpPr>
          <p:nvPr>
            <p:ph type="sldNum" sz="quarter" idx="10"/>
          </p:nvPr>
        </p:nvSpPr>
        <p:spPr/>
        <p:txBody>
          <a:bodyPr/>
          <a:lstStyle/>
          <a:p>
            <a:fld id="{1E9BAB13-F127-4703-BE8B-5594181A61FC}" type="slidenum">
              <a:rPr lang="en-US">
                <a:solidFill>
                  <a:prstClr val="black"/>
                </a:solidFill>
              </a:rPr>
              <a:pPr/>
              <a:t>92</a:t>
            </a:fld>
            <a:endParaRPr lang="en-US">
              <a:solidFill>
                <a:prstClr val="black"/>
              </a:solidFill>
            </a:endParaRPr>
          </a:p>
        </p:txBody>
      </p:sp>
    </p:spTree>
    <p:extLst>
      <p:ext uri="{BB962C8B-B14F-4D97-AF65-F5344CB8AC3E}">
        <p14:creationId xmlns:p14="http://schemas.microsoft.com/office/powerpoint/2010/main" xmlns="" val="39018274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D.</a:t>
            </a:r>
          </a:p>
          <a:p>
            <a:r>
              <a:rPr lang="es-US" sz="1200" b="0" i="0" dirty="0" smtClean="0">
                <a:solidFill>
                  <a:srgbClr val="000000"/>
                </a:solidFill>
              </a:rPr>
              <a:t>Pregunta 7 en la Prepueba/Posprueba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93</a:t>
            </a:fld>
            <a:endParaRPr lang="en-US"/>
          </a:p>
        </p:txBody>
      </p:sp>
    </p:spTree>
    <p:extLst>
      <p:ext uri="{BB962C8B-B14F-4D97-AF65-F5344CB8AC3E}">
        <p14:creationId xmlns:p14="http://schemas.microsoft.com/office/powerpoint/2010/main" xmlns="" val="16340013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C.</a:t>
            </a:r>
          </a:p>
          <a:p>
            <a:r>
              <a:rPr lang="es-US" sz="1200" b="0" i="0" dirty="0" smtClean="0">
                <a:solidFill>
                  <a:srgbClr val="000000"/>
                </a:solidFill>
              </a:rPr>
              <a:t>Pregunta 15 en la Prepueba/Posprueba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94</a:t>
            </a:fld>
            <a:endParaRPr lang="en-US"/>
          </a:p>
        </p:txBody>
      </p:sp>
    </p:spTree>
    <p:extLst>
      <p:ext uri="{BB962C8B-B14F-4D97-AF65-F5344CB8AC3E}">
        <p14:creationId xmlns:p14="http://schemas.microsoft.com/office/powerpoint/2010/main" xmlns="" val="41996239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VERDADERO</a:t>
            </a:r>
          </a:p>
          <a:p>
            <a:r>
              <a:rPr lang="es-US" sz="1200" b="0" i="0" dirty="0" smtClean="0">
                <a:solidFill>
                  <a:srgbClr val="000000"/>
                </a:solidFill>
              </a:rPr>
              <a:t>Pregunta 1 en la Prepueba/Posprueba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95</a:t>
            </a:fld>
            <a:endParaRPr lang="en-US"/>
          </a:p>
        </p:txBody>
      </p:sp>
    </p:spTree>
    <p:extLst>
      <p:ext uri="{BB962C8B-B14F-4D97-AF65-F5344CB8AC3E}">
        <p14:creationId xmlns:p14="http://schemas.microsoft.com/office/powerpoint/2010/main" xmlns="" val="1706400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VERDADERO</a:t>
            </a:r>
          </a:p>
          <a:p>
            <a:r>
              <a:rPr lang="es-US" sz="1200" b="0" i="0" dirty="0" smtClean="0">
                <a:solidFill>
                  <a:srgbClr val="000000"/>
                </a:solidFill>
              </a:rPr>
              <a:t>Pregunta 6 en la Prepueba/Posprueba</a:t>
            </a:r>
          </a:p>
        </p:txBody>
      </p:sp>
      <p:sp>
        <p:nvSpPr>
          <p:cNvPr id="4" name="Slide Number Placeholder 3"/>
          <p:cNvSpPr>
            <a:spLocks noGrp="1"/>
          </p:cNvSpPr>
          <p:nvPr>
            <p:ph type="sldNum" sz="quarter" idx="10"/>
          </p:nvPr>
        </p:nvSpPr>
        <p:spPr/>
        <p:txBody>
          <a:bodyPr/>
          <a:lstStyle/>
          <a:p>
            <a:fld id="{44075C40-9256-48B2-ACD0-FFA35C874F1F}" type="slidenum">
              <a:rPr lang="en-US" smtClean="0"/>
              <a:pPr/>
              <a:t>96</a:t>
            </a:fld>
            <a:endParaRPr lang="en-US"/>
          </a:p>
        </p:txBody>
      </p:sp>
    </p:spTree>
    <p:extLst>
      <p:ext uri="{BB962C8B-B14F-4D97-AF65-F5344CB8AC3E}">
        <p14:creationId xmlns:p14="http://schemas.microsoft.com/office/powerpoint/2010/main" xmlns="" val="15699215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B.</a:t>
            </a:r>
          </a:p>
        </p:txBody>
      </p:sp>
      <p:sp>
        <p:nvSpPr>
          <p:cNvPr id="4" name="Slide Number Placeholder 3"/>
          <p:cNvSpPr>
            <a:spLocks noGrp="1"/>
          </p:cNvSpPr>
          <p:nvPr>
            <p:ph type="sldNum" sz="quarter" idx="10"/>
          </p:nvPr>
        </p:nvSpPr>
        <p:spPr/>
        <p:txBody>
          <a:bodyPr/>
          <a:lstStyle/>
          <a:p>
            <a:fld id="{44075C40-9256-48B2-ACD0-FFA35C874F1F}" type="slidenum">
              <a:rPr lang="en-US" smtClean="0"/>
              <a:pPr/>
              <a:t>97</a:t>
            </a:fld>
            <a:endParaRPr lang="en-US"/>
          </a:p>
        </p:txBody>
      </p:sp>
    </p:spTree>
    <p:extLst>
      <p:ext uri="{BB962C8B-B14F-4D97-AF65-F5344CB8AC3E}">
        <p14:creationId xmlns:p14="http://schemas.microsoft.com/office/powerpoint/2010/main" xmlns="" val="21861943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46175" y="687388"/>
            <a:ext cx="4565650" cy="3425825"/>
          </a:xfrm>
          <a:ln cap="flat"/>
        </p:spPr>
      </p:sp>
      <p:sp>
        <p:nvSpPr>
          <p:cNvPr id="36867" name="Rectangle 3"/>
          <p:cNvSpPr>
            <a:spLocks noGrp="1" noChangeArrowheads="1"/>
          </p:cNvSpPr>
          <p:nvPr>
            <p:ph type="body" idx="1"/>
          </p:nvPr>
        </p:nvSpPr>
        <p:spPr>
          <a:noFill/>
          <a:ln/>
        </p:spPr>
        <p:txBody>
          <a:bodyPr lIns="92075" tIns="46038" rIns="92075" bIns="46038"/>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b="0" i="0" dirty="0" smtClean="0">
                <a:solidFill>
                  <a:srgbClr val="000000"/>
                </a:solidFill>
              </a:rPr>
              <a:t>Antes de comenzar esta sección, muestre el video titulado Lockout Tagout (Bloqueo Etiquetado) (16’ 46”).</a:t>
            </a:r>
          </a:p>
          <a:p>
            <a:pPr eaLnBrk="1" hangingPunct="1"/>
            <a:endParaRPr lang="en-US" dirty="0" smtClean="0"/>
          </a:p>
        </p:txBody>
      </p:sp>
    </p:spTree>
    <p:extLst>
      <p:ext uri="{BB962C8B-B14F-4D97-AF65-F5344CB8AC3E}">
        <p14:creationId xmlns:p14="http://schemas.microsoft.com/office/powerpoint/2010/main" xmlns="" val="27349161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31888" y="674688"/>
            <a:ext cx="4595812" cy="3448050"/>
          </a:xfrm>
          <a:ln/>
        </p:spPr>
      </p:sp>
      <p:sp>
        <p:nvSpPr>
          <p:cNvPr id="37891" name="Rectangle 3"/>
          <p:cNvSpPr>
            <a:spLocks noGrp="1" noChangeArrowheads="1"/>
          </p:cNvSpPr>
          <p:nvPr>
            <p:ph type="body" idx="1"/>
          </p:nvPr>
        </p:nvSpPr>
        <p:spPr>
          <a:xfrm>
            <a:off x="893764" y="4346681"/>
            <a:ext cx="5070475" cy="4122152"/>
          </a:xfrm>
          <a:noFill/>
          <a:ln/>
        </p:spPr>
        <p:txBody>
          <a:bodyPr/>
          <a:lstStyle/>
          <a:p>
            <a:pPr marL="228600" indent="-228600" eaLnBrk="1" hangingPunct="1"/>
            <a:r>
              <a:rPr lang="es-US" sz="1200" b="0" i="0" dirty="0" smtClean="0">
                <a:solidFill>
                  <a:srgbClr val="000000"/>
                </a:solidFill>
              </a:rPr>
              <a:t>Si no está seguro de qué equipo LOTO aplica, realice un análisis de peligros.</a:t>
            </a:r>
          </a:p>
          <a:p>
            <a:pPr marL="228600" indent="-228600" eaLnBrk="1" hangingPunct="1"/>
            <a:r>
              <a:rPr lang="es-US" sz="1200" b="0" i="0" dirty="0" smtClean="0">
                <a:solidFill>
                  <a:srgbClr val="000000"/>
                </a:solidFill>
              </a:rPr>
              <a:t>Asegúrese de que se consideran todas las fuentes de energía.</a:t>
            </a:r>
          </a:p>
          <a:p>
            <a:pPr marL="228600" indent="-228600" eaLnBrk="1" hangingPunct="1"/>
            <a:r>
              <a:rPr lang="es-US" sz="1200" b="0" i="0" dirty="0" smtClean="0">
                <a:solidFill>
                  <a:srgbClr val="000000"/>
                </a:solidFill>
              </a:rPr>
              <a:t>No comprometa a un empleado al no solicitar LOTO</a:t>
            </a:r>
          </a:p>
          <a:p>
            <a:pPr marL="228600" indent="-228600" eaLnBrk="1" hangingPunct="1"/>
            <a:r>
              <a:rPr lang="es-US" sz="1200" b="0" i="0" dirty="0" smtClean="0">
                <a:solidFill>
                  <a:srgbClr val="000000"/>
                </a:solidFill>
              </a:rPr>
              <a:t>Ante la duda, bloquéela</a:t>
            </a:r>
          </a:p>
        </p:txBody>
      </p:sp>
    </p:spTree>
    <p:extLst>
      <p:ext uri="{BB962C8B-B14F-4D97-AF65-F5344CB8AC3E}">
        <p14:creationId xmlns:p14="http://schemas.microsoft.com/office/powerpoint/2010/main" xmlns="" val="15131875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31888" y="674688"/>
            <a:ext cx="4595812" cy="3448050"/>
          </a:xfrm>
          <a:ln/>
        </p:spPr>
      </p:sp>
      <p:sp>
        <p:nvSpPr>
          <p:cNvPr id="38915" name="Rectangle 3"/>
          <p:cNvSpPr>
            <a:spLocks noGrp="1" noChangeArrowheads="1"/>
          </p:cNvSpPr>
          <p:nvPr>
            <p:ph type="body" idx="1"/>
          </p:nvPr>
        </p:nvSpPr>
        <p:spPr>
          <a:xfrm>
            <a:off x="893764" y="4346681"/>
            <a:ext cx="5070475" cy="4122152"/>
          </a:xfrm>
          <a:noFill/>
          <a:ln/>
        </p:spPr>
        <p:txBody>
          <a:bodyPr/>
          <a:lstStyle/>
          <a:p>
            <a:pPr marL="228600" indent="-228600" eaLnBrk="1" hangingPunct="1"/>
            <a:r>
              <a:rPr lang="es-US" sz="1200" b="0" i="0" dirty="0" smtClean="0">
                <a:solidFill>
                  <a:srgbClr val="000000"/>
                </a:solidFill>
              </a:rPr>
              <a:t>Cada vez que un empleado se lesiona con el equipo, se debe desenergizar y bloquear.</a:t>
            </a:r>
          </a:p>
          <a:p>
            <a:pPr marL="228600" indent="-228600" eaLnBrk="1" hangingPunct="1"/>
            <a:endParaRPr lang="en-US" dirty="0" smtClean="0"/>
          </a:p>
          <a:p>
            <a:pPr marL="228600" indent="-228600" eaLnBrk="1" hangingPunct="1"/>
            <a:r>
              <a:rPr lang="es-US" sz="1200" b="0" i="0" dirty="0" smtClean="0">
                <a:solidFill>
                  <a:srgbClr val="000000"/>
                </a:solidFill>
              </a:rPr>
              <a:t>Un dispositivo de seguridad en este caso puede ser un protector.</a:t>
            </a:r>
          </a:p>
        </p:txBody>
      </p:sp>
    </p:spTree>
    <p:extLst>
      <p:ext uri="{BB962C8B-B14F-4D97-AF65-F5344CB8AC3E}">
        <p14:creationId xmlns:p14="http://schemas.microsoft.com/office/powerpoint/2010/main" xmlns="" val="202421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s-US" sz="1200" b="0" i="0" dirty="0" smtClean="0">
                <a:solidFill>
                  <a:srgbClr val="000000"/>
                </a:solidFill>
              </a:rPr>
              <a:t>Trate de incluir a alguien en su equipo que no trabaje en todo momento en esta área. Las cosas que una nueva persona reconoce como peligros se convierten en problemas que se pasaron por alto si trabaja con estas personas todos los días.</a:t>
            </a:r>
          </a:p>
          <a:p>
            <a:pPr marL="342900" indent="-342900">
              <a:buFont typeface="Arial" panose="020B0604020202020204" pitchFamily="34" charset="0"/>
              <a:buChar char="•"/>
            </a:pPr>
            <a:r>
              <a:rPr lang="es-US" sz="1200" b="0" i="0" dirty="0" smtClean="0">
                <a:solidFill>
                  <a:srgbClr val="000000"/>
                </a:solidFill>
              </a:rPr>
              <a:t>Divida el área de evaluación en secciones. Estas pueden incluir: oficinas, recepción, envío, fabricación, atención al cliente, procesamiento.</a:t>
            </a:r>
          </a:p>
          <a:p>
            <a:pPr marL="342900" indent="-342900">
              <a:buFont typeface="Arial" panose="020B0604020202020204" pitchFamily="34" charset="0"/>
              <a:buChar char="•"/>
            </a:pPr>
            <a:r>
              <a:rPr lang="es-US" sz="1200" b="0" i="0" dirty="0" smtClean="0">
                <a:solidFill>
                  <a:srgbClr val="000000"/>
                </a:solidFill>
              </a:rPr>
              <a:t>Realice una preparación previa a la evaluación. Empiece recopilando información acerca de las inspecciones previas y los cambios recomendados. Vea los datos de los informes de peligros laborales, las recomendaciones de su comité de seguridad y los informes de mantenimiento.</a:t>
            </a:r>
          </a:p>
          <a:p>
            <a:pPr marL="342900" indent="-342900">
              <a:buFont typeface="Arial" panose="020B0604020202020204" pitchFamily="34" charset="0"/>
              <a:buChar char="•"/>
            </a:pPr>
            <a:r>
              <a:rPr lang="es-US" sz="1200" b="0" i="0" dirty="0" smtClean="0">
                <a:solidFill>
                  <a:srgbClr val="000000"/>
                </a:solidFill>
              </a:rPr>
              <a:t>Las inspecciones mensuales son necesarias, pero no sustituyen a las revisiones diarias. Las inspecciones diarias buscan peligros.</a:t>
            </a:r>
          </a:p>
          <a:p>
            <a:pPr marL="342900" indent="-342900">
              <a:buFont typeface="Arial" panose="020B0604020202020204" pitchFamily="34" charset="0"/>
              <a:buChar char="•"/>
            </a:pPr>
            <a:r>
              <a:rPr lang="es-US" sz="1200" b="0" i="0" dirty="0" smtClean="0">
                <a:solidFill>
                  <a:srgbClr val="000000"/>
                </a:solidFill>
              </a:rPr>
              <a:t>Cree un equipo de inspección de planta. Los miembros deben estar lo más cerca posible del nivel de operaciones de campo. Ellos son los que trabajan con estos peligros potenciales cada día. En última instancia, el empleador es responsable de la prevención de lesiones, enfermedades y pérdidas, pero los trabajadores en el campo tienen la comprensión más inmediata de las condiciones.</a:t>
            </a:r>
          </a:p>
          <a:p>
            <a:pPr marL="342900" indent="-342900">
              <a:buFont typeface="Arial" panose="020B0604020202020204" pitchFamily="34" charset="0"/>
              <a:buChar char="•"/>
            </a:pPr>
            <a:r>
              <a:rPr lang="es-US" sz="1200" b="0" i="0" dirty="0" smtClean="0">
                <a:solidFill>
                  <a:srgbClr val="000000"/>
                </a:solidFill>
              </a:rPr>
              <a:t>El trabajo del comité de reconocimiento de peligros es observar los peligros. El que estos aún vayan a causar una lesión, enfermedad o pérdida no es parte de la consideración de este comité.</a:t>
            </a:r>
          </a:p>
          <a:p>
            <a:pPr marL="342900" indent="-342900">
              <a:buFont typeface="Arial" panose="020B0604020202020204" pitchFamily="34" charset="0"/>
              <a:buChar char="•"/>
            </a:pPr>
            <a:r>
              <a:rPr lang="es-US" sz="1200" b="0" i="0" dirty="0" smtClean="0">
                <a:solidFill>
                  <a:srgbClr val="000000"/>
                </a:solidFill>
              </a:rPr>
              <a:t>El comité deberá informar a los empleados y a los gerentes acerca de la próxima evaluación de peligros. Identificar los peligros en el lugar mediante la inspección, pero también conversar con los trabajadores y hacer que demuestren cómo funciona un proceso o pieza o procedimiento de seguridad.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0" i="0" dirty="0" smtClean="0">
                <a:solidFill>
                  <a:srgbClr val="000000"/>
                </a:solidFill>
              </a:rPr>
              <a:t>Asegúrese de comunicar los resultados de sus hallazgos.</a:t>
            </a:r>
          </a:p>
          <a:p>
            <a:pPr marL="342900" indent="-342900">
              <a:buFont typeface="Arial" panose="020B0604020202020204" pitchFamily="34" charset="0"/>
              <a:buChar char="•"/>
            </a:pPr>
            <a:endParaRPr lang="en-US" sz="1200" dirty="0" smtClean="0">
              <a:solidFill>
                <a:prstClr val="black"/>
              </a:solidFill>
            </a:endParaRPr>
          </a:p>
          <a:p>
            <a:pPr marL="342900" indent="-342900">
              <a:buFont typeface="Arial" panose="020B0604020202020204" pitchFamily="34" charset="0"/>
              <a:buChar char="•"/>
            </a:pPr>
            <a:endParaRPr lang="en-US" sz="1200" dirty="0" smtClean="0">
              <a:solidFill>
                <a:prstClr val="black"/>
              </a:solidFill>
            </a:endParaRPr>
          </a:p>
          <a:p>
            <a:pPr marL="342900" indent="-342900">
              <a:buFont typeface="Arial" panose="020B0604020202020204" pitchFamily="34" charset="0"/>
              <a:buChar char="•"/>
            </a:pPr>
            <a:endParaRPr lang="en-US" sz="1200"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xmlns="" val="22611637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31888" y="674688"/>
            <a:ext cx="4595812" cy="3448050"/>
          </a:xfrm>
          <a:ln/>
        </p:spPr>
      </p:sp>
      <p:sp>
        <p:nvSpPr>
          <p:cNvPr id="39939" name="Rectangle 3"/>
          <p:cNvSpPr>
            <a:spLocks noGrp="1" noChangeArrowheads="1"/>
          </p:cNvSpPr>
          <p:nvPr>
            <p:ph type="body" idx="1"/>
          </p:nvPr>
        </p:nvSpPr>
        <p:spPr>
          <a:xfrm>
            <a:off x="893764" y="4346681"/>
            <a:ext cx="5070475" cy="4122152"/>
          </a:xfrm>
          <a:noFill/>
          <a:ln/>
        </p:spPr>
        <p:txBody>
          <a:bodyPr/>
          <a:lstStyle/>
          <a:p>
            <a:pPr marL="228600" indent="-228600" eaLnBrk="1" hangingPunct="1"/>
            <a:r>
              <a:rPr lang="es-US" sz="1200" b="0" i="0" dirty="0" smtClean="0">
                <a:solidFill>
                  <a:srgbClr val="000000"/>
                </a:solidFill>
              </a:rPr>
              <a:t>Existen muchos tipos diferentes de fuentes de energía que pueden necesitar bloqueo/etiquetado. No pase por alto ninguna fuente potencial de energía.</a:t>
            </a:r>
          </a:p>
          <a:p>
            <a:pPr marL="228600" indent="-228600" eaLnBrk="1" hangingPunct="1"/>
            <a:r>
              <a:rPr lang="es-US" sz="1200" b="0" i="0" dirty="0" smtClean="0">
                <a:solidFill>
                  <a:srgbClr val="000000"/>
                </a:solidFill>
              </a:rPr>
              <a:t>Muchas fuentes son invisibles.</a:t>
            </a:r>
          </a:p>
          <a:p>
            <a:pPr marL="228600" indent="-228600" eaLnBrk="1" hangingPunct="1"/>
            <a:r>
              <a:rPr lang="es-US" sz="1200" b="0" i="0" dirty="0" smtClean="0">
                <a:solidFill>
                  <a:srgbClr val="000000"/>
                </a:solidFill>
              </a:rPr>
              <a:t>Un análisis de peligros laborales puede ayudar a identificar las fuentes de energía.</a:t>
            </a:r>
          </a:p>
          <a:p>
            <a:pPr marL="228600" indent="-228600" eaLnBrk="1" hangingPunct="1"/>
            <a:r>
              <a:rPr lang="es-US" sz="1200" b="0" i="0" dirty="0" smtClean="0">
                <a:solidFill>
                  <a:srgbClr val="000000"/>
                </a:solidFill>
              </a:rPr>
              <a:t>Asegúrese de que todas las fuentes de energía se pueden aislar eficazmente.</a:t>
            </a:r>
          </a:p>
        </p:txBody>
      </p:sp>
    </p:spTree>
    <p:extLst>
      <p:ext uri="{BB962C8B-B14F-4D97-AF65-F5344CB8AC3E}">
        <p14:creationId xmlns:p14="http://schemas.microsoft.com/office/powerpoint/2010/main" xmlns="" val="23757309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s-US" sz="1200" b="0" i="0" dirty="0" smtClean="0">
                <a:solidFill>
                  <a:srgbClr val="000000"/>
                </a:solidFill>
              </a:rPr>
              <a:t>Enumere los tipos de equipo que tenemos para bloquear.</a:t>
            </a:r>
          </a:p>
          <a:p>
            <a:endParaRPr lang="en-US" baseline="0" dirty="0" smtClean="0"/>
          </a:p>
          <a:p>
            <a:r>
              <a:rPr lang="es-US" sz="1200" b="0" i="0" dirty="0" smtClean="0">
                <a:solidFill>
                  <a:srgbClr val="000000"/>
                </a:solidFill>
              </a:rPr>
              <a:t>Pregunte a los que están en la sala. ¿Qué tienen en sus instalaciones que pueda necesitar LOTO?</a:t>
            </a:r>
          </a:p>
          <a:p>
            <a:endParaRPr lang="en-US" baseline="0" dirty="0" smtClean="0"/>
          </a:p>
          <a:p>
            <a:r>
              <a:rPr lang="es-US" sz="1200" b="0" i="0" dirty="0" smtClean="0">
                <a:solidFill>
                  <a:srgbClr val="000000"/>
                </a:solidFill>
              </a:rPr>
              <a:t>Existen 3 puntos de bloqueo en este sistema, el punto eléctrico principal, el transportador, y el sistema del tyer de alambre.</a:t>
            </a:r>
          </a:p>
        </p:txBody>
      </p:sp>
    </p:spTree>
    <p:extLst>
      <p:ext uri="{BB962C8B-B14F-4D97-AF65-F5344CB8AC3E}">
        <p14:creationId xmlns:p14="http://schemas.microsoft.com/office/powerpoint/2010/main" xmlns="" val="29323222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Pregunte a aquellos en la habitación…</a:t>
            </a:r>
          </a:p>
          <a:p>
            <a:endParaRPr lang="en-US" dirty="0" smtClean="0"/>
          </a:p>
          <a:p>
            <a:r>
              <a:rPr lang="es-US" sz="1200" b="0" i="0" dirty="0" smtClean="0">
                <a:solidFill>
                  <a:srgbClr val="000000"/>
                </a:solidFill>
              </a:rPr>
              <a:t>¿Qué tipo de maquinaria tiene usted que tenga múltiples puntos LOTO en su instalación?</a:t>
            </a:r>
          </a:p>
        </p:txBody>
      </p:sp>
      <p:sp>
        <p:nvSpPr>
          <p:cNvPr id="4" name="Slide Number Placeholder 3"/>
          <p:cNvSpPr>
            <a:spLocks noGrp="1"/>
          </p:cNvSpPr>
          <p:nvPr>
            <p:ph type="sldNum" sz="quarter" idx="10"/>
          </p:nvPr>
        </p:nvSpPr>
        <p:spPr/>
        <p:txBody>
          <a:bodyPr/>
          <a:lstStyle/>
          <a:p>
            <a:fld id="{523AC573-3D56-401F-B787-7D35E9AD8FF6}"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xmlns="" val="29854817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¿Es esto un problema de LOTO? ¿Cómo lo hace?</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105</a:t>
            </a:fld>
            <a:endParaRPr lang="en-US"/>
          </a:p>
        </p:txBody>
      </p:sp>
    </p:spTree>
    <p:extLst>
      <p:ext uri="{BB962C8B-B14F-4D97-AF65-F5344CB8AC3E}">
        <p14:creationId xmlns:p14="http://schemas.microsoft.com/office/powerpoint/2010/main" xmlns="" val="20254070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HAGA esta pregunta al grupo: ¿Es responsabilidad de la persona que entra y sale del remolque calzar las ruedas del remolque? Si usted permite que un conductor de camión haga esto por usted, aún es su responsabilidad revisar las calzas para asegurarse de que están en su lugar. </a:t>
            </a:r>
          </a:p>
        </p:txBody>
      </p:sp>
      <p:sp>
        <p:nvSpPr>
          <p:cNvPr id="4" name="Slide Number Placeholder 3"/>
          <p:cNvSpPr>
            <a:spLocks noGrp="1"/>
          </p:cNvSpPr>
          <p:nvPr>
            <p:ph type="sldNum" sz="quarter" idx="10"/>
          </p:nvPr>
        </p:nvSpPr>
        <p:spPr/>
        <p:txBody>
          <a:bodyPr/>
          <a:lstStyle/>
          <a:p>
            <a:fld id="{44075C40-9256-48B2-ACD0-FFA35C874F1F}" type="slidenum">
              <a:rPr lang="en-US" smtClean="0"/>
              <a:pPr/>
              <a:t>106</a:t>
            </a:fld>
            <a:endParaRPr lang="en-US"/>
          </a:p>
        </p:txBody>
      </p:sp>
    </p:spTree>
    <p:extLst>
      <p:ext uri="{BB962C8B-B14F-4D97-AF65-F5344CB8AC3E}">
        <p14:creationId xmlns:p14="http://schemas.microsoft.com/office/powerpoint/2010/main" xmlns="" val="27573895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Cartas de interpretación de OSHA sobre este tema</a:t>
            </a:r>
          </a:p>
          <a:p>
            <a:r>
              <a:rPr lang="es-US" sz="1200" b="0" i="0" dirty="0" smtClean="0">
                <a:solidFill>
                  <a:srgbClr val="000000"/>
                </a:solidFill>
              </a:rPr>
              <a:t>https://www.osha.gov/pls/oshaweb/owadisp.show_document?p_table=INTERPRETATIONS&amp;p_id=28121</a:t>
            </a:r>
          </a:p>
          <a:p>
            <a:r>
              <a:rPr lang="es-US" sz="1200" b="0" i="0" dirty="0" smtClean="0">
                <a:solidFill>
                  <a:srgbClr val="000000"/>
                </a:solidFill>
              </a:rPr>
              <a:t>https://www.osha.gov/pls/oshaweb/owadisp.show_document?p_table=INTERPRETATIONS&amp;p_id=25161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107</a:t>
            </a:fld>
            <a:endParaRPr lang="en-US"/>
          </a:p>
        </p:txBody>
      </p:sp>
    </p:spTree>
    <p:extLst>
      <p:ext uri="{BB962C8B-B14F-4D97-AF65-F5344CB8AC3E}">
        <p14:creationId xmlns:p14="http://schemas.microsoft.com/office/powerpoint/2010/main" xmlns="" val="8034695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Analice el uso de los candados de mano y cómo se utilizan para bloquear las vías de aire para el sistema de frenos del remolque. Este es un sistema de bloqueo positivo que hace que las ruedas del remolque no rueden.</a:t>
            </a:r>
          </a:p>
          <a:p>
            <a:endParaRPr lang="en-US" baseline="0" dirty="0" smtClean="0"/>
          </a:p>
          <a:p>
            <a:r>
              <a:rPr lang="es-US" sz="1200" b="0" i="0" dirty="0" smtClean="0">
                <a:solidFill>
                  <a:srgbClr val="000000"/>
                </a:solidFill>
              </a:rPr>
              <a:t>Freno de aire</a:t>
            </a:r>
            <a:r>
              <a:rPr lang="es-US" sz="1200" b="1" i="0" dirty="0" smtClean="0">
                <a:solidFill>
                  <a:srgbClr val="000000"/>
                </a:solidFill>
              </a:rPr>
              <a:t> Candados de mano Glad</a:t>
            </a:r>
            <a:r>
              <a:rPr lang="es-US" sz="1200" b="0" i="0" dirty="0" smtClean="0">
                <a:solidFill>
                  <a:srgbClr val="000000"/>
                </a:solidFill>
              </a:rPr>
              <a:t>  Ayudan a prevenir salidas no programadas desde el muelle de atraque. </a:t>
            </a:r>
            <a:r>
              <a:rPr lang="es-US" sz="1200" b="1" i="0" dirty="0" smtClean="0">
                <a:solidFill>
                  <a:srgbClr val="000000"/>
                </a:solidFill>
              </a:rPr>
              <a:t>Candados de mano Glad</a:t>
            </a:r>
            <a:r>
              <a:rPr lang="es-US" sz="1200" b="0" i="0" dirty="0" smtClean="0">
                <a:solidFill>
                  <a:srgbClr val="000000"/>
                </a:solidFill>
              </a:rPr>
              <a:t> son el dispositivo perfecto para un remolque de una "sola línea", ofrecen una manera sencilla de evitar que un remolque se mueva mientras se está cargando o descargando.</a:t>
            </a:r>
          </a:p>
          <a:p>
            <a:endParaRPr lang="en-US" sz="1200" b="0" i="0" kern="1200" dirty="0" smtClean="0">
              <a:solidFill>
                <a:schemeClr val="tx1"/>
              </a:solidFill>
              <a:effectLst/>
              <a:latin typeface="+mn-lt"/>
              <a:ea typeface="+mn-ea"/>
              <a:cs typeface="+mn-cs"/>
            </a:endParaRPr>
          </a:p>
          <a:p>
            <a:r>
              <a:rPr lang="es-US" sz="1200" b="0" i="0" dirty="0" smtClean="0">
                <a:solidFill>
                  <a:srgbClr val="000000"/>
                </a:solidFill>
              </a:rPr>
              <a:t>Video corto de YouTube sobre este tema -- https://www.youtube.com/watch?v=OuFV8CBzp48</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075C40-9256-48B2-ACD0-FFA35C874F1F}" type="slidenum">
              <a:rPr lang="en-US" smtClean="0"/>
              <a:pPr/>
              <a:t>108</a:t>
            </a:fld>
            <a:endParaRPr lang="en-US"/>
          </a:p>
        </p:txBody>
      </p:sp>
    </p:spTree>
    <p:extLst>
      <p:ext uri="{BB962C8B-B14F-4D97-AF65-F5344CB8AC3E}">
        <p14:creationId xmlns:p14="http://schemas.microsoft.com/office/powerpoint/2010/main" xmlns="" val="7174636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smtClean="0">
                <a:solidFill>
                  <a:srgbClr val="000000"/>
                </a:solidFill>
              </a:rPr>
              <a:t>Un dispositivo como este puede implementarse para garantizar que el conductor no salga hasta que el letrero de parada se retire de la parte delantera de su tractor.</a:t>
            </a:r>
          </a:p>
        </p:txBody>
      </p:sp>
      <p:sp>
        <p:nvSpPr>
          <p:cNvPr id="4" name="Slide Number Placeholder 3"/>
          <p:cNvSpPr>
            <a:spLocks noGrp="1"/>
          </p:cNvSpPr>
          <p:nvPr>
            <p:ph type="sldNum" sz="quarter" idx="10"/>
          </p:nvPr>
        </p:nvSpPr>
        <p:spPr/>
        <p:txBody>
          <a:bodyPr/>
          <a:lstStyle/>
          <a:p>
            <a:fld id="{523AC573-3D56-401F-B787-7D35E9AD8FF6}"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xmlns="" val="7278888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43000" y="685800"/>
            <a:ext cx="4572000" cy="3429000"/>
          </a:xfrm>
          <a:ln/>
        </p:spPr>
      </p:sp>
      <p:sp>
        <p:nvSpPr>
          <p:cNvPr id="41987" name="Rectangle 3"/>
          <p:cNvSpPr>
            <a:spLocks noGrp="1" noChangeArrowheads="1"/>
          </p:cNvSpPr>
          <p:nvPr>
            <p:ph type="body" idx="1"/>
          </p:nvPr>
        </p:nvSpPr>
        <p:spPr>
          <a:noFill/>
          <a:ln/>
        </p:spPr>
        <p:txBody>
          <a:bodyPr/>
          <a:lstStyle/>
          <a:p>
            <a:pPr eaLnBrk="1" hangingPunct="1"/>
            <a:r>
              <a:rPr lang="es-US" sz="1200" b="0" i="0" dirty="0" smtClean="0">
                <a:solidFill>
                  <a:srgbClr val="000000"/>
                </a:solidFill>
              </a:rPr>
              <a:t>Los empleados autorizados son aquellos que están en riesgo mientras el equipo está siendo reparado o ajustado.</a:t>
            </a:r>
          </a:p>
          <a:p>
            <a:pPr eaLnBrk="1" hangingPunct="1"/>
            <a:r>
              <a:rPr lang="es-US" sz="1200" b="0" i="0" dirty="0" smtClean="0">
                <a:solidFill>
                  <a:srgbClr val="000000"/>
                </a:solidFill>
              </a:rPr>
              <a:t>Es importante que los empleados autorizados informen a los empleados afectados sobre el trabajo a realizar.</a:t>
            </a:r>
          </a:p>
          <a:p>
            <a:pPr eaLnBrk="1" hangingPunct="1"/>
            <a:r>
              <a:rPr lang="es-US" sz="1200" b="0" i="0" dirty="0" smtClean="0">
                <a:solidFill>
                  <a:srgbClr val="000000"/>
                </a:solidFill>
              </a:rPr>
              <a:t>La "etiqueta de peligro" es un importante dispositivo de comunicación para el empleado autorizado.</a:t>
            </a:r>
          </a:p>
          <a:p>
            <a:pPr eaLnBrk="1" hangingPunct="1"/>
            <a:r>
              <a:rPr lang="es-US" sz="1200" b="0" i="0" dirty="0" smtClean="0">
                <a:solidFill>
                  <a:srgbClr val="000000"/>
                </a:solidFill>
              </a:rPr>
              <a:t>Los empleados autorizados son los únicos que pueden colocar un dispositivo LOTO en el equipo.</a:t>
            </a:r>
          </a:p>
          <a:p>
            <a:pPr eaLnBrk="1" hangingPunct="1"/>
            <a:endParaRPr lang="en-US" dirty="0" smtClean="0"/>
          </a:p>
        </p:txBody>
      </p:sp>
    </p:spTree>
    <p:extLst>
      <p:ext uri="{BB962C8B-B14F-4D97-AF65-F5344CB8AC3E}">
        <p14:creationId xmlns:p14="http://schemas.microsoft.com/office/powerpoint/2010/main" xmlns="" val="41536599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31888" y="674688"/>
            <a:ext cx="4595812" cy="3448050"/>
          </a:xfrm>
          <a:ln/>
        </p:spPr>
      </p:sp>
      <p:sp>
        <p:nvSpPr>
          <p:cNvPr id="40963" name="Rectangle 3"/>
          <p:cNvSpPr>
            <a:spLocks noGrp="1" noChangeArrowheads="1"/>
          </p:cNvSpPr>
          <p:nvPr>
            <p:ph type="body" idx="1"/>
          </p:nvPr>
        </p:nvSpPr>
        <p:spPr>
          <a:xfrm>
            <a:off x="893764" y="4346681"/>
            <a:ext cx="5070475" cy="4122152"/>
          </a:xfrm>
          <a:noFill/>
          <a:ln/>
        </p:spPr>
        <p:txBody>
          <a:bodyPr/>
          <a:lstStyle/>
          <a:p>
            <a:pPr marL="228600" indent="-228600" eaLnBrk="1" hangingPunct="1">
              <a:buFontTx/>
              <a:buChar char="•"/>
            </a:pPr>
            <a:r>
              <a:rPr lang="es-US" sz="1200" b="0" i="0" dirty="0" smtClean="0">
                <a:solidFill>
                  <a:srgbClr val="000000"/>
                </a:solidFill>
              </a:rPr>
              <a:t>Los empleados afectados pueden ser casi cualquier persona en una instalación.</a:t>
            </a:r>
          </a:p>
          <a:p>
            <a:pPr marL="228600" indent="-228600" eaLnBrk="1" hangingPunct="1">
              <a:buFontTx/>
              <a:buChar char="•"/>
            </a:pPr>
            <a:r>
              <a:rPr lang="es-US" sz="1200" b="0" i="0" dirty="0" smtClean="0">
                <a:solidFill>
                  <a:srgbClr val="000000"/>
                </a:solidFill>
              </a:rPr>
              <a:t>Un empleado afectado puede generar un impacto importante en los empleados autorizados si el empleado afectado enciende el equipo antes de la finalización del trabajo realizada por el empleado autorizado.</a:t>
            </a:r>
          </a:p>
          <a:p>
            <a:pPr marL="228600" indent="-228600" eaLnBrk="1" hangingPunct="1">
              <a:buFontTx/>
              <a:buChar char="•"/>
            </a:pPr>
            <a:r>
              <a:rPr lang="es-US" sz="1200" b="0" i="0" dirty="0" smtClean="0">
                <a:solidFill>
                  <a:srgbClr val="000000"/>
                </a:solidFill>
              </a:rPr>
              <a:t>Recuerde analizar la categoría de personas "Otro Empleado" en virtud de este estándar.</a:t>
            </a:r>
          </a:p>
        </p:txBody>
      </p:sp>
    </p:spTree>
    <p:extLst>
      <p:ext uri="{BB962C8B-B14F-4D97-AF65-F5344CB8AC3E}">
        <p14:creationId xmlns:p14="http://schemas.microsoft.com/office/powerpoint/2010/main" xmlns="" val="852364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ISRIPowerpoint-02.jpg"/>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defTabSz="914400">
              <a:defRPr/>
            </a:lvl1pPr>
          </a:lstStyle>
          <a:p>
            <a:pPr>
              <a:defRPr/>
            </a:pPr>
            <a:fld id="{709FBC15-7896-4C90-A76C-5BBCE557E573}" type="datetime1">
              <a:rPr lang="en-US"/>
              <a:pPr>
                <a:defRPr/>
              </a:pPr>
              <a:t>2/27/2017</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E8955AF3-AB0E-4AA6-8061-9BF239EBF1EC}" type="slidenum">
              <a:rPr lang="en-US"/>
              <a:pPr>
                <a:defRPr/>
              </a:pPr>
              <a:t>‹#›</a:t>
            </a:fld>
            <a:endParaRPr lang="en-US" dirty="0"/>
          </a:p>
        </p:txBody>
      </p:sp>
    </p:spTree>
    <p:extLst>
      <p:ext uri="{BB962C8B-B14F-4D97-AF65-F5344CB8AC3E}">
        <p14:creationId xmlns:p14="http://schemas.microsoft.com/office/powerpoint/2010/main" xmlns="" val="293934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E9B99CAF-12AC-4746-85AF-0C8E5E6BE5E6}"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54DDF34-1EE7-49AC-977E-0C2F69105D4C}" type="slidenum">
              <a:rPr lang="en-US"/>
              <a:pPr>
                <a:defRPr/>
              </a:pPr>
              <a:t>‹#›</a:t>
            </a:fld>
            <a:endParaRPr lang="en-US" dirty="0"/>
          </a:p>
        </p:txBody>
      </p:sp>
    </p:spTree>
    <p:extLst>
      <p:ext uri="{BB962C8B-B14F-4D97-AF65-F5344CB8AC3E}">
        <p14:creationId xmlns:p14="http://schemas.microsoft.com/office/powerpoint/2010/main" xmlns="" val="10561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8BF31B0-E4DA-46D0-9CD7-01647526BB81}"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E919882-C28D-4940-A88A-3855E5801CD7}" type="slidenum">
              <a:rPr lang="en-US"/>
              <a:pPr>
                <a:defRPr/>
              </a:pPr>
              <a:t>‹#›</a:t>
            </a:fld>
            <a:endParaRPr lang="en-US" dirty="0"/>
          </a:p>
        </p:txBody>
      </p:sp>
    </p:spTree>
    <p:extLst>
      <p:ext uri="{BB962C8B-B14F-4D97-AF65-F5344CB8AC3E}">
        <p14:creationId xmlns:p14="http://schemas.microsoft.com/office/powerpoint/2010/main" xmlns="" val="279584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defTabSz="914400">
              <a:defRPr/>
            </a:lvl1pPr>
          </a:lstStyle>
          <a:p>
            <a:pPr>
              <a:defRPr/>
            </a:pPr>
            <a:fld id="{CA86A26B-33B8-42F3-BAF2-BF13457A5D88}" type="datetime1">
              <a:rPr lang="en-US" altLang="en-US"/>
              <a:pPr>
                <a:defRPr/>
              </a:pPr>
              <a:t>2/27/2017</a:t>
            </a:fld>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defTabSz="914400">
              <a:defRPr/>
            </a:lvl1pPr>
          </a:lstStyle>
          <a:p>
            <a:pPr>
              <a:defRPr/>
            </a:pPr>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defTabSz="914400">
              <a:defRPr/>
            </a:lvl1pPr>
          </a:lstStyle>
          <a:p>
            <a:pPr>
              <a:defRPr/>
            </a:pPr>
            <a:fld id="{C99CE8D6-2DFA-4B91-A6F9-AB69E7CD8D0F}" type="slidenum">
              <a:rPr lang="en-US" altLang="en-US"/>
              <a:pPr>
                <a:defRPr/>
              </a:pPr>
              <a:t>‹#›</a:t>
            </a:fld>
            <a:endParaRPr lang="en-US" altLang="en-US"/>
          </a:p>
        </p:txBody>
      </p:sp>
    </p:spTree>
    <p:extLst>
      <p:ext uri="{BB962C8B-B14F-4D97-AF65-F5344CB8AC3E}">
        <p14:creationId xmlns:p14="http://schemas.microsoft.com/office/powerpoint/2010/main" xmlns="" val="2269886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p:txBody>
          <a:bodyPr/>
          <a:lstStyle>
            <a:lvl1pPr defTabSz="914400">
              <a:defRPr/>
            </a:lvl1pPr>
          </a:lstStyle>
          <a:p>
            <a:pPr>
              <a:defRPr/>
            </a:pPr>
            <a:fld id="{ED351387-810B-4622-B558-D67E11E9D209}" type="datetime1">
              <a:rPr lang="en-US"/>
              <a:pPr>
                <a:defRPr/>
              </a:pPr>
              <a:t>2/27/2017</a:t>
            </a:fld>
            <a:endParaRPr lang="en-US"/>
          </a:p>
        </p:txBody>
      </p:sp>
      <p:sp>
        <p:nvSpPr>
          <p:cNvPr id="7"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8"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xmlns="" val="2784552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defTabSz="914400">
              <a:defRPr/>
            </a:lvl1pPr>
          </a:lstStyle>
          <a:p>
            <a:pPr>
              <a:defRPr/>
            </a:pPr>
            <a:fld id="{DEAC5D22-FFD5-435B-8A04-8E4D474A9A86}" type="datetime1">
              <a:rPr lang="en-US"/>
              <a:pPr>
                <a:defRPr/>
              </a:pPr>
              <a:t>2/27/2017</a:t>
            </a:fld>
            <a:endParaRPr lang="en-US"/>
          </a:p>
        </p:txBody>
      </p:sp>
      <p:sp>
        <p:nvSpPr>
          <p:cNvPr id="6"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xmlns="" val="149177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9BD70C-F351-47D2-9ED6-B2114FD5DC91}" type="slidenum">
              <a:rPr lang="en-US"/>
              <a:pPr>
                <a:defRPr/>
              </a:pPr>
              <a:t>‹#›</a:t>
            </a:fld>
            <a:endParaRPr lang="en-US"/>
          </a:p>
        </p:txBody>
      </p:sp>
    </p:spTree>
    <p:extLst>
      <p:ext uri="{BB962C8B-B14F-4D97-AF65-F5344CB8AC3E}">
        <p14:creationId xmlns:p14="http://schemas.microsoft.com/office/powerpoint/2010/main" xmlns="" val="414616271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703" y="278309"/>
            <a:ext cx="777270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703" y="1599903"/>
            <a:ext cx="3813024" cy="45303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2870" y="1599903"/>
            <a:ext cx="3814535" cy="4530328"/>
          </a:xfrm>
        </p:spPr>
        <p:txBody>
          <a:bodyPr/>
          <a:lstStyle/>
          <a:p>
            <a:pPr lvl="0"/>
            <a:endParaRPr lang="en-US" noProof="0" dirty="0" smtClean="0"/>
          </a:p>
        </p:txBody>
      </p:sp>
      <p:sp>
        <p:nvSpPr>
          <p:cNvPr id="5" name="Rectangle 9"/>
          <p:cNvSpPr>
            <a:spLocks noGrp="1" noChangeArrowheads="1"/>
          </p:cNvSpPr>
          <p:nvPr>
            <p:ph type="dt" sz="half" idx="10"/>
          </p:nvPr>
        </p:nvSpPr>
        <p:spPr>
          <a:ln/>
        </p:spPr>
        <p:txBody>
          <a:bodyPr/>
          <a:lstStyle>
            <a:lvl1pPr>
              <a:defRPr/>
            </a:lvl1pPr>
          </a:lstStyle>
          <a:p>
            <a:endParaRPr lang="en-US" dirty="0"/>
          </a:p>
        </p:txBody>
      </p:sp>
      <p:sp>
        <p:nvSpPr>
          <p:cNvPr id="6" name="Rectangle 10"/>
          <p:cNvSpPr>
            <a:spLocks noGrp="1" noChangeArrowheads="1"/>
          </p:cNvSpPr>
          <p:nvPr>
            <p:ph type="ftr" sz="quarter" idx="11"/>
          </p:nvPr>
        </p:nvSpPr>
        <p:spPr>
          <a:ln/>
        </p:spPr>
        <p:txBody>
          <a:bodyPr/>
          <a:lstStyle>
            <a:lvl1pPr>
              <a:defRPr/>
            </a:lvl1pPr>
          </a:lstStyle>
          <a:p>
            <a:endParaRPr lang="en-US" dirty="0"/>
          </a:p>
        </p:txBody>
      </p:sp>
      <p:sp>
        <p:nvSpPr>
          <p:cNvPr id="7" name="Rectangle 11"/>
          <p:cNvSpPr>
            <a:spLocks noGrp="1" noChangeArrowheads="1"/>
          </p:cNvSpPr>
          <p:nvPr>
            <p:ph type="sldNum" sz="quarter" idx="12"/>
          </p:nvPr>
        </p:nvSpPr>
        <p:spPr>
          <a:ln/>
        </p:spPr>
        <p:txBody>
          <a:bodyPr/>
          <a:lstStyle>
            <a:lvl1pPr>
              <a:defRPr/>
            </a:lvl1pPr>
          </a:lstStyle>
          <a:p>
            <a:fld id="{790917F2-D2F7-49E7-9912-71168793046C}" type="slidenum">
              <a:rPr lang="en-US"/>
              <a:pPr/>
              <a:t>‹#›</a:t>
            </a:fld>
            <a:endParaRPr lang="en-US" dirty="0"/>
          </a:p>
        </p:txBody>
      </p:sp>
    </p:spTree>
    <p:extLst>
      <p:ext uri="{BB962C8B-B14F-4D97-AF65-F5344CB8AC3E}">
        <p14:creationId xmlns:p14="http://schemas.microsoft.com/office/powerpoint/2010/main" xmlns="" val="4121935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409597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65301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55127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CD5B6F7-799C-4F73-8102-11E55FC9848B}"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7D3A245-0728-4303-B410-89F6AF68F518}" type="slidenum">
              <a:rPr lang="en-US"/>
              <a:pPr>
                <a:defRPr/>
              </a:pPr>
              <a:t>‹#›</a:t>
            </a:fld>
            <a:endParaRPr lang="en-US" dirty="0"/>
          </a:p>
        </p:txBody>
      </p:sp>
    </p:spTree>
    <p:extLst>
      <p:ext uri="{BB962C8B-B14F-4D97-AF65-F5344CB8AC3E}">
        <p14:creationId xmlns:p14="http://schemas.microsoft.com/office/powerpoint/2010/main" xmlns="" val="3652118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41373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28704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11659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1279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195177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396665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40453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41998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5200" cy="1447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419600" y="1905000"/>
            <a:ext cx="3810000" cy="4419600"/>
          </a:xfrm>
        </p:spPr>
        <p:txBody>
          <a:bodyPr/>
          <a:lstStyle/>
          <a:p>
            <a:pPr lvl="0"/>
            <a:endParaRPr lang="en-US" noProof="0" smtClean="0"/>
          </a:p>
        </p:txBody>
      </p:sp>
    </p:spTree>
    <p:extLst>
      <p:ext uri="{BB962C8B-B14F-4D97-AF65-F5344CB8AC3E}">
        <p14:creationId xmlns:p14="http://schemas.microsoft.com/office/powerpoint/2010/main" xmlns="" val="2871661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ISRIPowerpoint-02.jpg"/>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defTabSz="914400">
              <a:defRPr/>
            </a:lvl1pPr>
          </a:lstStyle>
          <a:p>
            <a:pPr>
              <a:defRPr/>
            </a:pPr>
            <a:fld id="{709FBC15-7896-4C90-A76C-5BBCE557E573}" type="datetime1">
              <a:rPr lang="en-US"/>
              <a:pPr>
                <a:defRPr/>
              </a:pPr>
              <a:t>2/27/2017</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E8955AF3-AB0E-4AA6-8061-9BF239EBF1EC}" type="slidenum">
              <a:rPr lang="en-US"/>
              <a:pPr>
                <a:defRPr/>
              </a:pPr>
              <a:t>‹#›</a:t>
            </a:fld>
            <a:endParaRPr lang="en-US" dirty="0"/>
          </a:p>
        </p:txBody>
      </p:sp>
    </p:spTree>
    <p:extLst>
      <p:ext uri="{BB962C8B-B14F-4D97-AF65-F5344CB8AC3E}">
        <p14:creationId xmlns:p14="http://schemas.microsoft.com/office/powerpoint/2010/main" xmlns="" val="255082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397F6575-CFFD-447E-88D0-4794947192AE}"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5D4F7F9-6B5B-40A2-84FD-BB1DDA5E90BD}" type="slidenum">
              <a:rPr lang="en-US"/>
              <a:pPr>
                <a:defRPr/>
              </a:pPr>
              <a:t>‹#›</a:t>
            </a:fld>
            <a:endParaRPr lang="en-US" dirty="0"/>
          </a:p>
        </p:txBody>
      </p:sp>
    </p:spTree>
    <p:extLst>
      <p:ext uri="{BB962C8B-B14F-4D97-AF65-F5344CB8AC3E}">
        <p14:creationId xmlns:p14="http://schemas.microsoft.com/office/powerpoint/2010/main" xmlns="" val="2165326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CD5B6F7-799C-4F73-8102-11E55FC9848B}"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7D3A245-0728-4303-B410-89F6AF68F518}" type="slidenum">
              <a:rPr lang="en-US"/>
              <a:pPr>
                <a:defRPr/>
              </a:pPr>
              <a:t>‹#›</a:t>
            </a:fld>
            <a:endParaRPr lang="en-US" dirty="0"/>
          </a:p>
        </p:txBody>
      </p:sp>
    </p:spTree>
    <p:extLst>
      <p:ext uri="{BB962C8B-B14F-4D97-AF65-F5344CB8AC3E}">
        <p14:creationId xmlns:p14="http://schemas.microsoft.com/office/powerpoint/2010/main" xmlns="" val="3237837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397F6575-CFFD-447E-88D0-4794947192AE}"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5D4F7F9-6B5B-40A2-84FD-BB1DDA5E90BD}" type="slidenum">
              <a:rPr lang="en-US"/>
              <a:pPr>
                <a:defRPr/>
              </a:pPr>
              <a:t>‹#›</a:t>
            </a:fld>
            <a:endParaRPr lang="en-US" dirty="0"/>
          </a:p>
        </p:txBody>
      </p:sp>
    </p:spTree>
    <p:extLst>
      <p:ext uri="{BB962C8B-B14F-4D97-AF65-F5344CB8AC3E}">
        <p14:creationId xmlns:p14="http://schemas.microsoft.com/office/powerpoint/2010/main" xmlns="" val="2125422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AA5DA9A8-F0ED-4269-B1D6-8CBC0A9F2F50}" type="datetime1">
              <a:rPr lang="en-US"/>
              <a:pPr>
                <a:defRPr/>
              </a:pPr>
              <a:t>2/27/2017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FF7F427A-E03F-476E-8053-2E612A6744BD}" type="slidenum">
              <a:rPr lang="en-US"/>
              <a:pPr>
                <a:defRPr/>
              </a:pPr>
              <a:t>‹#›</a:t>
            </a:fld>
            <a:endParaRPr lang="en-US" dirty="0"/>
          </a:p>
        </p:txBody>
      </p:sp>
    </p:spTree>
    <p:extLst>
      <p:ext uri="{BB962C8B-B14F-4D97-AF65-F5344CB8AC3E}">
        <p14:creationId xmlns:p14="http://schemas.microsoft.com/office/powerpoint/2010/main" xmlns="" val="646524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A9029A3D-44FA-4413-9D4B-6860418DF82B}" type="datetime1">
              <a:rPr lang="en-US"/>
              <a:pPr>
                <a:defRPr/>
              </a:pPr>
              <a:t>2/27/2017</a:t>
            </a:fld>
            <a:endParaRPr lang="en-US" dirty="0"/>
          </a:p>
        </p:txBody>
      </p:sp>
      <p:sp>
        <p:nvSpPr>
          <p:cNvPr id="8" name="Footer Placeholder 7"/>
          <p:cNvSpPr>
            <a:spLocks noGrp="1"/>
          </p:cNvSpPr>
          <p:nvPr>
            <p:ph type="ftr" sz="quarter" idx="11"/>
          </p:nvPr>
        </p:nvSpPr>
        <p:spPr/>
        <p:txBody>
          <a:bodyPr/>
          <a:lstStyle>
            <a:lvl1pPr defTabSz="91440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3C996482-947F-4990-B687-9CBC7C241EB8}" type="slidenum">
              <a:rPr lang="en-US"/>
              <a:pPr>
                <a:defRPr/>
              </a:pPr>
              <a:t>‹#›</a:t>
            </a:fld>
            <a:endParaRPr lang="en-US" dirty="0"/>
          </a:p>
        </p:txBody>
      </p:sp>
    </p:spTree>
    <p:extLst>
      <p:ext uri="{BB962C8B-B14F-4D97-AF65-F5344CB8AC3E}">
        <p14:creationId xmlns:p14="http://schemas.microsoft.com/office/powerpoint/2010/main" xmlns="" val="2513376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1CD94FD6-F208-4DD4-A7B3-71973D172F34}" type="datetime1">
              <a:rPr lang="en-US"/>
              <a:pPr>
                <a:defRPr/>
              </a:pPr>
              <a:t>2/27/2017</a:t>
            </a:fld>
            <a:endParaRPr lang="en-US" dirty="0"/>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1D3E1C6B-3460-482E-9A63-052D5AC1CEAE}" type="slidenum">
              <a:rPr lang="en-US"/>
              <a:pPr>
                <a:defRPr/>
              </a:pPr>
              <a:t>‹#›</a:t>
            </a:fld>
            <a:endParaRPr lang="en-US" dirty="0"/>
          </a:p>
        </p:txBody>
      </p:sp>
    </p:spTree>
    <p:extLst>
      <p:ext uri="{BB962C8B-B14F-4D97-AF65-F5344CB8AC3E}">
        <p14:creationId xmlns:p14="http://schemas.microsoft.com/office/powerpoint/2010/main" xmlns="" val="2104046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A13D4B1E-2E57-44DE-8769-F9CC12F22A2E}" type="datetime1">
              <a:rPr lang="en-US"/>
              <a:pPr>
                <a:defRPr/>
              </a:pPr>
              <a:t>2/27/2017</a:t>
            </a:fld>
            <a:endParaRPr lang="en-US" dirty="0"/>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E208546F-0F20-4AE5-9EE4-413BE60D69A3}" type="slidenum">
              <a:rPr lang="en-US"/>
              <a:pPr>
                <a:defRPr/>
              </a:pPr>
              <a:t>‹#›</a:t>
            </a:fld>
            <a:endParaRPr lang="en-US" dirty="0"/>
          </a:p>
        </p:txBody>
      </p:sp>
    </p:spTree>
    <p:extLst>
      <p:ext uri="{BB962C8B-B14F-4D97-AF65-F5344CB8AC3E}">
        <p14:creationId xmlns:p14="http://schemas.microsoft.com/office/powerpoint/2010/main" xmlns="" val="1131362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E8C0B3BB-0AE1-43BB-A8A5-132225B276C2}" type="datetime1">
              <a:rPr lang="en-US"/>
              <a:pPr>
                <a:defRPr/>
              </a:pPr>
              <a:t>2/27/2017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890F79CA-9DEB-4F5C-B7A4-030F1A4FA721}" type="slidenum">
              <a:rPr lang="en-US"/>
              <a:pPr>
                <a:defRPr/>
              </a:pPr>
              <a:t>‹#›</a:t>
            </a:fld>
            <a:endParaRPr lang="en-US" dirty="0"/>
          </a:p>
        </p:txBody>
      </p:sp>
    </p:spTree>
    <p:extLst>
      <p:ext uri="{BB962C8B-B14F-4D97-AF65-F5344CB8AC3E}">
        <p14:creationId xmlns:p14="http://schemas.microsoft.com/office/powerpoint/2010/main" xmlns="" val="2993152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45237DE1-BA28-4A9B-9B23-1CBA1251BD90}" type="datetime1">
              <a:rPr lang="en-US"/>
              <a:pPr>
                <a:defRPr/>
              </a:pPr>
              <a:t>2/27/2017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8AE08F7-468F-4C6E-B703-D3B597CB4694}" type="slidenum">
              <a:rPr lang="en-US"/>
              <a:pPr>
                <a:defRPr/>
              </a:pPr>
              <a:t>‹#›</a:t>
            </a:fld>
            <a:endParaRPr lang="en-US" dirty="0"/>
          </a:p>
        </p:txBody>
      </p:sp>
    </p:spTree>
    <p:extLst>
      <p:ext uri="{BB962C8B-B14F-4D97-AF65-F5344CB8AC3E}">
        <p14:creationId xmlns:p14="http://schemas.microsoft.com/office/powerpoint/2010/main" xmlns="" val="2258517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E9B99CAF-12AC-4746-85AF-0C8E5E6BE5E6}"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54DDF34-1EE7-49AC-977E-0C2F69105D4C}" type="slidenum">
              <a:rPr lang="en-US"/>
              <a:pPr>
                <a:defRPr/>
              </a:pPr>
              <a:t>‹#›</a:t>
            </a:fld>
            <a:endParaRPr lang="en-US" dirty="0"/>
          </a:p>
        </p:txBody>
      </p:sp>
    </p:spTree>
    <p:extLst>
      <p:ext uri="{BB962C8B-B14F-4D97-AF65-F5344CB8AC3E}">
        <p14:creationId xmlns:p14="http://schemas.microsoft.com/office/powerpoint/2010/main" xmlns="" val="2083883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8BF31B0-E4DA-46D0-9CD7-01647526BB81}"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E919882-C28D-4940-A88A-3855E5801CD7}" type="slidenum">
              <a:rPr lang="en-US"/>
              <a:pPr>
                <a:defRPr/>
              </a:pPr>
              <a:t>‹#›</a:t>
            </a:fld>
            <a:endParaRPr lang="en-US" dirty="0"/>
          </a:p>
        </p:txBody>
      </p:sp>
    </p:spTree>
    <p:extLst>
      <p:ext uri="{BB962C8B-B14F-4D97-AF65-F5344CB8AC3E}">
        <p14:creationId xmlns:p14="http://schemas.microsoft.com/office/powerpoint/2010/main" xmlns="" val="422352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AA5DA9A8-F0ED-4269-B1D6-8CBC0A9F2F50}" type="datetime1">
              <a:rPr lang="en-US"/>
              <a:pPr>
                <a:defRPr/>
              </a:pPr>
              <a:t>2/27/2017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FF7F427A-E03F-476E-8053-2E612A6744BD}" type="slidenum">
              <a:rPr lang="en-US"/>
              <a:pPr>
                <a:defRPr/>
              </a:pPr>
              <a:t>‹#›</a:t>
            </a:fld>
            <a:endParaRPr lang="en-US" dirty="0"/>
          </a:p>
        </p:txBody>
      </p:sp>
    </p:spTree>
    <p:extLst>
      <p:ext uri="{BB962C8B-B14F-4D97-AF65-F5344CB8AC3E}">
        <p14:creationId xmlns:p14="http://schemas.microsoft.com/office/powerpoint/2010/main" xmlns="" val="322929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defTabSz="914400">
              <a:defRPr/>
            </a:lvl1pPr>
          </a:lstStyle>
          <a:p>
            <a:pPr>
              <a:defRPr/>
            </a:pPr>
            <a:fld id="{CA86A26B-33B8-42F3-BAF2-BF13457A5D88}" type="datetime1">
              <a:rPr lang="en-US" altLang="en-US"/>
              <a:pPr>
                <a:defRPr/>
              </a:pPr>
              <a:t>2/27/2017</a:t>
            </a:fld>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defTabSz="914400">
              <a:defRPr/>
            </a:lvl1pPr>
          </a:lstStyle>
          <a:p>
            <a:pPr>
              <a:defRPr/>
            </a:pPr>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defTabSz="914400">
              <a:defRPr/>
            </a:lvl1pPr>
          </a:lstStyle>
          <a:p>
            <a:pPr>
              <a:defRPr/>
            </a:pPr>
            <a:fld id="{C99CE8D6-2DFA-4B91-A6F9-AB69E7CD8D0F}" type="slidenum">
              <a:rPr lang="en-US" altLang="en-US"/>
              <a:pPr>
                <a:defRPr/>
              </a:pPr>
              <a:t>‹#›</a:t>
            </a:fld>
            <a:endParaRPr lang="en-US" altLang="en-US"/>
          </a:p>
        </p:txBody>
      </p:sp>
    </p:spTree>
    <p:extLst>
      <p:ext uri="{BB962C8B-B14F-4D97-AF65-F5344CB8AC3E}">
        <p14:creationId xmlns:p14="http://schemas.microsoft.com/office/powerpoint/2010/main" xmlns="" val="357168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p:txBody>
          <a:bodyPr/>
          <a:lstStyle>
            <a:lvl1pPr defTabSz="914400">
              <a:defRPr/>
            </a:lvl1pPr>
          </a:lstStyle>
          <a:p>
            <a:pPr>
              <a:defRPr/>
            </a:pPr>
            <a:fld id="{ED351387-810B-4622-B558-D67E11E9D209}" type="datetime1">
              <a:rPr lang="en-US"/>
              <a:pPr>
                <a:defRPr/>
              </a:pPr>
              <a:t>2/27/2017</a:t>
            </a:fld>
            <a:endParaRPr lang="en-US"/>
          </a:p>
        </p:txBody>
      </p:sp>
      <p:sp>
        <p:nvSpPr>
          <p:cNvPr id="7"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8"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xmlns="" val="3796829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defTabSz="914400">
              <a:defRPr/>
            </a:lvl1pPr>
          </a:lstStyle>
          <a:p>
            <a:pPr>
              <a:defRPr/>
            </a:pPr>
            <a:fld id="{DEAC5D22-FFD5-435B-8A04-8E4D474A9A86}" type="datetime1">
              <a:rPr lang="en-US"/>
              <a:pPr>
                <a:defRPr/>
              </a:pPr>
              <a:t>2/27/2017</a:t>
            </a:fld>
            <a:endParaRPr lang="en-US"/>
          </a:p>
        </p:txBody>
      </p:sp>
      <p:sp>
        <p:nvSpPr>
          <p:cNvPr id="6"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xmlns="" val="314749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703" y="278309"/>
            <a:ext cx="777270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703" y="1599903"/>
            <a:ext cx="3813024" cy="45303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2870" y="1599903"/>
            <a:ext cx="3814535" cy="4530328"/>
          </a:xfrm>
        </p:spPr>
        <p:txBody>
          <a:bodyPr/>
          <a:lstStyle/>
          <a:p>
            <a:pPr lvl="0"/>
            <a:endParaRPr lang="en-US" noProof="0" dirty="0" smtClean="0"/>
          </a:p>
        </p:txBody>
      </p:sp>
      <p:sp>
        <p:nvSpPr>
          <p:cNvPr id="5" name="Rectangle 9"/>
          <p:cNvSpPr>
            <a:spLocks noGrp="1" noChangeArrowheads="1"/>
          </p:cNvSpPr>
          <p:nvPr>
            <p:ph type="dt" sz="half" idx="10"/>
          </p:nvPr>
        </p:nvSpPr>
        <p:spPr>
          <a:ln/>
        </p:spPr>
        <p:txBody>
          <a:bodyPr/>
          <a:lstStyle>
            <a:lvl1pPr>
              <a:defRPr/>
            </a:lvl1pPr>
          </a:lstStyle>
          <a:p>
            <a:endParaRPr lang="en-US" dirty="0"/>
          </a:p>
        </p:txBody>
      </p:sp>
      <p:sp>
        <p:nvSpPr>
          <p:cNvPr id="6" name="Rectangle 10"/>
          <p:cNvSpPr>
            <a:spLocks noGrp="1" noChangeArrowheads="1"/>
          </p:cNvSpPr>
          <p:nvPr>
            <p:ph type="ftr" sz="quarter" idx="11"/>
          </p:nvPr>
        </p:nvSpPr>
        <p:spPr>
          <a:ln/>
        </p:spPr>
        <p:txBody>
          <a:bodyPr/>
          <a:lstStyle>
            <a:lvl1pPr>
              <a:defRPr/>
            </a:lvl1pPr>
          </a:lstStyle>
          <a:p>
            <a:endParaRPr lang="en-US" dirty="0"/>
          </a:p>
        </p:txBody>
      </p:sp>
      <p:sp>
        <p:nvSpPr>
          <p:cNvPr id="7" name="Rectangle 11"/>
          <p:cNvSpPr>
            <a:spLocks noGrp="1" noChangeArrowheads="1"/>
          </p:cNvSpPr>
          <p:nvPr>
            <p:ph type="sldNum" sz="quarter" idx="12"/>
          </p:nvPr>
        </p:nvSpPr>
        <p:spPr>
          <a:ln/>
        </p:spPr>
        <p:txBody>
          <a:bodyPr/>
          <a:lstStyle>
            <a:lvl1pPr>
              <a:defRPr/>
            </a:lvl1pPr>
          </a:lstStyle>
          <a:p>
            <a:fld id="{790917F2-D2F7-49E7-9912-71168793046C}" type="slidenum">
              <a:rPr lang="en-US"/>
              <a:pPr/>
              <a:t>‹#›</a:t>
            </a:fld>
            <a:endParaRPr lang="en-US" dirty="0"/>
          </a:p>
        </p:txBody>
      </p:sp>
    </p:spTree>
    <p:extLst>
      <p:ext uri="{BB962C8B-B14F-4D97-AF65-F5344CB8AC3E}">
        <p14:creationId xmlns:p14="http://schemas.microsoft.com/office/powerpoint/2010/main" xmlns="" val="3463705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62379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16391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32910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89161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806463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631826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A9029A3D-44FA-4413-9D4B-6860418DF82B}" type="datetime1">
              <a:rPr lang="en-US"/>
              <a:pPr>
                <a:defRPr/>
              </a:pPr>
              <a:t>2/27/2017</a:t>
            </a:fld>
            <a:endParaRPr lang="en-US" dirty="0"/>
          </a:p>
        </p:txBody>
      </p:sp>
      <p:sp>
        <p:nvSpPr>
          <p:cNvPr id="8" name="Footer Placeholder 7"/>
          <p:cNvSpPr>
            <a:spLocks noGrp="1"/>
          </p:cNvSpPr>
          <p:nvPr>
            <p:ph type="ftr" sz="quarter" idx="11"/>
          </p:nvPr>
        </p:nvSpPr>
        <p:spPr/>
        <p:txBody>
          <a:bodyPr/>
          <a:lstStyle>
            <a:lvl1pPr defTabSz="91440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3C996482-947F-4990-B687-9CBC7C241EB8}" type="slidenum">
              <a:rPr lang="en-US"/>
              <a:pPr>
                <a:defRPr/>
              </a:pPr>
              <a:t>‹#›</a:t>
            </a:fld>
            <a:endParaRPr lang="en-US" dirty="0"/>
          </a:p>
        </p:txBody>
      </p:sp>
    </p:spTree>
    <p:extLst>
      <p:ext uri="{BB962C8B-B14F-4D97-AF65-F5344CB8AC3E}">
        <p14:creationId xmlns:p14="http://schemas.microsoft.com/office/powerpoint/2010/main" xmlns="" val="2500993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35294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83787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69631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651320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38204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5200" cy="1447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419600" y="1905000"/>
            <a:ext cx="3810000" cy="4419600"/>
          </a:xfrm>
        </p:spPr>
        <p:txBody>
          <a:bodyPr/>
          <a:lstStyle/>
          <a:p>
            <a:pPr lvl="0"/>
            <a:endParaRPr lang="en-US" noProof="0" smtClean="0"/>
          </a:p>
        </p:txBody>
      </p:sp>
    </p:spTree>
    <p:extLst>
      <p:ext uri="{BB962C8B-B14F-4D97-AF65-F5344CB8AC3E}">
        <p14:creationId xmlns:p14="http://schemas.microsoft.com/office/powerpoint/2010/main" xmlns="" val="501418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ISRIPowerpoint-02.jpg"/>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defTabSz="914400">
              <a:defRPr/>
            </a:lvl1pPr>
          </a:lstStyle>
          <a:p>
            <a:pPr>
              <a:defRPr/>
            </a:pPr>
            <a:fld id="{709FBC15-7896-4C90-A76C-5BBCE557E573}" type="datetime1">
              <a:rPr lang="en-US"/>
              <a:pPr>
                <a:defRPr/>
              </a:pPr>
              <a:t>2/27/2017</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E8955AF3-AB0E-4AA6-8061-9BF239EBF1EC}" type="slidenum">
              <a:rPr lang="en-US"/>
              <a:pPr>
                <a:defRPr/>
              </a:pPr>
              <a:t>‹#›</a:t>
            </a:fld>
            <a:endParaRPr lang="en-US" dirty="0"/>
          </a:p>
        </p:txBody>
      </p:sp>
    </p:spTree>
    <p:extLst>
      <p:ext uri="{BB962C8B-B14F-4D97-AF65-F5344CB8AC3E}">
        <p14:creationId xmlns:p14="http://schemas.microsoft.com/office/powerpoint/2010/main" xmlns="" val="782241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3CD5B6F7-799C-4F73-8102-11E55FC9848B}"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7D3A245-0728-4303-B410-89F6AF68F518}" type="slidenum">
              <a:rPr lang="en-US"/>
              <a:pPr>
                <a:defRPr/>
              </a:pPr>
              <a:t>‹#›</a:t>
            </a:fld>
            <a:endParaRPr lang="en-US" dirty="0"/>
          </a:p>
        </p:txBody>
      </p:sp>
    </p:spTree>
    <p:extLst>
      <p:ext uri="{BB962C8B-B14F-4D97-AF65-F5344CB8AC3E}">
        <p14:creationId xmlns:p14="http://schemas.microsoft.com/office/powerpoint/2010/main" xmlns="" val="12555266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397F6575-CFFD-447E-88D0-4794947192AE}"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5D4F7F9-6B5B-40A2-84FD-BB1DDA5E90BD}" type="slidenum">
              <a:rPr lang="en-US"/>
              <a:pPr>
                <a:defRPr/>
              </a:pPr>
              <a:t>‹#›</a:t>
            </a:fld>
            <a:endParaRPr lang="en-US" dirty="0"/>
          </a:p>
        </p:txBody>
      </p:sp>
    </p:spTree>
    <p:extLst>
      <p:ext uri="{BB962C8B-B14F-4D97-AF65-F5344CB8AC3E}">
        <p14:creationId xmlns:p14="http://schemas.microsoft.com/office/powerpoint/2010/main" xmlns="" val="31757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AA5DA9A8-F0ED-4269-B1D6-8CBC0A9F2F50}" type="datetime1">
              <a:rPr lang="en-US"/>
              <a:pPr>
                <a:defRPr/>
              </a:pPr>
              <a:t>2/27/2017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FF7F427A-E03F-476E-8053-2E612A6744BD}" type="slidenum">
              <a:rPr lang="en-US"/>
              <a:pPr>
                <a:defRPr/>
              </a:pPr>
              <a:t>‹#›</a:t>
            </a:fld>
            <a:endParaRPr lang="en-US" dirty="0"/>
          </a:p>
        </p:txBody>
      </p:sp>
    </p:spTree>
    <p:extLst>
      <p:ext uri="{BB962C8B-B14F-4D97-AF65-F5344CB8AC3E}">
        <p14:creationId xmlns:p14="http://schemas.microsoft.com/office/powerpoint/2010/main" xmlns="" val="241231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1CD94FD6-F208-4DD4-A7B3-71973D172F34}" type="datetime1">
              <a:rPr lang="en-US"/>
              <a:pPr>
                <a:defRPr/>
              </a:pPr>
              <a:t>2/27/2017</a:t>
            </a:fld>
            <a:endParaRPr lang="en-US" dirty="0"/>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1D3E1C6B-3460-482E-9A63-052D5AC1CEAE}" type="slidenum">
              <a:rPr lang="en-US"/>
              <a:pPr>
                <a:defRPr/>
              </a:pPr>
              <a:t>‹#›</a:t>
            </a:fld>
            <a:endParaRPr lang="en-US" dirty="0"/>
          </a:p>
        </p:txBody>
      </p:sp>
    </p:spTree>
    <p:extLst>
      <p:ext uri="{BB962C8B-B14F-4D97-AF65-F5344CB8AC3E}">
        <p14:creationId xmlns:p14="http://schemas.microsoft.com/office/powerpoint/2010/main" xmlns="" val="2362881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A9029A3D-44FA-4413-9D4B-6860418DF82B}" type="datetime1">
              <a:rPr lang="en-US"/>
              <a:pPr>
                <a:defRPr/>
              </a:pPr>
              <a:t>2/27/2017</a:t>
            </a:fld>
            <a:endParaRPr lang="en-US" dirty="0"/>
          </a:p>
        </p:txBody>
      </p:sp>
      <p:sp>
        <p:nvSpPr>
          <p:cNvPr id="8" name="Footer Placeholder 7"/>
          <p:cNvSpPr>
            <a:spLocks noGrp="1"/>
          </p:cNvSpPr>
          <p:nvPr>
            <p:ph type="ftr" sz="quarter" idx="11"/>
          </p:nvPr>
        </p:nvSpPr>
        <p:spPr/>
        <p:txBody>
          <a:bodyPr/>
          <a:lstStyle>
            <a:lvl1pPr defTabSz="91440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3C996482-947F-4990-B687-9CBC7C241EB8}" type="slidenum">
              <a:rPr lang="en-US"/>
              <a:pPr>
                <a:defRPr/>
              </a:pPr>
              <a:t>‹#›</a:t>
            </a:fld>
            <a:endParaRPr lang="en-US" dirty="0"/>
          </a:p>
        </p:txBody>
      </p:sp>
    </p:spTree>
    <p:extLst>
      <p:ext uri="{BB962C8B-B14F-4D97-AF65-F5344CB8AC3E}">
        <p14:creationId xmlns:p14="http://schemas.microsoft.com/office/powerpoint/2010/main" xmlns="" val="2639334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1CD94FD6-F208-4DD4-A7B3-71973D172F34}" type="datetime1">
              <a:rPr lang="en-US"/>
              <a:pPr>
                <a:defRPr/>
              </a:pPr>
              <a:t>2/27/2017</a:t>
            </a:fld>
            <a:endParaRPr lang="en-US" dirty="0"/>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1D3E1C6B-3460-482E-9A63-052D5AC1CEAE}" type="slidenum">
              <a:rPr lang="en-US"/>
              <a:pPr>
                <a:defRPr/>
              </a:pPr>
              <a:t>‹#›</a:t>
            </a:fld>
            <a:endParaRPr lang="en-US" dirty="0"/>
          </a:p>
        </p:txBody>
      </p:sp>
    </p:spTree>
    <p:extLst>
      <p:ext uri="{BB962C8B-B14F-4D97-AF65-F5344CB8AC3E}">
        <p14:creationId xmlns:p14="http://schemas.microsoft.com/office/powerpoint/2010/main" xmlns="" val="578868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A13D4B1E-2E57-44DE-8769-F9CC12F22A2E}" type="datetime1">
              <a:rPr lang="en-US"/>
              <a:pPr>
                <a:defRPr/>
              </a:pPr>
              <a:t>2/27/2017</a:t>
            </a:fld>
            <a:endParaRPr lang="en-US" dirty="0"/>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E208546F-0F20-4AE5-9EE4-413BE60D69A3}" type="slidenum">
              <a:rPr lang="en-US"/>
              <a:pPr>
                <a:defRPr/>
              </a:pPr>
              <a:t>‹#›</a:t>
            </a:fld>
            <a:endParaRPr lang="en-US" dirty="0"/>
          </a:p>
        </p:txBody>
      </p:sp>
    </p:spTree>
    <p:extLst>
      <p:ext uri="{BB962C8B-B14F-4D97-AF65-F5344CB8AC3E}">
        <p14:creationId xmlns:p14="http://schemas.microsoft.com/office/powerpoint/2010/main" xmlns="" val="5324909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E8C0B3BB-0AE1-43BB-A8A5-132225B276C2}" type="datetime1">
              <a:rPr lang="en-US"/>
              <a:pPr>
                <a:defRPr/>
              </a:pPr>
              <a:t>2/27/2017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890F79CA-9DEB-4F5C-B7A4-030F1A4FA721}" type="slidenum">
              <a:rPr lang="en-US"/>
              <a:pPr>
                <a:defRPr/>
              </a:pPr>
              <a:t>‹#›</a:t>
            </a:fld>
            <a:endParaRPr lang="en-US" dirty="0"/>
          </a:p>
        </p:txBody>
      </p:sp>
    </p:spTree>
    <p:extLst>
      <p:ext uri="{BB962C8B-B14F-4D97-AF65-F5344CB8AC3E}">
        <p14:creationId xmlns:p14="http://schemas.microsoft.com/office/powerpoint/2010/main" xmlns="" val="4195378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45237DE1-BA28-4A9B-9B23-1CBA1251BD90}" type="datetime1">
              <a:rPr lang="en-US"/>
              <a:pPr>
                <a:defRPr/>
              </a:pPr>
              <a:t>2/27/2017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8AE08F7-468F-4C6E-B703-D3B597CB4694}" type="slidenum">
              <a:rPr lang="en-US"/>
              <a:pPr>
                <a:defRPr/>
              </a:pPr>
              <a:t>‹#›</a:t>
            </a:fld>
            <a:endParaRPr lang="en-US" dirty="0"/>
          </a:p>
        </p:txBody>
      </p:sp>
    </p:spTree>
    <p:extLst>
      <p:ext uri="{BB962C8B-B14F-4D97-AF65-F5344CB8AC3E}">
        <p14:creationId xmlns:p14="http://schemas.microsoft.com/office/powerpoint/2010/main" xmlns="" val="2945875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E9B99CAF-12AC-4746-85AF-0C8E5E6BE5E6}"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54DDF34-1EE7-49AC-977E-0C2F69105D4C}" type="slidenum">
              <a:rPr lang="en-US"/>
              <a:pPr>
                <a:defRPr/>
              </a:pPr>
              <a:t>‹#›</a:t>
            </a:fld>
            <a:endParaRPr lang="en-US" dirty="0"/>
          </a:p>
        </p:txBody>
      </p:sp>
    </p:spTree>
    <p:extLst>
      <p:ext uri="{BB962C8B-B14F-4D97-AF65-F5344CB8AC3E}">
        <p14:creationId xmlns:p14="http://schemas.microsoft.com/office/powerpoint/2010/main" xmlns="" val="1585871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8BF31B0-E4DA-46D0-9CD7-01647526BB81}" type="datetime1">
              <a:rPr lang="en-US"/>
              <a:pPr>
                <a:defRPr/>
              </a:pPr>
              <a:t>2/27/2017</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3E919882-C28D-4940-A88A-3855E5801CD7}" type="slidenum">
              <a:rPr lang="en-US"/>
              <a:pPr>
                <a:defRPr/>
              </a:pPr>
              <a:t>‹#›</a:t>
            </a:fld>
            <a:endParaRPr lang="en-US" dirty="0"/>
          </a:p>
        </p:txBody>
      </p:sp>
    </p:spTree>
    <p:extLst>
      <p:ext uri="{BB962C8B-B14F-4D97-AF65-F5344CB8AC3E}">
        <p14:creationId xmlns:p14="http://schemas.microsoft.com/office/powerpoint/2010/main" xmlns="" val="41803158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defTabSz="914400">
              <a:defRPr/>
            </a:lvl1pPr>
          </a:lstStyle>
          <a:p>
            <a:pPr>
              <a:defRPr/>
            </a:pPr>
            <a:fld id="{CA86A26B-33B8-42F3-BAF2-BF13457A5D88}" type="datetime1">
              <a:rPr lang="en-US" altLang="en-US"/>
              <a:pPr>
                <a:defRPr/>
              </a:pPr>
              <a:t>2/27/2017</a:t>
            </a:fld>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defTabSz="914400">
              <a:defRPr/>
            </a:lvl1pPr>
          </a:lstStyle>
          <a:p>
            <a:pPr>
              <a:defRPr/>
            </a:pPr>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defTabSz="914400">
              <a:defRPr/>
            </a:lvl1pPr>
          </a:lstStyle>
          <a:p>
            <a:pPr>
              <a:defRPr/>
            </a:pPr>
            <a:fld id="{C99CE8D6-2DFA-4B91-A6F9-AB69E7CD8D0F}" type="slidenum">
              <a:rPr lang="en-US" altLang="en-US"/>
              <a:pPr>
                <a:defRPr/>
              </a:pPr>
              <a:t>‹#›</a:t>
            </a:fld>
            <a:endParaRPr lang="en-US" altLang="en-US"/>
          </a:p>
        </p:txBody>
      </p:sp>
    </p:spTree>
    <p:extLst>
      <p:ext uri="{BB962C8B-B14F-4D97-AF65-F5344CB8AC3E}">
        <p14:creationId xmlns:p14="http://schemas.microsoft.com/office/powerpoint/2010/main" xmlns="" val="2037408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057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91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p:txBody>
          <a:bodyPr/>
          <a:lstStyle>
            <a:lvl1pPr defTabSz="914400">
              <a:defRPr/>
            </a:lvl1pPr>
          </a:lstStyle>
          <a:p>
            <a:pPr>
              <a:defRPr/>
            </a:pPr>
            <a:fld id="{ED351387-810B-4622-B558-D67E11E9D209}" type="datetime1">
              <a:rPr lang="en-US"/>
              <a:pPr>
                <a:defRPr/>
              </a:pPr>
              <a:t>2/27/2017</a:t>
            </a:fld>
            <a:endParaRPr lang="en-US"/>
          </a:p>
        </p:txBody>
      </p:sp>
      <p:sp>
        <p:nvSpPr>
          <p:cNvPr id="7"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8"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xmlns="" val="1621698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defTabSz="914400">
              <a:defRPr/>
            </a:lvl1pPr>
          </a:lstStyle>
          <a:p>
            <a:pPr>
              <a:defRPr/>
            </a:pPr>
            <a:fld id="{DEAC5D22-FFD5-435B-8A04-8E4D474A9A86}" type="datetime1">
              <a:rPr lang="en-US"/>
              <a:pPr>
                <a:defRPr/>
              </a:pPr>
              <a:t>2/27/2017</a:t>
            </a:fld>
            <a:endParaRPr lang="en-US"/>
          </a:p>
        </p:txBody>
      </p:sp>
      <p:sp>
        <p:nvSpPr>
          <p:cNvPr id="6" name="Rectangle 10"/>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xmlns="" val="303004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A13D4B1E-2E57-44DE-8769-F9CC12F22A2E}" type="datetime1">
              <a:rPr lang="en-US"/>
              <a:pPr>
                <a:defRPr/>
              </a:pPr>
              <a:t>2/27/2017</a:t>
            </a:fld>
            <a:endParaRPr lang="en-US" dirty="0"/>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E208546F-0F20-4AE5-9EE4-413BE60D69A3}" type="slidenum">
              <a:rPr lang="en-US"/>
              <a:pPr>
                <a:defRPr/>
              </a:pPr>
              <a:t>‹#›</a:t>
            </a:fld>
            <a:endParaRPr lang="en-US" dirty="0"/>
          </a:p>
        </p:txBody>
      </p:sp>
    </p:spTree>
    <p:extLst>
      <p:ext uri="{BB962C8B-B14F-4D97-AF65-F5344CB8AC3E}">
        <p14:creationId xmlns:p14="http://schemas.microsoft.com/office/powerpoint/2010/main" xmlns="" val="10299519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2044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9BD70C-F351-47D2-9ED6-B2114FD5DC91}" type="slidenum">
              <a:rPr lang="en-US"/>
              <a:pPr>
                <a:defRPr/>
              </a:pPr>
              <a:t>‹#›</a:t>
            </a:fld>
            <a:endParaRPr lang="en-US"/>
          </a:p>
        </p:txBody>
      </p:sp>
    </p:spTree>
    <p:extLst>
      <p:ext uri="{BB962C8B-B14F-4D97-AF65-F5344CB8AC3E}">
        <p14:creationId xmlns:p14="http://schemas.microsoft.com/office/powerpoint/2010/main" xmlns="" val="39019842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703" y="278309"/>
            <a:ext cx="777270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703" y="1599903"/>
            <a:ext cx="3813024" cy="45303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2870" y="1599903"/>
            <a:ext cx="3814535" cy="4530328"/>
          </a:xfrm>
        </p:spPr>
        <p:txBody>
          <a:bodyPr/>
          <a:lstStyle/>
          <a:p>
            <a:pPr lvl="0"/>
            <a:endParaRPr lang="en-US" noProof="0" dirty="0" smtClean="0"/>
          </a:p>
        </p:txBody>
      </p:sp>
      <p:sp>
        <p:nvSpPr>
          <p:cNvPr id="5" name="Rectangle 9"/>
          <p:cNvSpPr>
            <a:spLocks noGrp="1" noChangeArrowheads="1"/>
          </p:cNvSpPr>
          <p:nvPr>
            <p:ph type="dt" sz="half" idx="10"/>
          </p:nvPr>
        </p:nvSpPr>
        <p:spPr>
          <a:ln/>
        </p:spPr>
        <p:txBody>
          <a:bodyPr/>
          <a:lstStyle>
            <a:lvl1pPr>
              <a:defRPr/>
            </a:lvl1pPr>
          </a:lstStyle>
          <a:p>
            <a:endParaRPr lang="en-US" dirty="0"/>
          </a:p>
        </p:txBody>
      </p:sp>
      <p:sp>
        <p:nvSpPr>
          <p:cNvPr id="6" name="Rectangle 10"/>
          <p:cNvSpPr>
            <a:spLocks noGrp="1" noChangeArrowheads="1"/>
          </p:cNvSpPr>
          <p:nvPr>
            <p:ph type="ftr" sz="quarter" idx="11"/>
          </p:nvPr>
        </p:nvSpPr>
        <p:spPr>
          <a:ln/>
        </p:spPr>
        <p:txBody>
          <a:bodyPr/>
          <a:lstStyle>
            <a:lvl1pPr>
              <a:defRPr/>
            </a:lvl1pPr>
          </a:lstStyle>
          <a:p>
            <a:endParaRPr lang="en-US" dirty="0"/>
          </a:p>
        </p:txBody>
      </p:sp>
      <p:sp>
        <p:nvSpPr>
          <p:cNvPr id="7" name="Rectangle 11"/>
          <p:cNvSpPr>
            <a:spLocks noGrp="1" noChangeArrowheads="1"/>
          </p:cNvSpPr>
          <p:nvPr>
            <p:ph type="sldNum" sz="quarter" idx="12"/>
          </p:nvPr>
        </p:nvSpPr>
        <p:spPr>
          <a:ln/>
        </p:spPr>
        <p:txBody>
          <a:bodyPr/>
          <a:lstStyle>
            <a:lvl1pPr>
              <a:defRPr/>
            </a:lvl1pPr>
          </a:lstStyle>
          <a:p>
            <a:fld id="{790917F2-D2F7-49E7-9912-71168793046C}" type="slidenum">
              <a:rPr lang="en-US"/>
              <a:pPr/>
              <a:t>‹#›</a:t>
            </a:fld>
            <a:endParaRPr lang="en-US" dirty="0"/>
          </a:p>
        </p:txBody>
      </p:sp>
    </p:spTree>
    <p:extLst>
      <p:ext uri="{BB962C8B-B14F-4D97-AF65-F5344CB8AC3E}">
        <p14:creationId xmlns:p14="http://schemas.microsoft.com/office/powerpoint/2010/main" xmlns="" val="1903597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E8C0B3BB-0AE1-43BB-A8A5-132225B276C2}" type="datetime1">
              <a:rPr lang="en-US"/>
              <a:pPr>
                <a:defRPr/>
              </a:pPr>
              <a:t>2/27/2017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890F79CA-9DEB-4F5C-B7A4-030F1A4FA721}" type="slidenum">
              <a:rPr lang="en-US"/>
              <a:pPr>
                <a:defRPr/>
              </a:pPr>
              <a:t>‹#›</a:t>
            </a:fld>
            <a:endParaRPr lang="en-US" dirty="0"/>
          </a:p>
        </p:txBody>
      </p:sp>
    </p:spTree>
    <p:extLst>
      <p:ext uri="{BB962C8B-B14F-4D97-AF65-F5344CB8AC3E}">
        <p14:creationId xmlns:p14="http://schemas.microsoft.com/office/powerpoint/2010/main" xmlns="" val="307849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45237DE1-BA28-4A9B-9B23-1CBA1251BD90}" type="datetime1">
              <a:rPr lang="en-US"/>
              <a:pPr>
                <a:defRPr/>
              </a:pPr>
              <a:t>2/27/2017</a:t>
            </a:fld>
            <a:endParaRPr lang="en-US" dirty="0"/>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8AE08F7-468F-4C6E-B703-D3B597CB4694}" type="slidenum">
              <a:rPr lang="en-US"/>
              <a:pPr>
                <a:defRPr/>
              </a:pPr>
              <a:t>‹#›</a:t>
            </a:fld>
            <a:endParaRPr lang="en-US" dirty="0"/>
          </a:p>
        </p:txBody>
      </p:sp>
    </p:spTree>
    <p:extLst>
      <p:ext uri="{BB962C8B-B14F-4D97-AF65-F5344CB8AC3E}">
        <p14:creationId xmlns:p14="http://schemas.microsoft.com/office/powerpoint/2010/main" xmlns="" val="3847155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jpe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a:defRPr sz="900">
                <a:solidFill>
                  <a:prstClr val="black">
                    <a:tint val="75000"/>
                  </a:prstClr>
                </a:solidFill>
              </a:defRPr>
            </a:lvl1pPr>
          </a:lstStyle>
          <a:p>
            <a:pPr fontAlgn="base">
              <a:spcBef>
                <a:spcPct val="0"/>
              </a:spcBef>
              <a:spcAft>
                <a:spcPct val="0"/>
              </a:spcAft>
              <a:defRPr/>
            </a:pPr>
            <a:fld id="{C2142784-4883-46F4-84CF-84827C5241ED}" type="datetime1">
              <a:rPr lang="en-US">
                <a:latin typeface="Arial" charset="0"/>
              </a:rPr>
              <a:pPr fontAlgn="base">
                <a:spcBef>
                  <a:spcPct val="0"/>
                </a:spcBef>
                <a:spcAft>
                  <a:spcPct val="0"/>
                </a:spcAft>
                <a:defRPr/>
              </a:pPr>
              <a:t>2/27/2017</a:t>
            </a:fld>
            <a:endParaRPr lang="en-US" dirty="0">
              <a:latin typeface="Arial"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a:defRPr sz="900">
                <a:solidFill>
                  <a:prstClr val="black">
                    <a:tint val="75000"/>
                  </a:prstClr>
                </a:solidFill>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457200">
              <a:defRPr sz="900">
                <a:solidFill>
                  <a:prstClr val="black">
                    <a:tint val="75000"/>
                  </a:prstClr>
                </a:solidFill>
              </a:defRPr>
            </a:lvl1pPr>
          </a:lstStyle>
          <a:p>
            <a:pPr fontAlgn="base">
              <a:spcBef>
                <a:spcPct val="0"/>
              </a:spcBef>
              <a:spcAft>
                <a:spcPct val="0"/>
              </a:spcAft>
              <a:defRPr/>
            </a:pPr>
            <a:fld id="{DD2F3965-84C0-4F06-B7B6-B4AE0C806074}" type="slidenum">
              <a:rPr lang="en-US">
                <a:latin typeface="Arial" charset="0"/>
              </a:rPr>
              <a:pPr fontAlgn="base">
                <a:spcBef>
                  <a:spcPct val="0"/>
                </a:spcBef>
                <a:spcAft>
                  <a:spcPct val="0"/>
                </a:spcAft>
                <a:defRPr/>
              </a:pPr>
              <a:t>‹#›</a:t>
            </a:fld>
            <a:endParaRPr lang="en-US" dirty="0">
              <a:latin typeface="Arial" charset="0"/>
            </a:endParaRPr>
          </a:p>
        </p:txBody>
      </p:sp>
      <p:pic>
        <p:nvPicPr>
          <p:cNvPr id="1031" name="Picture 6" descr="ISRIPowerpoint-01.jpg"/>
          <p:cNvPicPr>
            <a:picLocks noChangeAspect="1"/>
          </p:cNvPicPr>
          <p:nvPr userDrawn="1"/>
        </p:nvPicPr>
        <p:blipFill>
          <a:blip r:embed="rId18"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05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6767284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73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a:defRPr sz="900">
                <a:solidFill>
                  <a:prstClr val="black">
                    <a:tint val="75000"/>
                  </a:prstClr>
                </a:solidFill>
              </a:defRPr>
            </a:lvl1pPr>
          </a:lstStyle>
          <a:p>
            <a:pPr fontAlgn="base">
              <a:spcBef>
                <a:spcPct val="0"/>
              </a:spcBef>
              <a:spcAft>
                <a:spcPct val="0"/>
              </a:spcAft>
              <a:defRPr/>
            </a:pPr>
            <a:fld id="{C2142784-4883-46F4-84CF-84827C5241ED}" type="datetime1">
              <a:rPr lang="en-US">
                <a:latin typeface="Arial" charset="0"/>
              </a:rPr>
              <a:pPr fontAlgn="base">
                <a:spcBef>
                  <a:spcPct val="0"/>
                </a:spcBef>
                <a:spcAft>
                  <a:spcPct val="0"/>
                </a:spcAft>
                <a:defRPr/>
              </a:pPr>
              <a:t>2/27/2017</a:t>
            </a:fld>
            <a:endParaRPr lang="en-US" dirty="0">
              <a:latin typeface="Arial"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a:defRPr sz="900">
                <a:solidFill>
                  <a:prstClr val="black">
                    <a:tint val="75000"/>
                  </a:prstClr>
                </a:solidFill>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457200">
              <a:defRPr sz="900">
                <a:solidFill>
                  <a:prstClr val="black">
                    <a:tint val="75000"/>
                  </a:prstClr>
                </a:solidFill>
              </a:defRPr>
            </a:lvl1pPr>
          </a:lstStyle>
          <a:p>
            <a:pPr fontAlgn="base">
              <a:spcBef>
                <a:spcPct val="0"/>
              </a:spcBef>
              <a:spcAft>
                <a:spcPct val="0"/>
              </a:spcAft>
              <a:defRPr/>
            </a:pPr>
            <a:fld id="{DD2F3965-84C0-4F06-B7B6-B4AE0C806074}" type="slidenum">
              <a:rPr lang="en-US">
                <a:latin typeface="Arial" charset="0"/>
              </a:rPr>
              <a:pPr fontAlgn="base">
                <a:spcBef>
                  <a:spcPct val="0"/>
                </a:spcBef>
                <a:spcAft>
                  <a:spcPct val="0"/>
                </a:spcAft>
                <a:defRPr/>
              </a:pPr>
              <a:t>‹#›</a:t>
            </a:fld>
            <a:endParaRPr lang="en-US" dirty="0">
              <a:latin typeface="Arial" charset="0"/>
            </a:endParaRPr>
          </a:p>
        </p:txBody>
      </p:sp>
      <p:pic>
        <p:nvPicPr>
          <p:cNvPr id="1031" name="Picture 6" descr="ISRIPowerpoint-01.jpg"/>
          <p:cNvPicPr>
            <a:picLocks noChangeAspect="1"/>
          </p:cNvPicPr>
          <p:nvPr userDrawn="1"/>
        </p:nvPicPr>
        <p:blipFill>
          <a:blip r:embed="rId17"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6186363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6" r:id="rId15"/>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53099-D0F1-45F0-B485-A17657D02CBF}" type="datetimeFigureOut">
              <a:rPr lang="en-US" smtClean="0">
                <a:solidFill>
                  <a:prstClr val="black">
                    <a:tint val="75000"/>
                  </a:prstClr>
                </a:solidFill>
              </a:rPr>
              <a:pPr/>
              <a:t>2/27/2017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A513B-4D66-489E-8E3C-FB044EDEF2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6756844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a:defRPr sz="900">
                <a:solidFill>
                  <a:prstClr val="black">
                    <a:tint val="75000"/>
                  </a:prstClr>
                </a:solidFill>
              </a:defRPr>
            </a:lvl1pPr>
          </a:lstStyle>
          <a:p>
            <a:pPr fontAlgn="base">
              <a:spcBef>
                <a:spcPct val="0"/>
              </a:spcBef>
              <a:spcAft>
                <a:spcPct val="0"/>
              </a:spcAft>
              <a:defRPr/>
            </a:pPr>
            <a:fld id="{C2142784-4883-46F4-84CF-84827C5241ED}" type="datetime1">
              <a:rPr lang="en-US">
                <a:latin typeface="Arial" charset="0"/>
              </a:rPr>
              <a:pPr fontAlgn="base">
                <a:spcBef>
                  <a:spcPct val="0"/>
                </a:spcBef>
                <a:spcAft>
                  <a:spcPct val="0"/>
                </a:spcAft>
                <a:defRPr/>
              </a:pPr>
              <a:t>2/27/2017</a:t>
            </a:fld>
            <a:endParaRPr lang="en-US" dirty="0">
              <a:latin typeface="Arial"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a:defRPr sz="900">
                <a:solidFill>
                  <a:prstClr val="black">
                    <a:tint val="75000"/>
                  </a:prstClr>
                </a:solidFill>
              </a:defRPr>
            </a:lvl1pPr>
          </a:lstStyle>
          <a:p>
            <a:pPr fontAlgn="base">
              <a:spcBef>
                <a:spcPct val="0"/>
              </a:spcBef>
              <a:spcAft>
                <a:spcPct val="0"/>
              </a:spcAft>
              <a:defRPr/>
            </a:pPr>
            <a:endParaRPr lang="en-US">
              <a:latin typeface="Arial"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457200">
              <a:defRPr sz="900">
                <a:solidFill>
                  <a:prstClr val="black">
                    <a:tint val="75000"/>
                  </a:prstClr>
                </a:solidFill>
              </a:defRPr>
            </a:lvl1pPr>
          </a:lstStyle>
          <a:p>
            <a:pPr fontAlgn="base">
              <a:spcBef>
                <a:spcPct val="0"/>
              </a:spcBef>
              <a:spcAft>
                <a:spcPct val="0"/>
              </a:spcAft>
              <a:defRPr/>
            </a:pPr>
            <a:fld id="{DD2F3965-84C0-4F06-B7B6-B4AE0C806074}" type="slidenum">
              <a:rPr lang="en-US">
                <a:latin typeface="Arial" charset="0"/>
              </a:rPr>
              <a:pPr fontAlgn="base">
                <a:spcBef>
                  <a:spcPct val="0"/>
                </a:spcBef>
                <a:spcAft>
                  <a:spcPct val="0"/>
                </a:spcAft>
                <a:defRPr/>
              </a:pPr>
              <a:t>‹#›</a:t>
            </a:fld>
            <a:endParaRPr lang="en-US" dirty="0">
              <a:latin typeface="Arial" charset="0"/>
            </a:endParaRPr>
          </a:p>
        </p:txBody>
      </p:sp>
      <p:pic>
        <p:nvPicPr>
          <p:cNvPr id="1031" name="Picture 6" descr="ISRIPowerpoint-01.jpg"/>
          <p:cNvPicPr>
            <a:picLocks noChangeAspect="1"/>
          </p:cNvPicPr>
          <p:nvPr userDrawn="1"/>
        </p:nvPicPr>
        <p:blipFill>
          <a:blip r:embed="rId18"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439364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0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afeopedia.com/definition/152/hazard"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16.xml"/><Relationship Id="rId4" Type="http://schemas.openxmlformats.org/officeDocument/2006/relationships/image" Target="../media/image103.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16.xml"/><Relationship Id="rId5" Type="http://schemas.openxmlformats.org/officeDocument/2006/relationships/image" Target="../media/image109.gif"/><Relationship Id="rId4" Type="http://schemas.openxmlformats.org/officeDocument/2006/relationships/image" Target="../media/image108.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4.xml"/><Relationship Id="rId1" Type="http://schemas.openxmlformats.org/officeDocument/2006/relationships/slideLayout" Target="../slideLayouts/slideLayout56.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ghssafety.com/large-sds-binder-with-a-z/&amp;ei=HpkxVavDAZHyav70gNAB&amp;bvm=bv.91071109,d.aWw&amp;psig=AFQjCNHpSEqAlPHspiILAROdfh__KrE2Zw&amp;ust=1429400205190622" TargetMode="External"/><Relationship Id="rId2" Type="http://schemas.openxmlformats.org/officeDocument/2006/relationships/notesSlide" Target="../notesSlides/notesSlide123.xml"/><Relationship Id="rId1" Type="http://schemas.openxmlformats.org/officeDocument/2006/relationships/slideLayout" Target="../slideLayouts/slideLayout18.xml"/><Relationship Id="rId4" Type="http://schemas.openxmlformats.org/officeDocument/2006/relationships/image" Target="../media/image117.jpe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8.xml"/><Relationship Id="rId1" Type="http://schemas.openxmlformats.org/officeDocument/2006/relationships/vmlDrawing" Target="../drawings/vmlDrawing6.vml"/><Relationship Id="rId5" Type="http://schemas.openxmlformats.org/officeDocument/2006/relationships/image" Target="../media/image121.jpeg"/><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4.xml"/><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5.xml"/><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9.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2.xml"/><Relationship Id="rId1" Type="http://schemas.openxmlformats.org/officeDocument/2006/relationships/slideLayout" Target="../slideLayouts/slideLayout2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0.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 Id="rId4" Type="http://schemas.openxmlformats.org/officeDocument/2006/relationships/image" Target="../media/image137.jpeg"/></Relationships>
</file>

<file path=ppt/slides/_rels/slide1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 Id="rId4" Type="http://schemas.openxmlformats.org/officeDocument/2006/relationships/image" Target="../media/image140.jpeg"/></Relationships>
</file>

<file path=ppt/slides/_rels/slide17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8.xml"/><Relationship Id="rId1" Type="http://schemas.openxmlformats.org/officeDocument/2006/relationships/slideLayout" Target="../slideLayouts/slideLayout15.xml"/><Relationship Id="rId4" Type="http://schemas.openxmlformats.org/officeDocument/2006/relationships/image" Target="../media/image145.png"/></Relationships>
</file>

<file path=ppt/slides/_rels/slide17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8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5.xml"/></Relationships>
</file>

<file path=ppt/slides/_rels/slide182.xml.rels><?xml version="1.0" encoding="UTF-8" standalone="yes"?>
<Relationships xmlns="http://schemas.openxmlformats.org/package/2006/relationships"><Relationship Id="rId3" Type="http://schemas.openxmlformats.org/officeDocument/2006/relationships/hyperlink" Target="https://en.wikipedia.org/wiki/Auditory_system" TargetMode="External"/><Relationship Id="rId2" Type="http://schemas.openxmlformats.org/officeDocument/2006/relationships/notesSlide" Target="../notesSlides/notesSlide149.xml"/><Relationship Id="rId1" Type="http://schemas.openxmlformats.org/officeDocument/2006/relationships/slideLayout" Target="../slideLayouts/slideLayout15.xml"/><Relationship Id="rId4" Type="http://schemas.openxmlformats.org/officeDocument/2006/relationships/image" Target="../media/image149.png"/></Relationships>
</file>

<file path=ppt/slides/_rels/slide18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0.xml"/><Relationship Id="rId1" Type="http://schemas.openxmlformats.org/officeDocument/2006/relationships/slideLayout" Target="../slideLayouts/slideLayout15.xml"/><Relationship Id="rId4" Type="http://schemas.openxmlformats.org/officeDocument/2006/relationships/image" Target="../media/image152.jpeg"/></Relationships>
</file>

<file path=ppt/slides/_rels/slide1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1.xml"/><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0.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155.jpe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7.xml"/><Relationship Id="rId1" Type="http://schemas.openxmlformats.org/officeDocument/2006/relationships/slideLayout" Target="../slideLayouts/slideLayout4.xml"/><Relationship Id="rId4" Type="http://schemas.openxmlformats.org/officeDocument/2006/relationships/image" Target="../media/image15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4.xml"/><Relationship Id="rId1" Type="http://schemas.openxmlformats.org/officeDocument/2006/relationships/video" Target="../media/media1.wmv"/><Relationship Id="rId5" Type="http://schemas.openxmlformats.org/officeDocument/2006/relationships/image" Target="../media/image26.png"/><Relationship Id="rId4" Type="http://schemas.microsoft.com/office/2007/relationships/media" Target="../media/media1.wmv"/></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x6lt7YgcOdsagM&amp;tbnid=KPm8FMfftozkvM:&amp;ved=0CAUQjRw&amp;url=http://www.ishn.com/articles/93832&amp;ei=_ipwUtPiHujJ2wWVyIH4BQ&amp;bvm=bv.55123115,d.b2I&amp;psig=AFQjCNEVEF4uuftqNWOOJLVzvYs0vKVKLw&amp;ust=1383168956483652" TargetMode="External"/><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0.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mU_z1_gdvEYvwM&amp;tbnid=Ank-OgqziSa-1M:&amp;ved=0CAUQjRw&amp;url=http://forklift-accessories.indoff.com/Weblog/Archive/2008/4/23/Forklift_Seat_Belt_Non_Use_Expensive&amp;ei=NjBwUr2ND4G82gX5iYDoAw&amp;bvm=bv.55123115,d.b2I&amp;psig=AFQjCNG9JHJ0vCeNvh5-7rvlUUG14XAt9Q&amp;ust=1383170463535600" TargetMode="External"/><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38.jpeg"/></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5.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34.xml"/><Relationship Id="rId5" Type="http://schemas.openxmlformats.org/officeDocument/2006/relationships/image" Target="../media/image52.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30.xml"/><Relationship Id="rId5" Type="http://schemas.openxmlformats.org/officeDocument/2006/relationships/image" Target="../media/image55.png"/><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30.xml"/><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hyperlink" Target="http://www.wbtv.com/story/30586558/forklift-to-blame-for-co-detection-in-huntersville-building-hospitalizing-3" TargetMode="External"/><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36.xml"/><Relationship Id="rId5" Type="http://schemas.openxmlformats.org/officeDocument/2006/relationships/image" Target="../media/image61.jpe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H_ReIdGkE8OCsM&amp;tbnid=wrM0KqNd8JykWM:&amp;ved=0CAUQjRw&amp;url=http://www.certifyme.net/forklift-certificate-forklift-certification-card/&amp;ei=GC9wUuSLEobi2gXIrYDYBA&amp;bvm=bv.55123115,d.b2I&amp;psig=AFQjCNHmz6GyXB7RtTa0Ej9eNkh9KnPUSQ&amp;ust=1383170191580854" TargetMode="External"/><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hyperlink" Target="http://www.osha.gov/"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35.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oleObject" Target="../embeddings/Microsoft_Office_Word_97_-_2003_Document3.doc"/><Relationship Id="rId4" Type="http://schemas.openxmlformats.org/officeDocument/2006/relationships/oleObject" Target="../embeddings/Microsoft_Office_Word_97_-_2003_Document2.doc"/></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5.jpeg"/><Relationship Id="rId4" Type="http://schemas.openxmlformats.org/officeDocument/2006/relationships/oleObject" Target="../embeddings/oleObject2.bin"/></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3.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Microsoft_Office_Word_97_-_2003_Document4.doc"/></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122363"/>
            <a:ext cx="7467600" cy="2387600"/>
          </a:xfrm>
        </p:spPr>
        <p:txBody>
          <a:bodyPr/>
          <a:lstStyle/>
          <a:p>
            <a:pPr eaLnBrk="1" hangingPunct="1"/>
            <a:r>
              <a:rPr lang="es-US" sz="4800" b="1" i="0" dirty="0" smtClean="0">
                <a:solidFill>
                  <a:srgbClr val="000000"/>
                </a:solidFill>
                <a:latin typeface="Calibri" pitchFamily="18" charset="0"/>
              </a:rPr>
              <a:t>Reconocimiento de peligros</a:t>
            </a:r>
            <a:r>
              <a:rPr lang="en" sz="4800" dirty="0" smtClean="0"/>
              <a:t/>
            </a:r>
            <a:br>
              <a:rPr lang="en" sz="4800" dirty="0" smtClean="0"/>
            </a:br>
            <a:r>
              <a:rPr lang="es-US" sz="4800" b="1" i="0" dirty="0" smtClean="0">
                <a:solidFill>
                  <a:srgbClr val="000000"/>
                </a:solidFill>
                <a:latin typeface="Calibri" pitchFamily="18" charset="0"/>
              </a:rPr>
              <a:t> en el </a:t>
            </a:r>
            <a:r>
              <a:rPr lang="en" sz="4800" dirty="0" smtClean="0"/>
              <a:t/>
            </a:r>
            <a:br>
              <a:rPr lang="en" sz="4800" dirty="0" smtClean="0"/>
            </a:br>
            <a:r>
              <a:rPr lang="es-US" sz="4800" b="1" i="0" dirty="0" smtClean="0">
                <a:solidFill>
                  <a:srgbClr val="000000"/>
                </a:solidFill>
                <a:latin typeface="Calibri" pitchFamily="18" charset="0"/>
              </a:rPr>
              <a:t>reciclaje de chatarra</a:t>
            </a:r>
          </a:p>
        </p:txBody>
      </p:sp>
      <p:sp>
        <p:nvSpPr>
          <p:cNvPr id="18435" name="Rectangle 3"/>
          <p:cNvSpPr>
            <a:spLocks noGrp="1" noChangeArrowheads="1"/>
          </p:cNvSpPr>
          <p:nvPr>
            <p:ph type="subTitle" idx="1"/>
          </p:nvPr>
        </p:nvSpPr>
        <p:spPr/>
        <p:txBody>
          <a:bodyPr/>
          <a:lstStyle/>
          <a:p>
            <a:pPr eaLnBrk="1" hangingPunct="1"/>
            <a:r>
              <a:rPr lang="es-US" sz="2400" b="0" i="0" dirty="0" smtClean="0">
                <a:solidFill>
                  <a:srgbClr val="000000"/>
                </a:solidFill>
              </a:rPr>
              <a:t>Concesión de capacitación Susan Harwood</a:t>
            </a:r>
          </a:p>
          <a:p>
            <a:pPr eaLnBrk="1" hangingPunct="1"/>
            <a:r>
              <a:rPr lang="es-US" sz="2400" b="0" i="0" dirty="0" smtClean="0">
                <a:solidFill>
                  <a:srgbClr val="000000"/>
                </a:solidFill>
              </a:rPr>
              <a:t>2016</a:t>
            </a:r>
          </a:p>
        </p:txBody>
      </p:sp>
    </p:spTree>
    <p:extLst>
      <p:ext uri="{BB962C8B-B14F-4D97-AF65-F5344CB8AC3E}">
        <p14:creationId xmlns:p14="http://schemas.microsoft.com/office/powerpoint/2010/main" xmlns="" val="4163963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447800"/>
            <a:ext cx="8001000" cy="830997"/>
          </a:xfrm>
          <a:prstGeom prst="rect">
            <a:avLst/>
          </a:prstGeom>
          <a:noFill/>
        </p:spPr>
        <p:txBody>
          <a:bodyPr wrap="square" rtlCol="0">
            <a:spAutoFit/>
          </a:bodyPr>
          <a:lstStyle/>
          <a:p>
            <a:pPr algn="ctr"/>
            <a:r>
              <a:rPr lang="es-US" sz="4800" b="1" i="0" dirty="0" smtClean="0">
                <a:solidFill>
                  <a:srgbClr val="000000"/>
                </a:solidFill>
              </a:rPr>
              <a:t>Reconocimiento de peligros </a:t>
            </a:r>
          </a:p>
        </p:txBody>
      </p:sp>
      <p:pic>
        <p:nvPicPr>
          <p:cNvPr id="10" name="Picture 3" descr="6-4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991099" y="2819400"/>
            <a:ext cx="3238501" cy="2434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4" descr="wp38"/>
          <p:cNvPicPr>
            <a:picLocks noChangeAspect="1" noChangeArrowheads="1"/>
          </p:cNvPicPr>
          <p:nvPr/>
        </p:nvPicPr>
        <p:blipFill>
          <a:blip r:embed="rId4" cstate="print">
            <a:lum bright="12000"/>
            <a:extLst>
              <a:ext uri="{28A0092B-C50C-407E-A947-70E740481C1C}">
                <a14:useLocalDpi xmlns:a14="http://schemas.microsoft.com/office/drawing/2010/main" xmlns=""/>
              </a:ext>
            </a:extLst>
          </a:blip>
          <a:srcRect/>
          <a:stretch>
            <a:fillRect/>
          </a:stretch>
        </p:blipFill>
        <p:spPr bwMode="auto">
          <a:xfrm>
            <a:off x="1128092" y="2819400"/>
            <a:ext cx="3238500" cy="2434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2510855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82563"/>
            <a:ext cx="7162800" cy="1325563"/>
          </a:xfrm>
        </p:spPr>
        <p:txBody>
          <a:bodyPr/>
          <a:lstStyle/>
          <a:p>
            <a:pPr eaLnBrk="1" hangingPunct="1"/>
            <a:r>
              <a:rPr lang="es-US" sz="3400" b="0" i="0" dirty="0" smtClean="0">
                <a:solidFill>
                  <a:srgbClr val="000000"/>
                </a:solidFill>
                <a:latin typeface="Calibri" pitchFamily="18" charset="0"/>
              </a:rPr>
              <a:t>Utilice el Bloqueo/Etiquetado</a:t>
            </a:r>
            <a:r>
              <a:rPr lang="es-US" sz="3400" b="1" i="0" dirty="0" smtClean="0">
                <a:solidFill>
                  <a:srgbClr val="000000"/>
                </a:solidFill>
                <a:latin typeface="Calibri" pitchFamily="18" charset="0"/>
              </a:rPr>
              <a:t> </a:t>
            </a:r>
            <a:r>
              <a:rPr lang="es-US" sz="3400" b="0" i="0" dirty="0" smtClean="0">
                <a:solidFill>
                  <a:srgbClr val="000000"/>
                </a:solidFill>
                <a:latin typeface="Calibri" pitchFamily="18" charset="0"/>
              </a:rPr>
              <a:t>cuando:</a:t>
            </a:r>
          </a:p>
        </p:txBody>
      </p:sp>
      <p:sp>
        <p:nvSpPr>
          <p:cNvPr id="6147" name="Rectangle 3"/>
          <p:cNvSpPr>
            <a:spLocks noGrp="1" noChangeArrowheads="1"/>
          </p:cNvSpPr>
          <p:nvPr>
            <p:ph type="body" idx="1"/>
          </p:nvPr>
        </p:nvSpPr>
        <p:spPr>
          <a:xfrm>
            <a:off x="609600" y="1219200"/>
            <a:ext cx="7886700" cy="4351338"/>
          </a:xfrm>
        </p:spPr>
        <p:txBody>
          <a:bodyPr/>
          <a:lstStyle/>
          <a:p>
            <a:pPr eaLnBrk="1" hangingPunct="1"/>
            <a:endParaRPr lang="en-US" sz="3000" dirty="0"/>
          </a:p>
          <a:p>
            <a:pPr eaLnBrk="1" hangingPunct="1"/>
            <a:r>
              <a:rPr lang="es-US" sz="3000" b="0" i="0" dirty="0" smtClean="0">
                <a:solidFill>
                  <a:srgbClr val="000000"/>
                </a:solidFill>
              </a:rPr>
              <a:t>Los empleados deben retirar o pasar por alto un dispositivo de seguridad. </a:t>
            </a:r>
          </a:p>
          <a:p>
            <a:pPr eaLnBrk="1" hangingPunct="1"/>
            <a:r>
              <a:rPr lang="es-US" sz="4200" b="1" i="0" dirty="0" smtClean="0">
                <a:solidFill>
                  <a:srgbClr val="000000"/>
                </a:solidFill>
              </a:rPr>
              <a:t>Los empleados deben colocar cualquier parte del cuerpo en situación de peligro.</a:t>
            </a:r>
          </a:p>
          <a:p>
            <a:pPr eaLnBrk="1" hangingPunct="1"/>
            <a:r>
              <a:rPr lang="es-US" sz="3000" b="0" i="0" dirty="0" smtClean="0">
                <a:solidFill>
                  <a:srgbClr val="000000"/>
                </a:solidFill>
              </a:rPr>
              <a:t>Los empleados están expuestos a energías peligrosas.</a:t>
            </a:r>
          </a:p>
        </p:txBody>
      </p:sp>
    </p:spTree>
    <p:extLst>
      <p:ext uri="{BB962C8B-B14F-4D97-AF65-F5344CB8AC3E}">
        <p14:creationId xmlns:p14="http://schemas.microsoft.com/office/powerpoint/2010/main" xmlns="" val="2373782984"/>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 y="-228600"/>
            <a:ext cx="3714750" cy="1325563"/>
          </a:xfrm>
        </p:spPr>
        <p:txBody>
          <a:bodyPr/>
          <a:lstStyle/>
          <a:p>
            <a:pPr eaLnBrk="1" hangingPunct="1"/>
            <a:r>
              <a:rPr lang="es-US" sz="3600" b="0" i="0" dirty="0" smtClean="0">
                <a:solidFill>
                  <a:srgbClr val="000000"/>
                </a:solidFill>
                <a:latin typeface="Calibri" pitchFamily="18" charset="0"/>
              </a:rPr>
              <a:t>Fuente de energía</a:t>
            </a:r>
          </a:p>
        </p:txBody>
      </p:sp>
      <p:sp>
        <p:nvSpPr>
          <p:cNvPr id="7171" name="Rectangle 3"/>
          <p:cNvSpPr>
            <a:spLocks noGrp="1" noChangeArrowheads="1"/>
          </p:cNvSpPr>
          <p:nvPr>
            <p:ph type="body" sz="half" idx="1"/>
          </p:nvPr>
        </p:nvSpPr>
        <p:spPr>
          <a:xfrm>
            <a:off x="628650" y="1516062"/>
            <a:ext cx="3886200" cy="4351338"/>
          </a:xfrm>
        </p:spPr>
        <p:txBody>
          <a:bodyPr/>
          <a:lstStyle/>
          <a:p>
            <a:pPr eaLnBrk="1" hangingPunct="1"/>
            <a:r>
              <a:rPr lang="es-US" sz="3200" b="0" i="0" dirty="0" smtClean="0">
                <a:solidFill>
                  <a:srgbClr val="000000"/>
                </a:solidFill>
              </a:rPr>
              <a:t>Energía mecánica </a:t>
            </a:r>
          </a:p>
          <a:p>
            <a:pPr eaLnBrk="1" hangingPunct="1"/>
            <a:r>
              <a:rPr lang="es-US" sz="3200" b="0" i="0" dirty="0" smtClean="0">
                <a:solidFill>
                  <a:srgbClr val="000000"/>
                </a:solidFill>
              </a:rPr>
              <a:t>Energía térmica</a:t>
            </a:r>
          </a:p>
          <a:p>
            <a:pPr eaLnBrk="1" hangingPunct="1"/>
            <a:r>
              <a:rPr lang="es-US" sz="3200" b="0" i="0" dirty="0" smtClean="0">
                <a:solidFill>
                  <a:srgbClr val="000000"/>
                </a:solidFill>
              </a:rPr>
              <a:t>Energía hidráulica</a:t>
            </a:r>
          </a:p>
          <a:p>
            <a:pPr eaLnBrk="1" hangingPunct="1"/>
            <a:r>
              <a:rPr lang="es-US" sz="3200" b="0" i="0" dirty="0" smtClean="0">
                <a:solidFill>
                  <a:srgbClr val="000000"/>
                </a:solidFill>
              </a:rPr>
              <a:t>Energía neumática</a:t>
            </a:r>
          </a:p>
          <a:p>
            <a:pPr eaLnBrk="1" hangingPunct="1"/>
            <a:r>
              <a:rPr lang="es-US" sz="3200" b="0" i="0" dirty="0" smtClean="0">
                <a:solidFill>
                  <a:srgbClr val="000000"/>
                </a:solidFill>
              </a:rPr>
              <a:t>Energía magnética</a:t>
            </a:r>
          </a:p>
          <a:p>
            <a:pPr eaLnBrk="1" hangingPunct="1"/>
            <a:r>
              <a:rPr lang="es-US" sz="3200" b="0" i="0" dirty="0" smtClean="0">
                <a:solidFill>
                  <a:srgbClr val="000000"/>
                </a:solidFill>
              </a:rPr>
              <a:t>Energía gravitacional </a:t>
            </a:r>
          </a:p>
        </p:txBody>
      </p:sp>
      <p:sp>
        <p:nvSpPr>
          <p:cNvPr id="7172" name="Rectangle 4"/>
          <p:cNvSpPr>
            <a:spLocks noGrp="1" noChangeArrowheads="1"/>
          </p:cNvSpPr>
          <p:nvPr>
            <p:ph type="body" sz="half" idx="2"/>
          </p:nvPr>
        </p:nvSpPr>
        <p:spPr>
          <a:xfrm>
            <a:off x="4644571" y="1516062"/>
            <a:ext cx="3991429" cy="4115097"/>
          </a:xfrm>
        </p:spPr>
        <p:txBody>
          <a:bodyPr/>
          <a:lstStyle/>
          <a:p>
            <a:pPr eaLnBrk="1" hangingPunct="1"/>
            <a:r>
              <a:rPr lang="es-US" sz="3200" b="0" i="0" dirty="0" smtClean="0">
                <a:solidFill>
                  <a:srgbClr val="000000"/>
                </a:solidFill>
              </a:rPr>
              <a:t>Energía eléctrica</a:t>
            </a:r>
          </a:p>
          <a:p>
            <a:pPr eaLnBrk="1" hangingPunct="1"/>
            <a:r>
              <a:rPr lang="es-US" sz="3200" b="0" i="0" dirty="0" smtClean="0">
                <a:solidFill>
                  <a:srgbClr val="000000"/>
                </a:solidFill>
              </a:rPr>
              <a:t>Gas</a:t>
            </a:r>
          </a:p>
          <a:p>
            <a:pPr eaLnBrk="1" hangingPunct="1"/>
            <a:r>
              <a:rPr lang="es-US" sz="3200" b="0" i="0" dirty="0" smtClean="0">
                <a:solidFill>
                  <a:srgbClr val="000000"/>
                </a:solidFill>
              </a:rPr>
              <a:t>Agua</a:t>
            </a:r>
          </a:p>
          <a:p>
            <a:pPr eaLnBrk="1" hangingPunct="1"/>
            <a:r>
              <a:rPr lang="es-US" sz="3200" b="0" i="0" dirty="0" smtClean="0">
                <a:solidFill>
                  <a:srgbClr val="000000"/>
                </a:solidFill>
              </a:rPr>
              <a:t>Otras energías almacenadas </a:t>
            </a:r>
          </a:p>
          <a:p>
            <a:pPr lvl="1" eaLnBrk="1" hangingPunct="1">
              <a:buFont typeface="Wingdings" pitchFamily="2" charset="2"/>
              <a:buNone/>
            </a:pPr>
            <a:r>
              <a:rPr lang="es-US" sz="2400" b="0" i="0" dirty="0" smtClean="0">
                <a:solidFill>
                  <a:srgbClr val="000000"/>
                </a:solidFill>
              </a:rPr>
              <a:t>(es decir, muelles, condensadores)</a:t>
            </a:r>
          </a:p>
        </p:txBody>
      </p:sp>
    </p:spTree>
    <p:extLst>
      <p:ext uri="{BB962C8B-B14F-4D97-AF65-F5344CB8AC3E}">
        <p14:creationId xmlns:p14="http://schemas.microsoft.com/office/powerpoint/2010/main" xmlns="" val="95479036"/>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2724150" cy="1325563"/>
          </a:xfrm>
        </p:spPr>
        <p:txBody>
          <a:bodyPr/>
          <a:lstStyle/>
          <a:p>
            <a:r>
              <a:rPr lang="es-US" sz="3600" b="0" i="0" dirty="0" smtClean="0">
                <a:solidFill>
                  <a:srgbClr val="000000"/>
                </a:solidFill>
                <a:latin typeface="Calibri" pitchFamily="18" charset="0"/>
              </a:rPr>
              <a:t>Recuerde</a:t>
            </a:r>
          </a:p>
        </p:txBody>
      </p:sp>
      <p:sp>
        <p:nvSpPr>
          <p:cNvPr id="3" name="Content Placeholder 2"/>
          <p:cNvSpPr>
            <a:spLocks noGrp="1"/>
          </p:cNvSpPr>
          <p:nvPr>
            <p:ph idx="1"/>
          </p:nvPr>
        </p:nvSpPr>
        <p:spPr>
          <a:xfrm>
            <a:off x="457200" y="1000500"/>
            <a:ext cx="8534400" cy="4351338"/>
          </a:xfrm>
        </p:spPr>
        <p:txBody>
          <a:bodyPr/>
          <a:lstStyle/>
          <a:p>
            <a:endParaRPr lang="en-US" dirty="0" smtClean="0"/>
          </a:p>
          <a:p>
            <a:r>
              <a:rPr lang="es-US" sz="2600" b="0" i="0" dirty="0" smtClean="0">
                <a:solidFill>
                  <a:srgbClr val="000000"/>
                </a:solidFill>
              </a:rPr>
              <a:t>El bloqueo no se debe realizar </a:t>
            </a:r>
            <a:r>
              <a:rPr lang="es-US" sz="2600" b="0" i="1" dirty="0" smtClean="0">
                <a:solidFill>
                  <a:srgbClr val="000000"/>
                </a:solidFill>
              </a:rPr>
              <a:t>solo</a:t>
            </a:r>
            <a:r>
              <a:rPr lang="es-US" sz="2600" b="0" i="0" dirty="0" smtClean="0">
                <a:solidFill>
                  <a:srgbClr val="000000"/>
                </a:solidFill>
              </a:rPr>
              <a:t> cuando hay un problema.</a:t>
            </a:r>
          </a:p>
          <a:p>
            <a:r>
              <a:rPr lang="es-US" sz="2600" b="0" i="0" dirty="0" smtClean="0">
                <a:solidFill>
                  <a:srgbClr val="000000"/>
                </a:solidFill>
              </a:rPr>
              <a:t>El bloqueo no se debe realizar </a:t>
            </a:r>
            <a:r>
              <a:rPr lang="es-US" sz="2600" b="0" i="1" dirty="0" smtClean="0">
                <a:solidFill>
                  <a:srgbClr val="000000"/>
                </a:solidFill>
              </a:rPr>
              <a:t>solo</a:t>
            </a:r>
            <a:r>
              <a:rPr lang="es-US" sz="2600" b="0" i="0" dirty="0" smtClean="0">
                <a:solidFill>
                  <a:srgbClr val="000000"/>
                </a:solidFill>
              </a:rPr>
              <a:t> para los trabajadores de mantenimiento. </a:t>
            </a:r>
          </a:p>
          <a:p>
            <a:r>
              <a:rPr lang="es-US" sz="2600" b="0" i="0" dirty="0" smtClean="0">
                <a:solidFill>
                  <a:srgbClr val="000000"/>
                </a:solidFill>
              </a:rPr>
              <a:t>Haga que todos entiendan </a:t>
            </a:r>
            <a:r>
              <a:rPr lang="es-US" sz="2600" b="1" i="0" dirty="0" smtClean="0">
                <a:solidFill>
                  <a:srgbClr val="000000"/>
                </a:solidFill>
              </a:rPr>
              <a:t>Y</a:t>
            </a:r>
            <a:r>
              <a:rPr lang="es-US" sz="2600" b="0" i="0" dirty="0" smtClean="0">
                <a:solidFill>
                  <a:srgbClr val="000000"/>
                </a:solidFill>
              </a:rPr>
              <a:t> lo usen.</a:t>
            </a:r>
          </a:p>
        </p:txBody>
      </p:sp>
      <p:pic>
        <p:nvPicPr>
          <p:cNvPr id="188418" name="Picture 2" descr="http://www.midwestind.com/assets/images/AutoShredders-Recyclers.jpg"/>
          <p:cNvPicPr>
            <a:picLocks noChangeAspect="1" noChangeArrowheads="1"/>
          </p:cNvPicPr>
          <p:nvPr/>
        </p:nvPicPr>
        <p:blipFill>
          <a:blip r:embed="rId2" cstate="print"/>
          <a:srcRect/>
          <a:stretch>
            <a:fillRect/>
          </a:stretch>
        </p:blipFill>
        <p:spPr bwMode="auto">
          <a:xfrm>
            <a:off x="1158926" y="3352800"/>
            <a:ext cx="6689674" cy="2070442"/>
          </a:xfrm>
          <a:prstGeom prst="rect">
            <a:avLst/>
          </a:prstGeom>
          <a:noFill/>
        </p:spPr>
      </p:pic>
    </p:spTree>
    <p:extLst>
      <p:ext uri="{BB962C8B-B14F-4D97-AF65-F5344CB8AC3E}">
        <p14:creationId xmlns:p14="http://schemas.microsoft.com/office/powerpoint/2010/main" xmlns="" val="25000993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1925"/>
            <a:ext cx="4705350" cy="1325563"/>
          </a:xfrm>
        </p:spPr>
        <p:txBody>
          <a:bodyPr/>
          <a:lstStyle/>
          <a:p>
            <a:r>
              <a:rPr lang="es-US" sz="3600" b="0" i="0" dirty="0" smtClean="0">
                <a:solidFill>
                  <a:srgbClr val="000000"/>
                </a:solidFill>
                <a:latin typeface="Calibri" pitchFamily="18" charset="0"/>
              </a:rPr>
              <a:t>¿Qué bloqueamos? </a:t>
            </a:r>
            <a:r>
              <a:rPr lang="es-US" sz="3300" b="0" i="0" dirty="0" smtClean="0">
                <a:solidFill>
                  <a:srgbClr val="000000"/>
                </a:solidFill>
              </a:rPr>
              <a:t>	</a:t>
            </a:r>
          </a:p>
        </p:txBody>
      </p:sp>
      <p:pic>
        <p:nvPicPr>
          <p:cNvPr id="79874" name="Picture 2" descr="http://www.harrisequip.com/assets/productsPage/TwoRamPage/Tworam7.jpg"/>
          <p:cNvPicPr>
            <a:picLocks noChangeAspect="1" noChangeArrowheads="1"/>
          </p:cNvPicPr>
          <p:nvPr/>
        </p:nvPicPr>
        <p:blipFill>
          <a:blip r:embed="rId3" cstate="print"/>
          <a:srcRect/>
          <a:stretch>
            <a:fillRect/>
          </a:stretch>
        </p:blipFill>
        <p:spPr bwMode="auto">
          <a:xfrm>
            <a:off x="1524000" y="1276082"/>
            <a:ext cx="6019800" cy="4438918"/>
          </a:xfrm>
          <a:prstGeom prst="rect">
            <a:avLst/>
          </a:prstGeom>
          <a:noFill/>
        </p:spPr>
      </p:pic>
    </p:spTree>
    <p:extLst>
      <p:ext uri="{BB962C8B-B14F-4D97-AF65-F5344CB8AC3E}">
        <p14:creationId xmlns:p14="http://schemas.microsoft.com/office/powerpoint/2010/main" xmlns="" val="21096587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68" y="685800"/>
            <a:ext cx="8405132" cy="1325563"/>
          </a:xfrm>
        </p:spPr>
        <p:txBody>
          <a:bodyPr/>
          <a:lstStyle/>
          <a:p>
            <a:r>
              <a:rPr lang="es-US" sz="4000" b="0" i="0" dirty="0" smtClean="0">
                <a:solidFill>
                  <a:srgbClr val="000000"/>
                </a:solidFill>
                <a:latin typeface="Calibri" pitchFamily="18" charset="0"/>
              </a:rPr>
              <a:t>Maquinaria con diversos puntos LOTO</a:t>
            </a:r>
          </a:p>
        </p:txBody>
      </p:sp>
      <p:pic>
        <p:nvPicPr>
          <p:cNvPr id="3" name="Picture 2"/>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447800" y="1752600"/>
            <a:ext cx="6248400" cy="4165600"/>
          </a:xfrm>
          <a:prstGeom prst="rect">
            <a:avLst/>
          </a:prstGeom>
        </p:spPr>
      </p:pic>
    </p:spTree>
    <p:extLst>
      <p:ext uri="{BB962C8B-B14F-4D97-AF65-F5344CB8AC3E}">
        <p14:creationId xmlns:p14="http://schemas.microsoft.com/office/powerpoint/2010/main" xmlns="" val="17233743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019797" cy="1325563"/>
          </a:xfrm>
        </p:spPr>
        <p:txBody>
          <a:bodyPr/>
          <a:lstStyle/>
          <a:p>
            <a:r>
              <a:rPr lang="es-US" sz="3600" b="0" i="0" dirty="0" smtClean="0">
                <a:solidFill>
                  <a:srgbClr val="000000"/>
                </a:solidFill>
                <a:latin typeface="Calibri" pitchFamily="18" charset="0"/>
              </a:rPr>
              <a:t>¿Qué pasa con esto? </a:t>
            </a:r>
          </a:p>
        </p:txBody>
      </p:sp>
      <p:pic>
        <p:nvPicPr>
          <p:cNvPr id="96258" name="Picture 2" descr="http://southernrecyclingcenter.com/images/Web-Loading-Dock.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426029" y="1219200"/>
            <a:ext cx="6394036" cy="4714875"/>
          </a:xfrm>
          <a:prstGeom prst="rect">
            <a:avLst/>
          </a:prstGeom>
          <a:noFill/>
        </p:spPr>
      </p:pic>
    </p:spTree>
    <p:extLst>
      <p:ext uri="{BB962C8B-B14F-4D97-AF65-F5344CB8AC3E}">
        <p14:creationId xmlns:p14="http://schemas.microsoft.com/office/powerpoint/2010/main" xmlns="" val="26910439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1275"/>
            <a:ext cx="8117114" cy="2371725"/>
          </a:xfrm>
        </p:spPr>
        <p:txBody>
          <a:bodyPr/>
          <a:lstStyle/>
          <a:p>
            <a:r>
              <a:rPr lang="es-US" sz="3400" b="1" i="0" dirty="0" smtClean="0">
                <a:solidFill>
                  <a:srgbClr val="000000"/>
                </a:solidFill>
              </a:rPr>
              <a:t>Un hombre de 47 años manejaba un montacargas en la plataforma de un semirremolque. Cuando el conductor del camión se alejaba del muelle, el montacargas se cayó de la plataforma del remolque al suelo...El operador del montacargas pudo levantarse del suelo y entrar en la instalación, donde lo atendió personal médico. Aproximadamente 16 horas más tarde, murió como resultado de las lesiones que sufrió.</a:t>
            </a:r>
            <a:r>
              <a:rPr lang="en" sz="3400" dirty="0" smtClean="0"/>
              <a:t/>
            </a:r>
            <a:br>
              <a:rPr lang="en" sz="3400" dirty="0" smtClean="0"/>
            </a:br>
            <a:endParaRPr lang="en" sz="3400" dirty="0" smtClean="0"/>
          </a:p>
        </p:txBody>
      </p:sp>
    </p:spTree>
    <p:extLst>
      <p:ext uri="{BB962C8B-B14F-4D97-AF65-F5344CB8AC3E}">
        <p14:creationId xmlns:p14="http://schemas.microsoft.com/office/powerpoint/2010/main" xmlns="" val="37028825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5848350" cy="1325563"/>
          </a:xfrm>
        </p:spPr>
        <p:txBody>
          <a:bodyPr/>
          <a:lstStyle/>
          <a:p>
            <a:r>
              <a:rPr lang="es-US" sz="3600" b="0" i="0" dirty="0" smtClean="0">
                <a:solidFill>
                  <a:srgbClr val="000000"/>
                </a:solidFill>
                <a:latin typeface="Calibri" pitchFamily="18" charset="0"/>
              </a:rPr>
              <a:t>Siempre calce las ruedas</a:t>
            </a:r>
          </a:p>
        </p:txBody>
      </p:sp>
      <p:pic>
        <p:nvPicPr>
          <p:cNvPr id="113666" name="Picture 2" descr="C:\Users\JoeBateman\Pictures\2008-04-02 001 - Copy\truck-wheel-chock.jpg"/>
          <p:cNvPicPr>
            <a:picLocks noChangeAspect="1" noChangeArrowheads="1"/>
          </p:cNvPicPr>
          <p:nvPr/>
        </p:nvPicPr>
        <p:blipFill>
          <a:blip r:embed="rId3" cstate="print"/>
          <a:srcRect/>
          <a:stretch>
            <a:fillRect/>
          </a:stretch>
        </p:blipFill>
        <p:spPr bwMode="auto">
          <a:xfrm>
            <a:off x="1143000" y="1219200"/>
            <a:ext cx="6749143" cy="4438816"/>
          </a:xfrm>
          <a:prstGeom prst="rect">
            <a:avLst/>
          </a:prstGeom>
          <a:noFill/>
        </p:spPr>
      </p:pic>
    </p:spTree>
    <p:extLst>
      <p:ext uri="{BB962C8B-B14F-4D97-AF65-F5344CB8AC3E}">
        <p14:creationId xmlns:p14="http://schemas.microsoft.com/office/powerpoint/2010/main" xmlns="" val="17039289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152400"/>
            <a:ext cx="6686550" cy="1206500"/>
          </a:xfrm>
        </p:spPr>
        <p:txBody>
          <a:bodyPr/>
          <a:lstStyle/>
          <a:p>
            <a:r>
              <a:rPr lang="es-US" sz="3200" b="0" i="0" dirty="0" smtClean="0">
                <a:solidFill>
                  <a:srgbClr val="000000"/>
                </a:solidFill>
                <a:latin typeface="Calibri" pitchFamily="18" charset="0"/>
              </a:rPr>
              <a:t>Candados para el conector neumático</a:t>
            </a:r>
          </a:p>
        </p:txBody>
      </p:sp>
      <p:pic>
        <p:nvPicPr>
          <p:cNvPr id="98306" name="Picture 2" descr="C:\Documents and Settings\JoeB\My Documents\My Pictures\Pratt Nashville\Pratt Nashville 009.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33400" y="1218248"/>
            <a:ext cx="3946972" cy="2913729"/>
          </a:xfrm>
          <a:prstGeom prst="rect">
            <a:avLst/>
          </a:prstGeom>
          <a:noFill/>
        </p:spPr>
      </p:pic>
      <p:pic>
        <p:nvPicPr>
          <p:cNvPr id="98307" name="Picture 3" descr="C:\Documents and Settings\JoeB\My Documents\My Pictures\Pratt Nashville\Pratt Nashville 010.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278971" y="2644142"/>
            <a:ext cx="4263042" cy="3147058"/>
          </a:xfrm>
          <a:prstGeom prst="rect">
            <a:avLst/>
          </a:prstGeom>
          <a:noFill/>
        </p:spPr>
      </p:pic>
    </p:spTree>
    <p:extLst>
      <p:ext uri="{BB962C8B-B14F-4D97-AF65-F5344CB8AC3E}">
        <p14:creationId xmlns:p14="http://schemas.microsoft.com/office/powerpoint/2010/main" xmlns="" val="35960236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705350" cy="1325563"/>
          </a:xfrm>
        </p:spPr>
        <p:txBody>
          <a:bodyPr/>
          <a:lstStyle/>
          <a:p>
            <a:r>
              <a:rPr lang="es-US" sz="3300" b="0" i="0" dirty="0" smtClean="0">
                <a:solidFill>
                  <a:srgbClr val="000000"/>
                </a:solidFill>
              </a:rPr>
              <a:t>	</a:t>
            </a:r>
            <a:r>
              <a:rPr lang="es-US" sz="3600" b="0" i="0" dirty="0" smtClean="0">
                <a:solidFill>
                  <a:srgbClr val="000000"/>
                </a:solidFill>
                <a:latin typeface="Calibri" pitchFamily="18" charset="0"/>
              </a:rPr>
              <a:t>Hágalo infalible</a:t>
            </a:r>
          </a:p>
        </p:txBody>
      </p:sp>
      <p:pic>
        <p:nvPicPr>
          <p:cNvPr id="114690" name="Picture 2" descr="F:\DCIM\100KC813\100_1041.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524000" y="1295400"/>
            <a:ext cx="6096000" cy="4500183"/>
          </a:xfrm>
          <a:prstGeom prst="rect">
            <a:avLst/>
          </a:prstGeom>
          <a:noFill/>
        </p:spPr>
      </p:pic>
    </p:spTree>
    <p:extLst>
      <p:ext uri="{BB962C8B-B14F-4D97-AF65-F5344CB8AC3E}">
        <p14:creationId xmlns:p14="http://schemas.microsoft.com/office/powerpoint/2010/main" xmlns="" val="3521829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066800"/>
            <a:ext cx="8305800" cy="5247590"/>
          </a:xfrm>
          <a:prstGeom prst="rect">
            <a:avLst/>
          </a:prstGeom>
          <a:noFill/>
        </p:spPr>
        <p:txBody>
          <a:bodyPr wrap="square" rtlCol="0">
            <a:spAutoFit/>
          </a:bodyPr>
          <a:lstStyle/>
          <a:p>
            <a:pPr marL="342900" indent="-342900">
              <a:buFont typeface="Arial" panose="020B0604020202020204" pitchFamily="34" charset="0"/>
              <a:buChar char="•"/>
            </a:pPr>
            <a:r>
              <a:rPr lang="es-US" sz="2200" b="0" i="0" dirty="0" smtClean="0">
                <a:solidFill>
                  <a:srgbClr val="000000"/>
                </a:solidFill>
              </a:rPr>
              <a:t>Un </a:t>
            </a:r>
            <a:r>
              <a:rPr lang="es-US" sz="2200" b="0" i="0" dirty="0" smtClean="0">
                <a:solidFill>
                  <a:srgbClr val="000000"/>
                </a:solidFill>
                <a:hlinkClick r:id="rId3"/>
              </a:rPr>
              <a:t>peligro</a:t>
            </a:r>
            <a:r>
              <a:rPr lang="es-US" sz="2200" dirty="0" smtClean="0">
                <a:solidFill>
                  <a:srgbClr val="000000"/>
                </a:solidFill>
              </a:rPr>
              <a:t> </a:t>
            </a:r>
            <a:r>
              <a:rPr lang="es-US" sz="2200" b="0" i="0" dirty="0" smtClean="0">
                <a:solidFill>
                  <a:srgbClr val="000000"/>
                </a:solidFill>
              </a:rPr>
              <a:t>es una situación, un elemento o una condición potencialmente peligrosa. Un peligro podría poner en riesgo la salud y/o la seguridad de los trabajadores, de los contratistas o del público en general.</a:t>
            </a:r>
          </a:p>
          <a:p>
            <a:pPr marL="342900" indent="-342900">
              <a:buFont typeface="Arial" panose="020B0604020202020204" pitchFamily="34" charset="0"/>
              <a:buChar char="•"/>
            </a:pPr>
            <a:endParaRPr lang="en-US" sz="2200" dirty="0">
              <a:solidFill>
                <a:prstClr val="black"/>
              </a:solidFill>
            </a:endParaRPr>
          </a:p>
          <a:p>
            <a:pPr marL="342900" indent="-342900">
              <a:buFont typeface="Arial" panose="020B0604020202020204" pitchFamily="34" charset="0"/>
              <a:buChar char="•"/>
            </a:pPr>
            <a:r>
              <a:rPr lang="es-US" sz="2200" b="0" i="0" dirty="0" smtClean="0">
                <a:solidFill>
                  <a:srgbClr val="000000"/>
                </a:solidFill>
              </a:rPr>
              <a:t>Los peligros pueden parecer no amenazantes, pero tienen el potencial de causar lesiones, enfermedades o la muerte y/o daños a la propiedad dentro de ciertas condiciones, y se describen como </a:t>
            </a:r>
            <a:r>
              <a:rPr lang="es-US" sz="2200" b="0" i="0" u="sng" dirty="0" smtClean="0">
                <a:solidFill>
                  <a:srgbClr val="000000"/>
                </a:solidFill>
              </a:rPr>
              <a:t>incidentes</a:t>
            </a:r>
            <a:r>
              <a:rPr lang="es-US" sz="2200" b="0" i="0" dirty="0" smtClean="0">
                <a:solidFill>
                  <a:srgbClr val="000000"/>
                </a:solidFill>
              </a:rPr>
              <a:t> que buscan un lugar para producirse.</a:t>
            </a:r>
          </a:p>
          <a:p>
            <a:pPr marL="342900" indent="-342900">
              <a:buFont typeface="Arial" panose="020B0604020202020204" pitchFamily="34" charset="0"/>
              <a:buChar char="•"/>
            </a:pPr>
            <a:endParaRPr lang="en-US" sz="2200" dirty="0">
              <a:solidFill>
                <a:prstClr val="black"/>
              </a:solidFill>
            </a:endParaRPr>
          </a:p>
          <a:p>
            <a:pPr marL="342900" indent="-342900">
              <a:buFont typeface="Arial" panose="020B0604020202020204" pitchFamily="34" charset="0"/>
              <a:buChar char="•"/>
            </a:pPr>
            <a:r>
              <a:rPr lang="es-US" sz="2200" b="0" i="0" dirty="0" smtClean="0">
                <a:solidFill>
                  <a:srgbClr val="000000"/>
                </a:solidFill>
              </a:rPr>
              <a:t>La mayoría de los peligros son previsibles y, por lo tanto, prevenibles si se aplican medidas de seguridad y se informa y se abordan los peligros de manera diligente.</a:t>
            </a:r>
          </a:p>
          <a:p>
            <a:pPr algn="ctr"/>
            <a:endParaRPr lang="en-US" b="1" dirty="0" smtClean="0">
              <a:solidFill>
                <a:prstClr val="black"/>
              </a:solidFill>
            </a:endParaRPr>
          </a:p>
          <a:p>
            <a:pPr algn="ctr"/>
            <a:r>
              <a:rPr lang="es-US" sz="1800" b="1" i="0" dirty="0" smtClean="0">
                <a:solidFill>
                  <a:srgbClr val="FF0000"/>
                </a:solidFill>
              </a:rPr>
              <a:t>(Listas de verificación de reconocimiento de peligros)</a:t>
            </a:r>
          </a:p>
        </p:txBody>
      </p:sp>
      <p:sp>
        <p:nvSpPr>
          <p:cNvPr id="3" name="Title 1"/>
          <p:cNvSpPr txBox="1">
            <a:spLocks/>
          </p:cNvSpPr>
          <p:nvPr/>
        </p:nvSpPr>
        <p:spPr>
          <a:xfrm>
            <a:off x="217714" y="152400"/>
            <a:ext cx="7886095" cy="95934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s-US" sz="3600" b="0" i="0" dirty="0" smtClean="0">
                <a:solidFill>
                  <a:srgbClr val="000000"/>
                </a:solidFill>
              </a:rPr>
              <a:t>¿Qué es un peligro?</a:t>
            </a:r>
          </a:p>
        </p:txBody>
      </p:sp>
    </p:spTree>
    <p:extLst>
      <p:ext uri="{BB962C8B-B14F-4D97-AF65-F5344CB8AC3E}">
        <p14:creationId xmlns:p14="http://schemas.microsoft.com/office/powerpoint/2010/main" xmlns="" val="2102275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 y="-152400"/>
            <a:ext cx="5391150" cy="1325563"/>
          </a:xfrm>
        </p:spPr>
        <p:txBody>
          <a:bodyPr/>
          <a:lstStyle/>
          <a:p>
            <a:pPr eaLnBrk="1" hangingPunct="1"/>
            <a:r>
              <a:rPr lang="es-US" sz="3600" b="0" i="0" dirty="0" smtClean="0">
                <a:solidFill>
                  <a:srgbClr val="000000"/>
                </a:solidFill>
                <a:latin typeface="Calibri" pitchFamily="18" charset="0"/>
              </a:rPr>
              <a:t>Empleado autorizado</a:t>
            </a:r>
          </a:p>
        </p:txBody>
      </p:sp>
      <p:sp>
        <p:nvSpPr>
          <p:cNvPr id="9219" name="Rectangle 3"/>
          <p:cNvSpPr>
            <a:spLocks noGrp="1" noChangeArrowheads="1"/>
          </p:cNvSpPr>
          <p:nvPr>
            <p:ph type="body" idx="1"/>
          </p:nvPr>
        </p:nvSpPr>
        <p:spPr>
          <a:xfrm>
            <a:off x="609600" y="1371600"/>
            <a:ext cx="7886700" cy="4351338"/>
          </a:xfrm>
        </p:spPr>
        <p:txBody>
          <a:bodyPr/>
          <a:lstStyle/>
          <a:p>
            <a:pPr eaLnBrk="1" hangingPunct="1"/>
            <a:r>
              <a:rPr lang="es-US" sz="3000" b="0" i="0" dirty="0" smtClean="0">
                <a:solidFill>
                  <a:srgbClr val="000000"/>
                </a:solidFill>
              </a:rPr>
              <a:t>Da mantenimiento y/o usa el equipo</a:t>
            </a:r>
          </a:p>
          <a:p>
            <a:pPr eaLnBrk="1" hangingPunct="1"/>
            <a:r>
              <a:rPr lang="es-US" sz="3000" b="0" i="0" dirty="0" smtClean="0">
                <a:solidFill>
                  <a:srgbClr val="000000"/>
                </a:solidFill>
              </a:rPr>
              <a:t>Repara el equipo</a:t>
            </a:r>
          </a:p>
          <a:p>
            <a:pPr eaLnBrk="1" hangingPunct="1"/>
            <a:r>
              <a:rPr lang="es-US" sz="3000" b="0" i="0" dirty="0" smtClean="0">
                <a:solidFill>
                  <a:srgbClr val="000000"/>
                </a:solidFill>
              </a:rPr>
              <a:t>Está </a:t>
            </a:r>
            <a:r>
              <a:rPr lang="es-US" sz="3000" b="1" i="0" dirty="0" smtClean="0">
                <a:solidFill>
                  <a:srgbClr val="000000"/>
                </a:solidFill>
              </a:rPr>
              <a:t>capacitado adecuada</a:t>
            </a:r>
            <a:r>
              <a:rPr lang="es-US" sz="3000" b="0" i="0" dirty="0" smtClean="0">
                <a:solidFill>
                  <a:srgbClr val="000000"/>
                </a:solidFill>
              </a:rPr>
              <a:t> y </a:t>
            </a:r>
            <a:r>
              <a:rPr lang="es-US" sz="3000" b="1" i="0" dirty="0" smtClean="0">
                <a:solidFill>
                  <a:srgbClr val="000000"/>
                </a:solidFill>
              </a:rPr>
              <a:t>completamente </a:t>
            </a:r>
            <a:r>
              <a:rPr lang="es-US" sz="3000" b="0" i="0" dirty="0" smtClean="0">
                <a:solidFill>
                  <a:srgbClr val="000000"/>
                </a:solidFill>
              </a:rPr>
              <a:t>para usar los procedimientos de bloqueo/etiquetado</a:t>
            </a:r>
          </a:p>
          <a:p>
            <a:pPr eaLnBrk="1" hangingPunct="1"/>
            <a:r>
              <a:rPr lang="es-US" sz="3000" b="0" i="0" dirty="0" smtClean="0">
                <a:solidFill>
                  <a:srgbClr val="000000"/>
                </a:solidFill>
              </a:rPr>
              <a:t>Opera el equipo (a veces)</a:t>
            </a:r>
          </a:p>
        </p:txBody>
      </p:sp>
      <p:pic>
        <p:nvPicPr>
          <p:cNvPr id="177154" name="Picture 2" descr="http://www.nrel.gov/news/features/images/20111108_virent_pix19805_large.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05400" y="3886200"/>
            <a:ext cx="3229428" cy="1978931"/>
          </a:xfrm>
          <a:prstGeom prst="rect">
            <a:avLst/>
          </a:prstGeom>
          <a:noFill/>
        </p:spPr>
      </p:pic>
    </p:spTree>
    <p:extLst>
      <p:ext uri="{BB962C8B-B14F-4D97-AF65-F5344CB8AC3E}">
        <p14:creationId xmlns:p14="http://schemas.microsoft.com/office/powerpoint/2010/main" xmlns="" val="52065703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47650" y="-152400"/>
            <a:ext cx="4781550" cy="1325563"/>
          </a:xfrm>
        </p:spPr>
        <p:txBody>
          <a:bodyPr/>
          <a:lstStyle/>
          <a:p>
            <a:pPr eaLnBrk="1" hangingPunct="1"/>
            <a:r>
              <a:rPr lang="es-US" sz="3600" b="0" i="0" dirty="0" smtClean="0">
                <a:solidFill>
                  <a:srgbClr val="000000"/>
                </a:solidFill>
                <a:latin typeface="Calibri" pitchFamily="18" charset="0"/>
              </a:rPr>
              <a:t>Empleados afectados</a:t>
            </a:r>
          </a:p>
        </p:txBody>
      </p:sp>
      <p:sp>
        <p:nvSpPr>
          <p:cNvPr id="8195" name="Rectangle 3"/>
          <p:cNvSpPr>
            <a:spLocks noGrp="1" noChangeArrowheads="1"/>
          </p:cNvSpPr>
          <p:nvPr>
            <p:ph type="body" idx="1"/>
          </p:nvPr>
        </p:nvSpPr>
        <p:spPr>
          <a:xfrm>
            <a:off x="381000" y="1371600"/>
            <a:ext cx="7886700" cy="4351338"/>
          </a:xfrm>
        </p:spPr>
        <p:txBody>
          <a:bodyPr/>
          <a:lstStyle/>
          <a:p>
            <a:pPr eaLnBrk="1" hangingPunct="1">
              <a:buFont typeface="Wingdings" pitchFamily="2" charset="2"/>
              <a:buNone/>
            </a:pPr>
            <a:r>
              <a:rPr lang="es-US" sz="3000" b="0" i="0" dirty="0" smtClean="0">
                <a:solidFill>
                  <a:srgbClr val="000000"/>
                </a:solidFill>
              </a:rPr>
              <a:t>Empleados que:</a:t>
            </a:r>
          </a:p>
          <a:p>
            <a:pPr eaLnBrk="1" hangingPunct="1"/>
            <a:r>
              <a:rPr lang="es-US" sz="3000" b="0" i="0" dirty="0" smtClean="0">
                <a:solidFill>
                  <a:srgbClr val="000000"/>
                </a:solidFill>
              </a:rPr>
              <a:t>Opera</a:t>
            </a:r>
          </a:p>
          <a:p>
            <a:pPr eaLnBrk="1" hangingPunct="1"/>
            <a:r>
              <a:rPr lang="es-US" sz="3000" b="0" i="0" dirty="0" smtClean="0">
                <a:solidFill>
                  <a:srgbClr val="000000"/>
                </a:solidFill>
              </a:rPr>
              <a:t>Trabaja con</a:t>
            </a:r>
          </a:p>
          <a:p>
            <a:pPr eaLnBrk="1" hangingPunct="1"/>
            <a:r>
              <a:rPr lang="es-US" sz="3000" b="0" i="0" dirty="0" smtClean="0">
                <a:solidFill>
                  <a:srgbClr val="000000"/>
                </a:solidFill>
              </a:rPr>
              <a:t>Ocasionalmente, ajusta el equipo que está sujeto a bloqueo o etiquetado</a:t>
            </a:r>
          </a:p>
        </p:txBody>
      </p:sp>
    </p:spTree>
    <p:extLst>
      <p:ext uri="{BB962C8B-B14F-4D97-AF65-F5344CB8AC3E}">
        <p14:creationId xmlns:p14="http://schemas.microsoft.com/office/powerpoint/2010/main" xmlns="" val="205058070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381000" y="-182563"/>
            <a:ext cx="4572000" cy="1325563"/>
          </a:xfrm>
        </p:spPr>
        <p:txBody>
          <a:bodyPr/>
          <a:lstStyle/>
          <a:p>
            <a:pPr eaLnBrk="1" hangingPunct="1"/>
            <a:r>
              <a:rPr lang="es-US" sz="3600" b="0" i="0" dirty="0" smtClean="0">
                <a:solidFill>
                  <a:srgbClr val="000000"/>
                </a:solidFill>
                <a:latin typeface="Calibri" pitchFamily="18" charset="0"/>
              </a:rPr>
              <a:t>Por dónde comenzar </a:t>
            </a:r>
          </a:p>
        </p:txBody>
      </p:sp>
      <p:sp>
        <p:nvSpPr>
          <p:cNvPr id="10243" name="Rectangle 5"/>
          <p:cNvSpPr>
            <a:spLocks noGrp="1" noChangeArrowheads="1"/>
          </p:cNvSpPr>
          <p:nvPr>
            <p:ph type="body" idx="1"/>
          </p:nvPr>
        </p:nvSpPr>
        <p:spPr>
          <a:xfrm>
            <a:off x="609600" y="1295400"/>
            <a:ext cx="7886700" cy="4351338"/>
          </a:xfrm>
        </p:spPr>
        <p:txBody>
          <a:bodyPr/>
          <a:lstStyle/>
          <a:p>
            <a:pPr eaLnBrk="1" hangingPunct="1"/>
            <a:endParaRPr lang="en-US" dirty="0" smtClean="0"/>
          </a:p>
          <a:p>
            <a:pPr eaLnBrk="1" hangingPunct="1"/>
            <a:r>
              <a:rPr lang="es-US" sz="2400" b="0" i="0" dirty="0" smtClean="0">
                <a:solidFill>
                  <a:srgbClr val="000000"/>
                </a:solidFill>
              </a:rPr>
              <a:t>En primer lugar, realice una </a:t>
            </a:r>
            <a:r>
              <a:rPr lang="es-US" sz="3200" b="1" i="0" dirty="0" smtClean="0">
                <a:solidFill>
                  <a:srgbClr val="000000"/>
                </a:solidFill>
              </a:rPr>
              <a:t>EVALUACIÓN DE RIESGO </a:t>
            </a:r>
            <a:r>
              <a:rPr lang="es-US" sz="2400" b="0" i="0" dirty="0" smtClean="0">
                <a:solidFill>
                  <a:srgbClr val="000000"/>
                </a:solidFill>
              </a:rPr>
              <a:t>identificando cada pieza del equipo que se utiliza o a la que se realiza mantenimiento</a:t>
            </a:r>
          </a:p>
          <a:p>
            <a:pPr lvl="1" eaLnBrk="1" hangingPunct="1"/>
            <a:r>
              <a:rPr lang="es-US" sz="2000" b="0" i="0" dirty="0" smtClean="0">
                <a:solidFill>
                  <a:srgbClr val="000000"/>
                </a:solidFill>
              </a:rPr>
              <a:t>Incluya el equipo roto o guardado</a:t>
            </a:r>
          </a:p>
          <a:p>
            <a:pPr eaLnBrk="1" hangingPunct="1"/>
            <a:r>
              <a:rPr lang="es-US" sz="2400" b="0" i="0" dirty="0" smtClean="0">
                <a:solidFill>
                  <a:srgbClr val="000000"/>
                </a:solidFill>
              </a:rPr>
              <a:t>Luego, determine los requisitos para el bloqueo </a:t>
            </a:r>
          </a:p>
          <a:p>
            <a:pPr lvl="1" eaLnBrk="1" hangingPunct="1"/>
            <a:r>
              <a:rPr lang="es-US" sz="2000" b="0" i="0" dirty="0" smtClean="0">
                <a:solidFill>
                  <a:srgbClr val="000000"/>
                </a:solidFill>
              </a:rPr>
              <a:t>Si existe más de una fuente de energía primaria para el equipo, documente cada fuente</a:t>
            </a:r>
          </a:p>
        </p:txBody>
      </p:sp>
    </p:spTree>
    <p:extLst>
      <p:ext uri="{BB962C8B-B14F-4D97-AF65-F5344CB8AC3E}">
        <p14:creationId xmlns:p14="http://schemas.microsoft.com/office/powerpoint/2010/main" xmlns="" val="140714916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304800" y="-152400"/>
            <a:ext cx="5715000" cy="1325563"/>
          </a:xfrm>
        </p:spPr>
        <p:txBody>
          <a:bodyPr/>
          <a:lstStyle/>
          <a:p>
            <a:pPr eaLnBrk="1" hangingPunct="1"/>
            <a:r>
              <a:rPr lang="es-US" sz="3600" b="0" i="0" dirty="0" smtClean="0">
                <a:solidFill>
                  <a:srgbClr val="000000"/>
                </a:solidFill>
                <a:latin typeface="Calibri" pitchFamily="18" charset="0"/>
              </a:rPr>
              <a:t>Por dónde comenzar</a:t>
            </a:r>
          </a:p>
        </p:txBody>
      </p:sp>
      <p:sp>
        <p:nvSpPr>
          <p:cNvPr id="11267" name="Rectangle 5"/>
          <p:cNvSpPr>
            <a:spLocks noGrp="1" noChangeArrowheads="1"/>
          </p:cNvSpPr>
          <p:nvPr>
            <p:ph type="body" idx="1"/>
          </p:nvPr>
        </p:nvSpPr>
        <p:spPr>
          <a:xfrm>
            <a:off x="609600" y="1371600"/>
            <a:ext cx="7886700" cy="4351338"/>
          </a:xfrm>
        </p:spPr>
        <p:txBody>
          <a:bodyPr/>
          <a:lstStyle/>
          <a:p>
            <a:pPr eaLnBrk="1" hangingPunct="1">
              <a:lnSpc>
                <a:spcPct val="90000"/>
              </a:lnSpc>
            </a:pPr>
            <a:r>
              <a:rPr lang="es-US" sz="2400" b="0" i="0" dirty="0" smtClean="0">
                <a:solidFill>
                  <a:srgbClr val="000000"/>
                </a:solidFill>
              </a:rPr>
              <a:t>Documente todas las fuentes de energía</a:t>
            </a:r>
          </a:p>
          <a:p>
            <a:pPr lvl="1" eaLnBrk="1" hangingPunct="1">
              <a:lnSpc>
                <a:spcPct val="90000"/>
              </a:lnSpc>
            </a:pPr>
            <a:r>
              <a:rPr lang="es-US" sz="2000" b="0" i="0" dirty="0" smtClean="0">
                <a:solidFill>
                  <a:srgbClr val="000000"/>
                </a:solidFill>
              </a:rPr>
              <a:t>Oculta</a:t>
            </a:r>
          </a:p>
          <a:p>
            <a:pPr lvl="1" eaLnBrk="1" hangingPunct="1">
              <a:lnSpc>
                <a:spcPct val="90000"/>
              </a:lnSpc>
            </a:pPr>
            <a:r>
              <a:rPr lang="es-US" sz="2000" b="0" i="0" dirty="0" smtClean="0">
                <a:solidFill>
                  <a:srgbClr val="000000"/>
                </a:solidFill>
              </a:rPr>
              <a:t>Directa</a:t>
            </a:r>
          </a:p>
          <a:p>
            <a:pPr eaLnBrk="1" hangingPunct="1">
              <a:lnSpc>
                <a:spcPct val="90000"/>
              </a:lnSpc>
            </a:pPr>
            <a:r>
              <a:rPr lang="es-US" sz="2400" b="0" i="0" dirty="0" smtClean="0">
                <a:solidFill>
                  <a:srgbClr val="000000"/>
                </a:solidFill>
              </a:rPr>
              <a:t>El peligro supuesto</a:t>
            </a:r>
          </a:p>
          <a:p>
            <a:pPr eaLnBrk="1" hangingPunct="1">
              <a:lnSpc>
                <a:spcPct val="90000"/>
              </a:lnSpc>
            </a:pPr>
            <a:r>
              <a:rPr lang="es-US" sz="2400" b="0" i="0" dirty="0" smtClean="0">
                <a:solidFill>
                  <a:srgbClr val="000000"/>
                </a:solidFill>
              </a:rPr>
              <a:t>La magnitud o el grado medible de peligro</a:t>
            </a:r>
          </a:p>
          <a:p>
            <a:pPr eaLnBrk="1" hangingPunct="1">
              <a:lnSpc>
                <a:spcPct val="90000"/>
              </a:lnSpc>
            </a:pPr>
            <a:r>
              <a:rPr lang="es-US" sz="2400" b="0" i="0" dirty="0" smtClean="0">
                <a:solidFill>
                  <a:srgbClr val="000000"/>
                </a:solidFill>
              </a:rPr>
              <a:t>Condiciones especiales o poco usuales</a:t>
            </a:r>
          </a:p>
          <a:p>
            <a:pPr eaLnBrk="1" hangingPunct="1">
              <a:lnSpc>
                <a:spcPct val="90000"/>
              </a:lnSpc>
            </a:pPr>
            <a:r>
              <a:rPr lang="es-US" sz="2400" b="0" i="0" dirty="0" smtClean="0">
                <a:solidFill>
                  <a:srgbClr val="000000"/>
                </a:solidFill>
              </a:rPr>
              <a:t>Desconexiones y dispositivos adecuados</a:t>
            </a:r>
          </a:p>
        </p:txBody>
      </p:sp>
    </p:spTree>
    <p:extLst>
      <p:ext uri="{BB962C8B-B14F-4D97-AF65-F5344CB8AC3E}">
        <p14:creationId xmlns:p14="http://schemas.microsoft.com/office/powerpoint/2010/main" xmlns="" val="35325078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76200"/>
            <a:ext cx="7391400" cy="1143000"/>
          </a:xfrm>
        </p:spPr>
        <p:txBody>
          <a:bodyPr/>
          <a:lstStyle/>
          <a:p>
            <a:pPr eaLnBrk="1" hangingPunct="1"/>
            <a:r>
              <a:rPr lang="es-US" sz="3600" b="0" i="0" dirty="0" smtClean="0">
                <a:solidFill>
                  <a:srgbClr val="000000"/>
                </a:solidFill>
                <a:latin typeface="Calibri" pitchFamily="18" charset="0"/>
              </a:rPr>
              <a:t>Tipos de dispositivo de bloqueo</a:t>
            </a:r>
          </a:p>
        </p:txBody>
      </p:sp>
      <p:sp>
        <p:nvSpPr>
          <p:cNvPr id="12291" name="Rectangle 3"/>
          <p:cNvSpPr>
            <a:spLocks noGrp="1" noChangeArrowheads="1"/>
          </p:cNvSpPr>
          <p:nvPr>
            <p:ph type="body" sz="half" idx="1"/>
          </p:nvPr>
        </p:nvSpPr>
        <p:spPr>
          <a:xfrm>
            <a:off x="609600" y="1447800"/>
            <a:ext cx="4270224" cy="4115098"/>
          </a:xfrm>
        </p:spPr>
        <p:txBody>
          <a:bodyPr/>
          <a:lstStyle/>
          <a:p>
            <a:pPr eaLnBrk="1" hangingPunct="1"/>
            <a:r>
              <a:rPr lang="es-US" sz="2600" b="0" i="0" dirty="0" smtClean="0">
                <a:solidFill>
                  <a:srgbClr val="000000"/>
                </a:solidFill>
              </a:rPr>
              <a:t>Candados</a:t>
            </a:r>
          </a:p>
          <a:p>
            <a:pPr eaLnBrk="1" hangingPunct="1"/>
            <a:r>
              <a:rPr lang="es-US" sz="2600" b="0" i="0" dirty="0" smtClean="0">
                <a:solidFill>
                  <a:srgbClr val="000000"/>
                </a:solidFill>
              </a:rPr>
              <a:t>Bloqueos</a:t>
            </a:r>
          </a:p>
          <a:p>
            <a:pPr eaLnBrk="1" hangingPunct="1"/>
            <a:r>
              <a:rPr lang="es-US" sz="2600" b="0" i="0" dirty="0" smtClean="0">
                <a:solidFill>
                  <a:srgbClr val="000000"/>
                </a:solidFill>
              </a:rPr>
              <a:t>Cadenas</a:t>
            </a:r>
          </a:p>
          <a:p>
            <a:pPr eaLnBrk="1" hangingPunct="1"/>
            <a:r>
              <a:rPr lang="es-US" sz="2600" b="0" i="0" dirty="0" smtClean="0">
                <a:solidFill>
                  <a:srgbClr val="000000"/>
                </a:solidFill>
              </a:rPr>
              <a:t>Pestillos de bloqueo múltiple</a:t>
            </a:r>
          </a:p>
          <a:p>
            <a:pPr eaLnBrk="1" hangingPunct="1"/>
            <a:r>
              <a:rPr lang="es-US" sz="2600" b="0" i="0" dirty="0" smtClean="0">
                <a:solidFill>
                  <a:srgbClr val="000000"/>
                </a:solidFill>
              </a:rPr>
              <a:t>Tapas para la válvula de la rueda</a:t>
            </a:r>
          </a:p>
          <a:p>
            <a:pPr eaLnBrk="1" hangingPunct="1"/>
            <a:r>
              <a:rPr lang="es-US" sz="2600" b="0" i="0" dirty="0" smtClean="0">
                <a:solidFill>
                  <a:srgbClr val="000000"/>
                </a:solidFill>
              </a:rPr>
              <a:t>Tapas para la válvula de escape</a:t>
            </a:r>
          </a:p>
          <a:p>
            <a:pPr eaLnBrk="1" hangingPunct="1"/>
            <a:r>
              <a:rPr lang="es-US" sz="2600" b="0" i="0" dirty="0" smtClean="0">
                <a:solidFill>
                  <a:srgbClr val="000000"/>
                </a:solidFill>
              </a:rPr>
              <a:t>Candados para el conector neumático</a:t>
            </a:r>
          </a:p>
        </p:txBody>
      </p:sp>
      <p:pic>
        <p:nvPicPr>
          <p:cNvPr id="12292" name="Picture 8" descr="lockout"/>
          <p:cNvPicPr>
            <a:picLocks noGrp="1" noChangeAspect="1" noChangeArrowheads="1"/>
          </p:cNvPicPr>
          <p:nvPr>
            <p:ph type="clipArt" sz="half" idx="2"/>
          </p:nvPr>
        </p:nvPicPr>
        <p:blipFill>
          <a:blip r:embed="rId3" cstate="print"/>
          <a:srcRect/>
          <a:stretch>
            <a:fillRect/>
          </a:stretch>
        </p:blipFill>
        <p:spPr>
          <a:xfrm>
            <a:off x="5943600" y="1295400"/>
            <a:ext cx="1856409" cy="4267498"/>
          </a:xfrm>
          <a:noFill/>
        </p:spPr>
      </p:pic>
    </p:spTree>
    <p:extLst>
      <p:ext uri="{BB962C8B-B14F-4D97-AF65-F5344CB8AC3E}">
        <p14:creationId xmlns:p14="http://schemas.microsoft.com/office/powerpoint/2010/main" xmlns="" val="80020101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762750" cy="1325563"/>
          </a:xfrm>
        </p:spPr>
        <p:txBody>
          <a:bodyPr/>
          <a:lstStyle/>
          <a:p>
            <a:r>
              <a:rPr lang="es-US" sz="3400" b="0" i="0" dirty="0" smtClean="0">
                <a:solidFill>
                  <a:srgbClr val="000000"/>
                </a:solidFill>
                <a:latin typeface="Calibri" pitchFamily="18" charset="0"/>
              </a:rPr>
              <a:t>Enchufes/controles de la grúa aérea</a:t>
            </a:r>
          </a:p>
        </p:txBody>
      </p:sp>
      <p:pic>
        <p:nvPicPr>
          <p:cNvPr id="112642" name="Picture 2" descr="C:\Users\JoeBateman\Pictures\Lockout device for plug or overhead crane control.jpg"/>
          <p:cNvPicPr>
            <a:picLocks noChangeAspect="1" noChangeArrowheads="1"/>
          </p:cNvPicPr>
          <p:nvPr/>
        </p:nvPicPr>
        <p:blipFill>
          <a:blip r:embed="rId2" cstate="print"/>
          <a:srcRect/>
          <a:stretch>
            <a:fillRect/>
          </a:stretch>
        </p:blipFill>
        <p:spPr bwMode="auto">
          <a:xfrm>
            <a:off x="4343400" y="1254829"/>
            <a:ext cx="4453559" cy="4383972"/>
          </a:xfrm>
          <a:prstGeom prst="rect">
            <a:avLst/>
          </a:prstGeom>
          <a:noFill/>
        </p:spPr>
      </p:pic>
      <p:pic>
        <p:nvPicPr>
          <p:cNvPr id="112643" name="Picture 3" descr="C:\Users\JoeBateman\Pictures\Lockout device for plug2.jpg"/>
          <p:cNvPicPr>
            <a:picLocks noChangeAspect="1" noChangeArrowheads="1"/>
          </p:cNvPicPr>
          <p:nvPr/>
        </p:nvPicPr>
        <p:blipFill>
          <a:blip r:embed="rId3" cstate="print"/>
          <a:srcRect/>
          <a:stretch>
            <a:fillRect/>
          </a:stretch>
        </p:blipFill>
        <p:spPr bwMode="auto">
          <a:xfrm>
            <a:off x="152400" y="1280229"/>
            <a:ext cx="4801810" cy="3686889"/>
          </a:xfrm>
          <a:prstGeom prst="rect">
            <a:avLst/>
          </a:prstGeom>
          <a:noFill/>
        </p:spPr>
      </p:pic>
    </p:spTree>
    <p:extLst>
      <p:ext uri="{BB962C8B-B14F-4D97-AF65-F5344CB8AC3E}">
        <p14:creationId xmlns:p14="http://schemas.microsoft.com/office/powerpoint/2010/main" xmlns="" val="30353600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3409950" cy="1325563"/>
          </a:xfrm>
        </p:spPr>
        <p:txBody>
          <a:bodyPr/>
          <a:lstStyle/>
          <a:p>
            <a:r>
              <a:rPr lang="es-US" sz="3600" b="0" i="0" dirty="0" smtClean="0">
                <a:solidFill>
                  <a:srgbClr val="000000"/>
                </a:solidFill>
                <a:latin typeface="Calibri" pitchFamily="18" charset="0"/>
              </a:rPr>
              <a:t>Interruptores</a:t>
            </a:r>
          </a:p>
        </p:txBody>
      </p:sp>
      <p:pic>
        <p:nvPicPr>
          <p:cNvPr id="113666" name="Picture 2" descr="C:\Users\JoeBateman\Pictures\Lockout device for breaker.jpg"/>
          <p:cNvPicPr>
            <a:picLocks noChangeAspect="1" noChangeArrowheads="1"/>
          </p:cNvPicPr>
          <p:nvPr/>
        </p:nvPicPr>
        <p:blipFill>
          <a:blip r:embed="rId2" cstate="print"/>
          <a:srcRect/>
          <a:stretch>
            <a:fillRect/>
          </a:stretch>
        </p:blipFill>
        <p:spPr bwMode="auto">
          <a:xfrm>
            <a:off x="1752599" y="1219200"/>
            <a:ext cx="5486401" cy="4486495"/>
          </a:xfrm>
          <a:prstGeom prst="rect">
            <a:avLst/>
          </a:prstGeom>
          <a:noFill/>
        </p:spPr>
      </p:pic>
    </p:spTree>
    <p:extLst>
      <p:ext uri="{BB962C8B-B14F-4D97-AF65-F5344CB8AC3E}">
        <p14:creationId xmlns:p14="http://schemas.microsoft.com/office/powerpoint/2010/main" xmlns="" val="16636630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805" y="-152400"/>
            <a:ext cx="4863595" cy="1325563"/>
          </a:xfrm>
        </p:spPr>
        <p:txBody>
          <a:bodyPr/>
          <a:lstStyle/>
          <a:p>
            <a:r>
              <a:rPr lang="es-US" sz="3600" b="0" i="0" dirty="0" smtClean="0">
                <a:solidFill>
                  <a:srgbClr val="000000"/>
                </a:solidFill>
                <a:latin typeface="Calibri" pitchFamily="18" charset="0"/>
              </a:rPr>
              <a:t>Interruptores de pared</a:t>
            </a:r>
          </a:p>
        </p:txBody>
      </p:sp>
      <p:pic>
        <p:nvPicPr>
          <p:cNvPr id="114690" name="Picture 2" descr="C:\Users\JoeBateman\Pictures\Lockout device for wall switch.jpg"/>
          <p:cNvPicPr>
            <a:picLocks noChangeAspect="1" noChangeArrowheads="1"/>
          </p:cNvPicPr>
          <p:nvPr/>
        </p:nvPicPr>
        <p:blipFill>
          <a:blip r:embed="rId2" cstate="print"/>
          <a:srcRect/>
          <a:stretch>
            <a:fillRect/>
          </a:stretch>
        </p:blipFill>
        <p:spPr bwMode="auto">
          <a:xfrm>
            <a:off x="2527300" y="1600200"/>
            <a:ext cx="4077711" cy="4145843"/>
          </a:xfrm>
          <a:prstGeom prst="rect">
            <a:avLst/>
          </a:prstGeom>
          <a:noFill/>
        </p:spPr>
      </p:pic>
    </p:spTree>
    <p:extLst>
      <p:ext uri="{BB962C8B-B14F-4D97-AF65-F5344CB8AC3E}">
        <p14:creationId xmlns:p14="http://schemas.microsoft.com/office/powerpoint/2010/main" xmlns="" val="33076874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94" y="-152400"/>
            <a:ext cx="6919506" cy="1325563"/>
          </a:xfrm>
        </p:spPr>
        <p:txBody>
          <a:bodyPr/>
          <a:lstStyle/>
          <a:p>
            <a:r>
              <a:rPr lang="es-US" sz="3600" b="0" i="0" dirty="0" smtClean="0">
                <a:solidFill>
                  <a:srgbClr val="000000"/>
                </a:solidFill>
                <a:latin typeface="Calibri" pitchFamily="18" charset="0"/>
              </a:rPr>
              <a:t>Opciones para equipos móviles</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933995" y="1828800"/>
            <a:ext cx="5867400" cy="3152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8600" y="2057399"/>
            <a:ext cx="2514600" cy="3566160"/>
          </a:xfrm>
          <a:prstGeom prst="rect">
            <a:avLst/>
          </a:prstGeom>
        </p:spPr>
      </p:pic>
    </p:spTree>
    <p:extLst>
      <p:ext uri="{BB962C8B-B14F-4D97-AF65-F5344CB8AC3E}">
        <p14:creationId xmlns:p14="http://schemas.microsoft.com/office/powerpoint/2010/main" xmlns="" val="273104444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76200"/>
            <a:ext cx="7010098" cy="1143000"/>
          </a:xfrm>
        </p:spPr>
        <p:txBody>
          <a:bodyPr/>
          <a:lstStyle/>
          <a:p>
            <a:pPr eaLnBrk="1" hangingPunct="1"/>
            <a:r>
              <a:rPr lang="es-US" sz="3600" b="0" i="0" dirty="0" smtClean="0">
                <a:solidFill>
                  <a:srgbClr val="000000"/>
                </a:solidFill>
                <a:latin typeface="Calibri" pitchFamily="18" charset="0"/>
              </a:rPr>
              <a:t>Requisitos para dispositivos LOTO</a:t>
            </a:r>
          </a:p>
        </p:txBody>
      </p:sp>
      <p:sp>
        <p:nvSpPr>
          <p:cNvPr id="13315" name="Rectangle 3"/>
          <p:cNvSpPr>
            <a:spLocks noGrp="1" noChangeArrowheads="1"/>
          </p:cNvSpPr>
          <p:nvPr>
            <p:ph type="body" sz="half" idx="1"/>
          </p:nvPr>
        </p:nvSpPr>
        <p:spPr>
          <a:xfrm>
            <a:off x="914703" y="1936255"/>
            <a:ext cx="3813024" cy="4193977"/>
          </a:xfrm>
        </p:spPr>
        <p:txBody>
          <a:bodyPr/>
          <a:lstStyle/>
          <a:p>
            <a:pPr eaLnBrk="1" hangingPunct="1"/>
            <a:r>
              <a:rPr lang="es-US" sz="3300" b="0" i="0" dirty="0" smtClean="0">
                <a:solidFill>
                  <a:srgbClr val="000000"/>
                </a:solidFill>
              </a:rPr>
              <a:t>Durables</a:t>
            </a:r>
          </a:p>
          <a:p>
            <a:pPr eaLnBrk="1" hangingPunct="1"/>
            <a:r>
              <a:rPr lang="es-US" sz="3300" b="0" i="0" dirty="0" smtClean="0">
                <a:solidFill>
                  <a:srgbClr val="000000"/>
                </a:solidFill>
              </a:rPr>
              <a:t>Estandarizados</a:t>
            </a:r>
          </a:p>
          <a:p>
            <a:pPr eaLnBrk="1" hangingPunct="1"/>
            <a:r>
              <a:rPr lang="es-US" sz="3300" b="0" i="0" dirty="0" smtClean="0">
                <a:solidFill>
                  <a:srgbClr val="000000"/>
                </a:solidFill>
              </a:rPr>
              <a:t>Resistentes</a:t>
            </a:r>
          </a:p>
          <a:p>
            <a:pPr eaLnBrk="1" hangingPunct="1"/>
            <a:r>
              <a:rPr lang="es-US" sz="3300" b="0" i="0" dirty="0" smtClean="0">
                <a:solidFill>
                  <a:srgbClr val="000000"/>
                </a:solidFill>
              </a:rPr>
              <a:t>Identificables</a:t>
            </a:r>
          </a:p>
        </p:txBody>
      </p:sp>
      <p:pic>
        <p:nvPicPr>
          <p:cNvPr id="2050" name="Picture 2" descr="C:\Users\JoeBateman\Pictures\Lockout multiple with tags.jpg"/>
          <p:cNvPicPr>
            <a:picLocks noGrp="1" noChangeAspect="1" noChangeArrowheads="1"/>
          </p:cNvPicPr>
          <p:nvPr>
            <p:ph type="clipArt" sz="half" idx="2"/>
          </p:nvPr>
        </p:nvPicPr>
        <p:blipFill>
          <a:blip r:embed="rId3" cstate="email">
            <a:extLst>
              <a:ext uri="{28A0092B-C50C-407E-A947-70E740481C1C}">
                <a14:useLocalDpi xmlns:a14="http://schemas.microsoft.com/office/drawing/2010/main" xmlns=""/>
              </a:ext>
            </a:extLst>
          </a:blip>
          <a:srcRect/>
          <a:stretch>
            <a:fillRect/>
          </a:stretch>
        </p:blipFill>
        <p:spPr bwMode="auto">
          <a:xfrm>
            <a:off x="5257800" y="1600200"/>
            <a:ext cx="2857500" cy="3652242"/>
          </a:xfrm>
          <a:prstGeom prst="rect">
            <a:avLst/>
          </a:prstGeom>
          <a:noFill/>
        </p:spPr>
      </p:pic>
    </p:spTree>
    <p:extLst>
      <p:ext uri="{BB962C8B-B14F-4D97-AF65-F5344CB8AC3E}">
        <p14:creationId xmlns:p14="http://schemas.microsoft.com/office/powerpoint/2010/main" xmlns="" val="117158762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524000"/>
            <a:ext cx="6705600" cy="3847207"/>
          </a:xfrm>
          <a:prstGeom prst="rect">
            <a:avLst/>
          </a:prstGeom>
          <a:noFill/>
        </p:spPr>
        <p:txBody>
          <a:bodyPr wrap="square" rtlCol="0">
            <a:spAutoFit/>
          </a:bodyPr>
          <a:lstStyle/>
          <a:p>
            <a:pPr algn="ctr"/>
            <a:endParaRPr lang="en-US" sz="2800" b="1" dirty="0">
              <a:solidFill>
                <a:prstClr val="black"/>
              </a:solidFill>
            </a:endParaRPr>
          </a:p>
          <a:p>
            <a:pPr algn="ctr"/>
            <a:r>
              <a:rPr lang="es-US" sz="2800" b="0" i="0" dirty="0" smtClean="0">
                <a:solidFill>
                  <a:srgbClr val="000000"/>
                </a:solidFill>
              </a:rPr>
              <a:t>Las malas condiciones de salud y seguridad pueden causar daños a la propiedad, aumentar los costos y dar lugar a incidentes. Reconocer y corregir los peligros puede reducir en gran medida el riesgo de incidentes en el lugar de trabajo y ayudar a garantizar la seguridad del trabajador, en general. </a:t>
            </a:r>
            <a:r>
              <a:rPr lang="es-US" sz="2400" b="0" i="0" dirty="0" smtClean="0">
                <a:solidFill>
                  <a:srgbClr val="000000"/>
                </a:solidFill>
              </a:rPr>
              <a:t> </a:t>
            </a:r>
          </a:p>
          <a:p>
            <a:pPr algn="ctr"/>
            <a:endParaRPr lang="en-US" sz="4800" b="1" dirty="0">
              <a:solidFill>
                <a:prstClr val="black"/>
              </a:solidFill>
            </a:endParaRPr>
          </a:p>
        </p:txBody>
      </p:sp>
      <p:sp>
        <p:nvSpPr>
          <p:cNvPr id="3" name="Title 1"/>
          <p:cNvSpPr txBox="1">
            <a:spLocks/>
          </p:cNvSpPr>
          <p:nvPr/>
        </p:nvSpPr>
        <p:spPr>
          <a:xfrm>
            <a:off x="21775" y="-1975"/>
            <a:ext cx="7886095" cy="95934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s-US" sz="3200" b="0" i="0" dirty="0" smtClean="0">
                <a:solidFill>
                  <a:srgbClr val="000000"/>
                </a:solidFill>
              </a:rPr>
              <a:t>¿Por qué es importante el                    Reconocimiento de los peligros?</a:t>
            </a:r>
          </a:p>
        </p:txBody>
      </p:sp>
    </p:spTree>
    <p:extLst>
      <p:ext uri="{BB962C8B-B14F-4D97-AF65-F5344CB8AC3E}">
        <p14:creationId xmlns:p14="http://schemas.microsoft.com/office/powerpoint/2010/main" xmlns="" val="27866257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14703" y="-76200"/>
            <a:ext cx="2895297" cy="1143000"/>
          </a:xfrm>
        </p:spPr>
        <p:txBody>
          <a:bodyPr/>
          <a:lstStyle/>
          <a:p>
            <a:pPr eaLnBrk="1" hangingPunct="1"/>
            <a:r>
              <a:rPr lang="es-US" sz="3600" b="0" i="0" dirty="0" smtClean="0">
                <a:solidFill>
                  <a:srgbClr val="000000"/>
                </a:solidFill>
                <a:latin typeface="Calibri" pitchFamily="18" charset="0"/>
              </a:rPr>
              <a:t>Recuerde</a:t>
            </a:r>
          </a:p>
        </p:txBody>
      </p:sp>
      <p:sp>
        <p:nvSpPr>
          <p:cNvPr id="14339" name="Text Placeholder 2"/>
          <p:cNvSpPr>
            <a:spLocks noGrp="1"/>
          </p:cNvSpPr>
          <p:nvPr>
            <p:ph type="body" sz="half" idx="1"/>
          </p:nvPr>
        </p:nvSpPr>
        <p:spPr>
          <a:xfrm>
            <a:off x="914703" y="1599903"/>
            <a:ext cx="6740827" cy="4038897"/>
          </a:xfrm>
        </p:spPr>
        <p:txBody>
          <a:bodyPr/>
          <a:lstStyle/>
          <a:p>
            <a:pPr eaLnBrk="1" hangingPunct="1"/>
            <a:r>
              <a:rPr lang="es-US" sz="5100" b="0" i="0" dirty="0" smtClean="0">
                <a:solidFill>
                  <a:srgbClr val="000000"/>
                </a:solidFill>
              </a:rPr>
              <a:t>Una persona</a:t>
            </a:r>
          </a:p>
          <a:p>
            <a:pPr eaLnBrk="1" hangingPunct="1"/>
            <a:endParaRPr lang="en-US" sz="5100" dirty="0"/>
          </a:p>
          <a:p>
            <a:pPr eaLnBrk="1" hangingPunct="1"/>
            <a:r>
              <a:rPr lang="es-US" sz="5100" b="0" i="0" dirty="0" smtClean="0">
                <a:solidFill>
                  <a:srgbClr val="000000"/>
                </a:solidFill>
              </a:rPr>
              <a:t>Un candado</a:t>
            </a:r>
          </a:p>
          <a:p>
            <a:pPr eaLnBrk="1" hangingPunct="1"/>
            <a:endParaRPr lang="en-US" sz="5100" dirty="0"/>
          </a:p>
          <a:p>
            <a:pPr eaLnBrk="1" hangingPunct="1"/>
            <a:r>
              <a:rPr lang="es-US" sz="5100" b="0" i="0" dirty="0" smtClean="0">
                <a:solidFill>
                  <a:srgbClr val="000000"/>
                </a:solidFill>
              </a:rPr>
              <a:t>Una llave</a:t>
            </a:r>
          </a:p>
          <a:p>
            <a:pPr eaLnBrk="1" hangingPunct="1"/>
            <a:endParaRPr lang="en-US" sz="5100" dirty="0"/>
          </a:p>
        </p:txBody>
      </p:sp>
      <p:pic>
        <p:nvPicPr>
          <p:cNvPr id="14341" name="Picture 4" descr="C:\Documents and Settings\JoeB\My Documents\My Pictures\LOTO PADLOCK.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858000" y="1257300"/>
            <a:ext cx="1667631" cy="3500438"/>
          </a:xfrm>
          <a:prstGeom prst="rect">
            <a:avLst/>
          </a:prstGeom>
          <a:noFill/>
          <a:ln w="9525">
            <a:noFill/>
            <a:miter lim="800000"/>
            <a:headEnd/>
            <a:tailEnd/>
          </a:ln>
        </p:spPr>
      </p:pic>
      <p:pic>
        <p:nvPicPr>
          <p:cNvPr id="14342" name="Picture 6" descr="http://www.fotosearch.com/bthumb/OMU/OMU142/22P0261.jpg"/>
          <p:cNvPicPr>
            <a:picLocks noChangeAspect="1" noChangeArrowheads="1"/>
          </p:cNvPicPr>
          <p:nvPr/>
        </p:nvPicPr>
        <p:blipFill>
          <a:blip r:embed="rId4" cstate="print"/>
          <a:srcRect/>
          <a:stretch>
            <a:fillRect/>
          </a:stretch>
        </p:blipFill>
        <p:spPr bwMode="auto">
          <a:xfrm>
            <a:off x="4354285" y="4188619"/>
            <a:ext cx="2184703" cy="1214438"/>
          </a:xfrm>
          <a:prstGeom prst="rect">
            <a:avLst/>
          </a:prstGeom>
          <a:noFill/>
          <a:ln w="9525">
            <a:noFill/>
            <a:miter lim="800000"/>
            <a:headEnd/>
            <a:tailEnd/>
          </a:ln>
        </p:spPr>
      </p:pic>
    </p:spTree>
    <p:extLst>
      <p:ext uri="{BB962C8B-B14F-4D97-AF65-F5344CB8AC3E}">
        <p14:creationId xmlns:p14="http://schemas.microsoft.com/office/powerpoint/2010/main" xmlns="" val="419148816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703" y="-76200"/>
            <a:ext cx="4876497" cy="1143000"/>
          </a:xfrm>
        </p:spPr>
        <p:txBody>
          <a:bodyPr/>
          <a:lstStyle/>
          <a:p>
            <a:r>
              <a:rPr lang="es-US" sz="3600" b="0" i="0" dirty="0" smtClean="0">
                <a:solidFill>
                  <a:srgbClr val="000000"/>
                </a:solidFill>
                <a:latin typeface="Calibri" pitchFamily="18" charset="0"/>
              </a:rPr>
              <a:t>Utilizar una etiqueta</a:t>
            </a:r>
          </a:p>
        </p:txBody>
      </p:sp>
      <p:sp>
        <p:nvSpPr>
          <p:cNvPr id="8" name="Left Arrow 7"/>
          <p:cNvSpPr/>
          <p:nvPr/>
        </p:nvSpPr>
        <p:spPr bwMode="auto">
          <a:xfrm>
            <a:off x="6966857" y="5105400"/>
            <a:ext cx="1814286" cy="357188"/>
          </a:xfrm>
          <a:prstGeom prst="leftArrow">
            <a:avLst/>
          </a:prstGeom>
          <a:solidFill>
            <a:schemeClr val="accent1"/>
          </a:solidFill>
          <a:ln w="12700" cap="flat" cmpd="sng" algn="ctr">
            <a:solidFill>
              <a:schemeClr val="tx1"/>
            </a:solidFill>
            <a:prstDash val="solid"/>
            <a:round/>
            <a:headEnd type="none" w="sm" len="sm"/>
            <a:tailEnd type="none" w="sm" len="sm"/>
          </a:ln>
          <a:effectLst/>
        </p:spPr>
        <p:txBody>
          <a:bodyPr vert="horz" wrap="none" lIns="86493" tIns="43247" rIns="86493" bIns="43247" numCol="1" rtlCol="0" anchor="t" anchorCtr="0" compatLnSpc="1">
            <a:prstTxWarp prst="textNoShape">
              <a:avLst/>
            </a:prstTxWarp>
          </a:bodyPr>
          <a:lstStyle/>
          <a:p>
            <a:pPr defTabSz="864931" fontAlgn="base">
              <a:spcBef>
                <a:spcPct val="0"/>
              </a:spcBef>
              <a:spcAft>
                <a:spcPct val="0"/>
              </a:spcAft>
            </a:pPr>
            <a:endParaRPr lang="en-US" sz="1700" dirty="0">
              <a:solidFill>
                <a:prstClr val="black"/>
              </a:solidFill>
              <a:latin typeface="Arial" charset="0"/>
              <a:cs typeface="Arial" charset="0"/>
            </a:endParaRPr>
          </a:p>
        </p:txBody>
      </p:sp>
      <p:sp>
        <p:nvSpPr>
          <p:cNvPr id="10" name="TextBox 9"/>
          <p:cNvSpPr txBox="1"/>
          <p:nvPr/>
        </p:nvSpPr>
        <p:spPr>
          <a:xfrm>
            <a:off x="6821715" y="3886200"/>
            <a:ext cx="2104571" cy="1298433"/>
          </a:xfrm>
          <a:prstGeom prst="rect">
            <a:avLst/>
          </a:prstGeom>
          <a:noFill/>
        </p:spPr>
        <p:txBody>
          <a:bodyPr wrap="square" lIns="86493" tIns="43247" rIns="86493" bIns="43247" rtlCol="0">
            <a:spAutoFit/>
          </a:bodyPr>
          <a:lstStyle/>
          <a:p>
            <a:pPr algn="ctr"/>
            <a:r>
              <a:rPr lang="es-US" sz="2600" b="1" i="0" dirty="0" smtClean="0">
                <a:solidFill>
                  <a:srgbClr val="D9D9D9"/>
                </a:solidFill>
                <a:effectLst>
                  <a:outerShdw blurRad="41275" dist="20320" dir="1800000" algn="tl" rotWithShape="0">
                    <a:srgbClr val="000000">
                      <a:alpha val="40000"/>
                    </a:srgbClr>
                  </a:outerShdw>
                </a:effectLst>
              </a:rPr>
              <a:t>Nombre y número de teléfono</a:t>
            </a:r>
          </a:p>
        </p:txBody>
      </p:sp>
      <p:pic>
        <p:nvPicPr>
          <p:cNvPr id="1026" name="Picture 2" descr="C:\Users\JoeBateman\Pictures\Lockout tag.jpg"/>
          <p:cNvPicPr>
            <a:picLocks noChangeAspect="1" noChangeArrowheads="1"/>
          </p:cNvPicPr>
          <p:nvPr/>
        </p:nvPicPr>
        <p:blipFill>
          <a:blip r:embed="rId3" cstate="print"/>
          <a:srcRect/>
          <a:stretch>
            <a:fillRect/>
          </a:stretch>
        </p:blipFill>
        <p:spPr bwMode="auto">
          <a:xfrm>
            <a:off x="1613422" y="1214438"/>
            <a:ext cx="5349783" cy="4784712"/>
          </a:xfrm>
          <a:prstGeom prst="rect">
            <a:avLst/>
          </a:prstGeom>
          <a:noFill/>
        </p:spPr>
      </p:pic>
      <p:sp>
        <p:nvSpPr>
          <p:cNvPr id="11" name="TextBox 10"/>
          <p:cNvSpPr txBox="1"/>
          <p:nvPr/>
        </p:nvSpPr>
        <p:spPr>
          <a:xfrm>
            <a:off x="5121729" y="4864100"/>
            <a:ext cx="1520371" cy="641336"/>
          </a:xfrm>
          <a:prstGeom prst="rect">
            <a:avLst/>
          </a:prstGeom>
          <a:noFill/>
        </p:spPr>
        <p:txBody>
          <a:bodyPr wrap="square" lIns="86493" tIns="43247" rIns="86493" bIns="43247" rtlCol="0">
            <a:spAutoFit/>
          </a:bodyPr>
          <a:lstStyle/>
          <a:p>
            <a:r>
              <a:rPr lang="es-US" sz="1800" b="1" i="0" dirty="0" smtClean="0">
                <a:solidFill>
                  <a:srgbClr val="FF0000"/>
                </a:solidFill>
              </a:rPr>
              <a:t>SU NOMBRE</a:t>
            </a:r>
          </a:p>
          <a:p>
            <a:r>
              <a:rPr lang="es-US" sz="1800" b="1" i="0" dirty="0" smtClean="0">
                <a:solidFill>
                  <a:srgbClr val="FF0000"/>
                </a:solidFill>
              </a:rPr>
              <a:t>321-555-1212</a:t>
            </a:r>
          </a:p>
        </p:txBody>
      </p:sp>
    </p:spTree>
    <p:extLst>
      <p:ext uri="{BB962C8B-B14F-4D97-AF65-F5344CB8AC3E}">
        <p14:creationId xmlns:p14="http://schemas.microsoft.com/office/powerpoint/2010/main" xmlns="" val="91484423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4648200" cy="1325563"/>
          </a:xfrm>
        </p:spPr>
        <p:txBody>
          <a:bodyPr/>
          <a:lstStyle/>
          <a:p>
            <a:r>
              <a:rPr lang="es-US" sz="3600" b="0" i="0" dirty="0" smtClean="0">
                <a:solidFill>
                  <a:srgbClr val="000000"/>
                </a:solidFill>
                <a:latin typeface="Calibri" pitchFamily="18" charset="0"/>
              </a:rPr>
              <a:t>¡Siempre bloquéelo!</a:t>
            </a:r>
          </a:p>
        </p:txBody>
      </p:sp>
      <p:pic>
        <p:nvPicPr>
          <p:cNvPr id="117762" name="Picture 2" descr="C:\Users\JoeBateman\Pictures\Lockout sign1.jpg"/>
          <p:cNvPicPr>
            <a:picLocks noChangeAspect="1" noChangeArrowheads="1"/>
          </p:cNvPicPr>
          <p:nvPr/>
        </p:nvPicPr>
        <p:blipFill>
          <a:blip r:embed="rId3" cstate="print"/>
          <a:srcRect/>
          <a:stretch>
            <a:fillRect/>
          </a:stretch>
        </p:blipFill>
        <p:spPr bwMode="auto">
          <a:xfrm>
            <a:off x="2104572" y="1295400"/>
            <a:ext cx="4833257" cy="4757738"/>
          </a:xfrm>
          <a:prstGeom prst="rect">
            <a:avLst/>
          </a:prstGeom>
          <a:noFill/>
        </p:spPr>
      </p:pic>
    </p:spTree>
    <p:extLst>
      <p:ext uri="{BB962C8B-B14F-4D97-AF65-F5344CB8AC3E}">
        <p14:creationId xmlns:p14="http://schemas.microsoft.com/office/powerpoint/2010/main" xmlns="" val="30894963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88" y="0"/>
            <a:ext cx="7050011" cy="1093291"/>
          </a:xfrm>
        </p:spPr>
        <p:txBody>
          <a:bodyPr/>
          <a:lstStyle/>
          <a:p>
            <a:r>
              <a:rPr lang="es-US" sz="3600" b="0" i="0" dirty="0" smtClean="0">
                <a:solidFill>
                  <a:srgbClr val="000000"/>
                </a:solidFill>
                <a:latin typeface="Calibri" pitchFamily="18" charset="0"/>
              </a:rPr>
              <a:t>Etiquete sus puntos de bloqueo</a:t>
            </a:r>
          </a:p>
        </p:txBody>
      </p:sp>
      <p:pic>
        <p:nvPicPr>
          <p:cNvPr id="100354" name="Picture 2"/>
          <p:cNvPicPr>
            <a:picLocks noChangeAspect="1" noChangeArrowheads="1"/>
          </p:cNvPicPr>
          <p:nvPr/>
        </p:nvPicPr>
        <p:blipFill>
          <a:blip r:embed="rId2" cstate="print"/>
          <a:srcRect/>
          <a:stretch>
            <a:fillRect/>
          </a:stretch>
        </p:blipFill>
        <p:spPr bwMode="auto">
          <a:xfrm>
            <a:off x="5199742" y="1198992"/>
            <a:ext cx="2265405" cy="2230008"/>
          </a:xfrm>
          <a:prstGeom prst="rect">
            <a:avLst/>
          </a:prstGeom>
          <a:noFill/>
          <a:ln w="12700" cap="flat" cmpd="sng">
            <a:noFill/>
            <a:prstDash val="solid"/>
            <a:miter lim="800000"/>
            <a:headEnd type="none" w="sm" len="sm"/>
            <a:tailEnd type="none" w="sm" len="sm"/>
          </a:ln>
          <a:effectLst/>
        </p:spPr>
      </p:pic>
      <p:pic>
        <p:nvPicPr>
          <p:cNvPr id="100355" name="Picture 3"/>
          <p:cNvPicPr>
            <a:picLocks noChangeAspect="1" noChangeArrowheads="1"/>
          </p:cNvPicPr>
          <p:nvPr/>
        </p:nvPicPr>
        <p:blipFill>
          <a:blip r:embed="rId3" cstate="print"/>
          <a:srcRect/>
          <a:stretch>
            <a:fillRect/>
          </a:stretch>
        </p:blipFill>
        <p:spPr bwMode="auto">
          <a:xfrm>
            <a:off x="4648200" y="3662362"/>
            <a:ext cx="2394857" cy="2357438"/>
          </a:xfrm>
          <a:prstGeom prst="rect">
            <a:avLst/>
          </a:prstGeom>
          <a:noFill/>
          <a:ln w="12700" cap="flat" cmpd="sng">
            <a:noFill/>
            <a:prstDash val="solid"/>
            <a:miter lim="800000"/>
            <a:headEnd type="none" w="sm" len="sm"/>
            <a:tailEnd type="none" w="sm" len="sm"/>
          </a:ln>
          <a:effectLst/>
        </p:spPr>
      </p:pic>
      <p:pic>
        <p:nvPicPr>
          <p:cNvPr id="100356" name="Picture 4"/>
          <p:cNvPicPr>
            <a:picLocks noChangeAspect="1" noChangeArrowheads="1"/>
          </p:cNvPicPr>
          <p:nvPr/>
        </p:nvPicPr>
        <p:blipFill>
          <a:blip r:embed="rId4" cstate="print"/>
          <a:srcRect/>
          <a:stretch>
            <a:fillRect/>
          </a:stretch>
        </p:blipFill>
        <p:spPr bwMode="auto">
          <a:xfrm>
            <a:off x="2006599" y="3810000"/>
            <a:ext cx="1779961" cy="1752149"/>
          </a:xfrm>
          <a:prstGeom prst="rect">
            <a:avLst/>
          </a:prstGeom>
          <a:noFill/>
          <a:ln w="12700" cap="flat" cmpd="sng">
            <a:noFill/>
            <a:prstDash val="solid"/>
            <a:miter lim="800000"/>
            <a:headEnd type="none" w="sm" len="sm"/>
            <a:tailEnd type="none" w="sm" len="sm"/>
          </a:ln>
          <a:effectLst/>
        </p:spPr>
      </p:pic>
      <p:pic>
        <p:nvPicPr>
          <p:cNvPr id="100357" name="Picture 5"/>
          <p:cNvPicPr>
            <a:picLocks noChangeAspect="1" noChangeArrowheads="1"/>
          </p:cNvPicPr>
          <p:nvPr/>
        </p:nvPicPr>
        <p:blipFill>
          <a:blip r:embed="rId5" cstate="print"/>
          <a:srcRect/>
          <a:stretch>
            <a:fillRect/>
          </a:stretch>
        </p:blipFill>
        <p:spPr bwMode="auto">
          <a:xfrm>
            <a:off x="990600" y="1070275"/>
            <a:ext cx="2783212" cy="2739725"/>
          </a:xfrm>
          <a:prstGeom prst="rect">
            <a:avLst/>
          </a:prstGeom>
          <a:noFill/>
          <a:ln w="12700" cap="flat" cmpd="sng">
            <a:noFill/>
            <a:prstDash val="solid"/>
            <a:miter lim="800000"/>
            <a:headEnd type="none" w="sm" len="sm"/>
            <a:tailEnd type="none" w="sm" len="sm"/>
          </a:ln>
          <a:effectLst/>
        </p:spPr>
      </p:pic>
    </p:spTree>
    <p:extLst>
      <p:ext uri="{BB962C8B-B14F-4D97-AF65-F5344CB8AC3E}">
        <p14:creationId xmlns:p14="http://schemas.microsoft.com/office/powerpoint/2010/main" xmlns="" val="312262929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280075" y="-88075"/>
            <a:ext cx="7543800" cy="1143000"/>
          </a:xfrm>
        </p:spPr>
        <p:txBody>
          <a:bodyPr>
            <a:normAutofit/>
          </a:bodyPr>
          <a:lstStyle/>
          <a:p>
            <a:pPr>
              <a:defRPr/>
            </a:pPr>
            <a:r>
              <a:rPr lang="es-US" sz="3000" b="0" i="0" dirty="0" smtClean="0">
                <a:solidFill>
                  <a:srgbClr val="000000"/>
                </a:solidFill>
              </a:rPr>
              <a:t>Lista de verificación de bloqueo o etiquetado</a:t>
            </a:r>
          </a:p>
        </p:txBody>
      </p:sp>
      <p:sp>
        <p:nvSpPr>
          <p:cNvPr id="4" name="Content Placeholder 3"/>
          <p:cNvSpPr>
            <a:spLocks noGrp="1"/>
          </p:cNvSpPr>
          <p:nvPr>
            <p:ph sz="half" idx="2"/>
          </p:nvPr>
        </p:nvSpPr>
        <p:spPr>
          <a:xfrm>
            <a:off x="4572000" y="1219200"/>
            <a:ext cx="4038600" cy="4525963"/>
          </a:xfrm>
        </p:spPr>
        <p:txBody>
          <a:bodyPr>
            <a:normAutofit fontScale="77500" lnSpcReduction="20000"/>
          </a:bodyPr>
          <a:lstStyle/>
          <a:p>
            <a:r>
              <a:rPr lang="es-US" sz="2800" b="0" i="0" dirty="0" smtClean="0">
                <a:solidFill>
                  <a:srgbClr val="000000"/>
                </a:solidFill>
              </a:rPr>
              <a:t>Pruebe (verifique) que se ha hecho después de aplicar LOTO</a:t>
            </a:r>
          </a:p>
          <a:p>
            <a:r>
              <a:rPr lang="es-US" sz="2800" b="0" i="0" dirty="0" smtClean="0">
                <a:solidFill>
                  <a:srgbClr val="000000"/>
                </a:solidFill>
              </a:rPr>
              <a:t>Los candados y las etiquetas se utilizan para identificar al usuario</a:t>
            </a:r>
          </a:p>
          <a:p>
            <a:r>
              <a:rPr lang="es-US" sz="2800" b="0" i="0" dirty="0" smtClean="0">
                <a:solidFill>
                  <a:srgbClr val="000000"/>
                </a:solidFill>
              </a:rPr>
              <a:t>Los dispositivos LOTO están en buen estado de funcionamiento</a:t>
            </a:r>
          </a:p>
          <a:p>
            <a:r>
              <a:rPr lang="es-US" sz="2800" b="0" i="0" dirty="0" smtClean="0">
                <a:solidFill>
                  <a:srgbClr val="000000"/>
                </a:solidFill>
              </a:rPr>
              <a:t>Procedimientos escritos accesibles a todos</a:t>
            </a:r>
          </a:p>
          <a:p>
            <a:r>
              <a:rPr lang="es-US" sz="2800" b="0" i="0" dirty="0" smtClean="0">
                <a:solidFill>
                  <a:srgbClr val="000000"/>
                </a:solidFill>
              </a:rPr>
              <a:t>Se realizan inspecciones periódicas (anuales)</a:t>
            </a:r>
          </a:p>
        </p:txBody>
      </p:sp>
      <p:sp>
        <p:nvSpPr>
          <p:cNvPr id="5" name="Content Placeholder 4"/>
          <p:cNvSpPr>
            <a:spLocks noGrp="1"/>
          </p:cNvSpPr>
          <p:nvPr>
            <p:ph sz="half" idx="1"/>
          </p:nvPr>
        </p:nvSpPr>
        <p:spPr>
          <a:xfrm>
            <a:off x="381000" y="1219200"/>
            <a:ext cx="4038600" cy="4525963"/>
          </a:xfrm>
        </p:spPr>
        <p:txBody>
          <a:bodyPr>
            <a:normAutofit fontScale="77500" lnSpcReduction="20000"/>
          </a:bodyPr>
          <a:lstStyle/>
          <a:p>
            <a:r>
              <a:rPr lang="es-US" sz="2800" b="0" i="0" dirty="0" smtClean="0">
                <a:solidFill>
                  <a:srgbClr val="000000"/>
                </a:solidFill>
              </a:rPr>
              <a:t>Capacitación anual de persona autorizada completa</a:t>
            </a:r>
          </a:p>
          <a:p>
            <a:r>
              <a:rPr lang="es-US" sz="2800" b="0" i="0" dirty="0" smtClean="0">
                <a:solidFill>
                  <a:srgbClr val="000000"/>
                </a:solidFill>
              </a:rPr>
              <a:t>Capacitación anual de la persona afectada completa</a:t>
            </a:r>
          </a:p>
          <a:p>
            <a:r>
              <a:rPr lang="es-US" sz="2800" b="0" i="0" dirty="0" smtClean="0">
                <a:solidFill>
                  <a:srgbClr val="000000"/>
                </a:solidFill>
              </a:rPr>
              <a:t>Desconexiones etiquetadas y accesibles</a:t>
            </a:r>
          </a:p>
          <a:p>
            <a:r>
              <a:rPr lang="es-US" sz="2800" b="0" i="0" dirty="0" smtClean="0">
                <a:solidFill>
                  <a:srgbClr val="000000"/>
                </a:solidFill>
              </a:rPr>
              <a:t>Los empleados autorizados tienen acceso a los candados</a:t>
            </a:r>
          </a:p>
          <a:p>
            <a:r>
              <a:rPr lang="es-US" sz="2800" b="0" i="0" dirty="0" smtClean="0">
                <a:solidFill>
                  <a:srgbClr val="000000"/>
                </a:solidFill>
              </a:rPr>
              <a:t>Todos los peligros están bloqueados</a:t>
            </a:r>
          </a:p>
          <a:p>
            <a:r>
              <a:rPr lang="es-US" sz="2800" b="0" i="0" dirty="0" smtClean="0">
                <a:solidFill>
                  <a:srgbClr val="000000"/>
                </a:solidFill>
              </a:rPr>
              <a:t>Los empleados conservan la llave durante LOTO</a:t>
            </a:r>
          </a:p>
        </p:txBody>
      </p:sp>
    </p:spTree>
    <p:extLst>
      <p:ext uri="{BB962C8B-B14F-4D97-AF65-F5344CB8AC3E}">
        <p14:creationId xmlns:p14="http://schemas.microsoft.com/office/powerpoint/2010/main" xmlns="" val="32047990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00" y="152400"/>
            <a:ext cx="7886700" cy="701675"/>
          </a:xfrm>
        </p:spPr>
        <p:txBody>
          <a:bodyPr/>
          <a:lstStyle/>
          <a:p>
            <a:r>
              <a:rPr lang="es-US" sz="3600" b="0" i="0" dirty="0" smtClean="0">
                <a:solidFill>
                  <a:srgbClr val="000000"/>
                </a:solidFill>
              </a:rPr>
              <a:t>Cuestionario - Bloqueo Etiquetado</a:t>
            </a:r>
          </a:p>
        </p:txBody>
      </p:sp>
      <p:sp>
        <p:nvSpPr>
          <p:cNvPr id="6" name="TextBox 5"/>
          <p:cNvSpPr txBox="1"/>
          <p:nvPr/>
        </p:nvSpPr>
        <p:spPr>
          <a:xfrm>
            <a:off x="685800" y="2209800"/>
            <a:ext cx="7924800" cy="2431435"/>
          </a:xfrm>
          <a:prstGeom prst="rect">
            <a:avLst/>
          </a:prstGeom>
          <a:noFill/>
        </p:spPr>
        <p:txBody>
          <a:bodyPr wrap="square" rtlCol="0">
            <a:spAutoFit/>
          </a:bodyPr>
          <a:lstStyle/>
          <a:p>
            <a:pPr algn="ctr"/>
            <a:r>
              <a:rPr lang="es-US" sz="3200" b="1" i="0" dirty="0" smtClean="0">
                <a:solidFill>
                  <a:srgbClr val="000000"/>
                </a:solidFill>
              </a:rPr>
              <a:t>¿Cuál es el propósito de un bloqueo de grupo?</a:t>
            </a:r>
          </a:p>
          <a:p>
            <a:pPr marL="800100" lvl="1" indent="-342900">
              <a:buFont typeface="+mj-lt"/>
              <a:buAutoNum type="alphaUcPeriod"/>
            </a:pPr>
            <a:r>
              <a:rPr lang="es-US" sz="2400" b="0" i="0" dirty="0" smtClean="0">
                <a:solidFill>
                  <a:srgbClr val="000000"/>
                </a:solidFill>
              </a:rPr>
              <a:t>Bloquear múltiples dispositivos aisladores de energía</a:t>
            </a:r>
          </a:p>
          <a:p>
            <a:pPr marL="800100" lvl="1" indent="-342900">
              <a:buFont typeface="+mj-lt"/>
              <a:buAutoNum type="alphaUcPeriod"/>
            </a:pPr>
            <a:r>
              <a:rPr lang="es-US" sz="2400" b="0" i="0" dirty="0" smtClean="0">
                <a:solidFill>
                  <a:srgbClr val="000000"/>
                </a:solidFill>
              </a:rPr>
              <a:t>Garantizar que cada empleado que realiza el servicio o el mantenimiento reciba el mismo nivel de protección</a:t>
            </a:r>
          </a:p>
          <a:p>
            <a:pPr marL="800100" lvl="1" indent="-342900">
              <a:buFont typeface="+mj-lt"/>
              <a:buAutoNum type="alphaUcPeriod"/>
            </a:pPr>
            <a:r>
              <a:rPr lang="es-US" sz="2400" b="0" i="0" dirty="0" smtClean="0">
                <a:solidFill>
                  <a:srgbClr val="000000"/>
                </a:solidFill>
              </a:rPr>
              <a:t>Identificar dispositivos aisladores de energía</a:t>
            </a:r>
          </a:p>
          <a:p>
            <a:pPr marL="800100" lvl="1" indent="-342900">
              <a:buFont typeface="+mj-lt"/>
              <a:buAutoNum type="alphaUcPeriod"/>
            </a:pPr>
            <a:r>
              <a:rPr lang="es-US" sz="2400" b="0" i="0" dirty="0" smtClean="0">
                <a:solidFill>
                  <a:srgbClr val="000000"/>
                </a:solidFill>
              </a:rPr>
              <a:t>Comunicar el procedimiento de bloqueo/etiquetado/prueba</a:t>
            </a:r>
          </a:p>
        </p:txBody>
      </p:sp>
    </p:spTree>
    <p:extLst>
      <p:ext uri="{BB962C8B-B14F-4D97-AF65-F5344CB8AC3E}">
        <p14:creationId xmlns:p14="http://schemas.microsoft.com/office/powerpoint/2010/main" xmlns="" val="325497965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75" y="152400"/>
            <a:ext cx="7886700" cy="701675"/>
          </a:xfrm>
        </p:spPr>
        <p:txBody>
          <a:bodyPr/>
          <a:lstStyle/>
          <a:p>
            <a:r>
              <a:rPr lang="es-US" sz="3600" b="0" i="0" dirty="0" smtClean="0">
                <a:solidFill>
                  <a:srgbClr val="000000"/>
                </a:solidFill>
              </a:rPr>
              <a:t>Cuestionario - Bloqueo Etiquetado</a:t>
            </a:r>
          </a:p>
        </p:txBody>
      </p:sp>
      <p:sp>
        <p:nvSpPr>
          <p:cNvPr id="6" name="TextBox 5"/>
          <p:cNvSpPr txBox="1"/>
          <p:nvPr/>
        </p:nvSpPr>
        <p:spPr>
          <a:xfrm>
            <a:off x="685800" y="1905000"/>
            <a:ext cx="7924800" cy="3046988"/>
          </a:xfrm>
          <a:prstGeom prst="rect">
            <a:avLst/>
          </a:prstGeom>
          <a:noFill/>
        </p:spPr>
        <p:txBody>
          <a:bodyPr wrap="square" rtlCol="0">
            <a:spAutoFit/>
          </a:bodyPr>
          <a:lstStyle/>
          <a:p>
            <a:pPr algn="ctr"/>
            <a:r>
              <a:rPr lang="es-US" sz="3200" b="1" i="0" dirty="0" smtClean="0">
                <a:solidFill>
                  <a:srgbClr val="000000"/>
                </a:solidFill>
              </a:rPr>
              <a:t>¿Cuál de los siguientes es importante y debe producirse al inicio y al final de cada situación de bloqueo/etiquetado/prueba?</a:t>
            </a:r>
          </a:p>
          <a:p>
            <a:pPr marL="800100" lvl="1" indent="-342900">
              <a:buFont typeface="+mj-lt"/>
              <a:buAutoNum type="alphaUcPeriod"/>
            </a:pPr>
            <a:r>
              <a:rPr lang="es-US" sz="2400" b="0" i="0" dirty="0" smtClean="0">
                <a:solidFill>
                  <a:srgbClr val="000000"/>
                </a:solidFill>
              </a:rPr>
              <a:t>Eliminación del bloqueo</a:t>
            </a:r>
          </a:p>
          <a:p>
            <a:pPr marL="800100" lvl="1" indent="-342900">
              <a:buFont typeface="+mj-lt"/>
              <a:buAutoNum type="alphaUcPeriod"/>
            </a:pPr>
            <a:r>
              <a:rPr lang="es-US" sz="2400" b="0" i="0" dirty="0" smtClean="0">
                <a:solidFill>
                  <a:srgbClr val="000000"/>
                </a:solidFill>
              </a:rPr>
              <a:t>Comunicación con todos los empleados en el área</a:t>
            </a:r>
          </a:p>
          <a:p>
            <a:pPr marL="800100" lvl="1" indent="-342900">
              <a:buFont typeface="+mj-lt"/>
              <a:buAutoNum type="alphaUcPeriod"/>
            </a:pPr>
            <a:r>
              <a:rPr lang="es-US" sz="2400" b="0" i="0" dirty="0" smtClean="0">
                <a:solidFill>
                  <a:srgbClr val="000000"/>
                </a:solidFill>
              </a:rPr>
              <a:t>Colocación del bloqueo</a:t>
            </a:r>
          </a:p>
          <a:p>
            <a:pPr marL="800100" lvl="1" indent="-342900">
              <a:buFont typeface="+mj-lt"/>
              <a:buAutoNum type="alphaUcPeriod"/>
            </a:pPr>
            <a:r>
              <a:rPr lang="es-US" sz="2400" b="0" i="0" dirty="0" smtClean="0">
                <a:solidFill>
                  <a:srgbClr val="000000"/>
                </a:solidFill>
              </a:rPr>
              <a:t>Revisión del procedimiento de bloqueo</a:t>
            </a:r>
          </a:p>
        </p:txBody>
      </p:sp>
    </p:spTree>
    <p:extLst>
      <p:ext uri="{BB962C8B-B14F-4D97-AF65-F5344CB8AC3E}">
        <p14:creationId xmlns:p14="http://schemas.microsoft.com/office/powerpoint/2010/main" xmlns="" val="40260819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150" y="152400"/>
            <a:ext cx="7886700" cy="701675"/>
          </a:xfrm>
        </p:spPr>
        <p:txBody>
          <a:bodyPr/>
          <a:lstStyle/>
          <a:p>
            <a:r>
              <a:rPr lang="es-US" sz="3600" b="0" i="0" dirty="0" smtClean="0">
                <a:solidFill>
                  <a:srgbClr val="000000"/>
                </a:solidFill>
              </a:rPr>
              <a:t>Cuestionario - Bloqueo Etiquetado</a:t>
            </a:r>
          </a:p>
        </p:txBody>
      </p:sp>
      <p:sp>
        <p:nvSpPr>
          <p:cNvPr id="6" name="TextBox 5"/>
          <p:cNvSpPr txBox="1"/>
          <p:nvPr/>
        </p:nvSpPr>
        <p:spPr>
          <a:xfrm>
            <a:off x="685800" y="1828800"/>
            <a:ext cx="7924800" cy="3046988"/>
          </a:xfrm>
          <a:prstGeom prst="rect">
            <a:avLst/>
          </a:prstGeom>
          <a:noFill/>
        </p:spPr>
        <p:txBody>
          <a:bodyPr wrap="square" rtlCol="0">
            <a:spAutoFit/>
          </a:bodyPr>
          <a:lstStyle/>
          <a:p>
            <a:pPr algn="ctr"/>
            <a:r>
              <a:rPr lang="es-US" sz="3200" b="1" i="0" dirty="0" smtClean="0">
                <a:solidFill>
                  <a:srgbClr val="000000"/>
                </a:solidFill>
              </a:rPr>
              <a:t>El equipo debe bloquearse cuando recibe o se realiza un trabajo de mantenimiento, cuando se accede al punto de operación o cuando se retira o se elimina una salvaguarda.</a:t>
            </a:r>
          </a:p>
          <a:p>
            <a:pPr algn="ctr"/>
            <a:endParaRPr lang="en-US" sz="3200" b="1" dirty="0">
              <a:solidFill>
                <a:prstClr val="black"/>
              </a:solidFill>
            </a:endParaRPr>
          </a:p>
          <a:p>
            <a:pPr algn="ctr"/>
            <a:r>
              <a:rPr lang="es-US" sz="3200" b="0" i="0" dirty="0" smtClean="0">
                <a:solidFill>
                  <a:srgbClr val="000000"/>
                </a:solidFill>
              </a:rPr>
              <a:t>Verdadero o falso</a:t>
            </a:r>
          </a:p>
        </p:txBody>
      </p:sp>
    </p:spTree>
    <p:extLst>
      <p:ext uri="{BB962C8B-B14F-4D97-AF65-F5344CB8AC3E}">
        <p14:creationId xmlns:p14="http://schemas.microsoft.com/office/powerpoint/2010/main" xmlns="" val="139412997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300" y="152400"/>
            <a:ext cx="7886700" cy="701675"/>
          </a:xfrm>
        </p:spPr>
        <p:txBody>
          <a:bodyPr/>
          <a:lstStyle/>
          <a:p>
            <a:r>
              <a:rPr lang="es-US" sz="3600" b="0" i="0" dirty="0" smtClean="0">
                <a:solidFill>
                  <a:srgbClr val="000000"/>
                </a:solidFill>
              </a:rPr>
              <a:t>Cuestionario - Bloqueo Etiquetado</a:t>
            </a:r>
          </a:p>
        </p:txBody>
      </p:sp>
      <p:sp>
        <p:nvSpPr>
          <p:cNvPr id="6" name="TextBox 5"/>
          <p:cNvSpPr txBox="1"/>
          <p:nvPr/>
        </p:nvSpPr>
        <p:spPr>
          <a:xfrm>
            <a:off x="705293" y="2057400"/>
            <a:ext cx="7924800" cy="3046988"/>
          </a:xfrm>
          <a:prstGeom prst="rect">
            <a:avLst/>
          </a:prstGeom>
          <a:noFill/>
        </p:spPr>
        <p:txBody>
          <a:bodyPr wrap="square" rtlCol="0">
            <a:spAutoFit/>
          </a:bodyPr>
          <a:lstStyle/>
          <a:p>
            <a:pPr algn="ctr"/>
            <a:r>
              <a:rPr lang="es-US" sz="3200" b="1" i="0" dirty="0" smtClean="0">
                <a:solidFill>
                  <a:srgbClr val="000000"/>
                </a:solidFill>
              </a:rPr>
              <a:t>Un procedimiento de control de energía es único para cada equipo y es una guía detallada sobre cómo bloquear el equipo en el que se está trabajando.</a:t>
            </a:r>
          </a:p>
          <a:p>
            <a:pPr algn="ctr"/>
            <a:endParaRPr lang="en-US" sz="3200" b="1" dirty="0">
              <a:solidFill>
                <a:prstClr val="black"/>
              </a:solidFill>
            </a:endParaRPr>
          </a:p>
          <a:p>
            <a:pPr algn="ctr"/>
            <a:r>
              <a:rPr lang="es-US" sz="3200" b="0" i="0" dirty="0" smtClean="0">
                <a:solidFill>
                  <a:srgbClr val="000000"/>
                </a:solidFill>
              </a:rPr>
              <a:t>Verdadero o falso</a:t>
            </a:r>
          </a:p>
        </p:txBody>
      </p:sp>
    </p:spTree>
    <p:extLst>
      <p:ext uri="{BB962C8B-B14F-4D97-AF65-F5344CB8AC3E}">
        <p14:creationId xmlns:p14="http://schemas.microsoft.com/office/powerpoint/2010/main" xmlns="" val="299406881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425" y="152400"/>
            <a:ext cx="7886700" cy="701675"/>
          </a:xfrm>
        </p:spPr>
        <p:txBody>
          <a:bodyPr/>
          <a:lstStyle/>
          <a:p>
            <a:r>
              <a:rPr lang="es-US" sz="3600" b="0" i="0" dirty="0" smtClean="0">
                <a:solidFill>
                  <a:srgbClr val="000000"/>
                </a:solidFill>
              </a:rPr>
              <a:t>Cuestionario - Bloqueo Etiquetado</a:t>
            </a:r>
          </a:p>
        </p:txBody>
      </p:sp>
      <p:sp>
        <p:nvSpPr>
          <p:cNvPr id="6" name="TextBox 5"/>
          <p:cNvSpPr txBox="1"/>
          <p:nvPr/>
        </p:nvSpPr>
        <p:spPr>
          <a:xfrm>
            <a:off x="685800" y="2572941"/>
            <a:ext cx="7924800" cy="2062103"/>
          </a:xfrm>
          <a:prstGeom prst="rect">
            <a:avLst/>
          </a:prstGeom>
          <a:noFill/>
        </p:spPr>
        <p:txBody>
          <a:bodyPr wrap="square" rtlCol="0">
            <a:spAutoFit/>
          </a:bodyPr>
          <a:lstStyle/>
          <a:p>
            <a:pPr algn="ctr"/>
            <a:r>
              <a:rPr lang="es-US" sz="3200" b="1" i="0" dirty="0" smtClean="0">
                <a:solidFill>
                  <a:srgbClr val="000000"/>
                </a:solidFill>
              </a:rPr>
              <a:t>¿Está bien desatascar una empacadora sin bloquearla?</a:t>
            </a:r>
          </a:p>
          <a:p>
            <a:pPr algn="ctr"/>
            <a:endParaRPr lang="en-US" sz="3200" b="1" dirty="0">
              <a:solidFill>
                <a:prstClr val="black"/>
              </a:solidFill>
            </a:endParaRPr>
          </a:p>
          <a:p>
            <a:pPr algn="ctr"/>
            <a:r>
              <a:rPr lang="es-US" sz="3200" b="0" i="0" dirty="0" smtClean="0">
                <a:solidFill>
                  <a:srgbClr val="000000"/>
                </a:solidFill>
              </a:rPr>
              <a:t>Verdadero o falso</a:t>
            </a:r>
          </a:p>
        </p:txBody>
      </p:sp>
    </p:spTree>
    <p:extLst>
      <p:ext uri="{BB962C8B-B14F-4D97-AF65-F5344CB8AC3E}">
        <p14:creationId xmlns:p14="http://schemas.microsoft.com/office/powerpoint/2010/main" xmlns="" val="2457599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91" y="1143000"/>
            <a:ext cx="9296400" cy="4339650"/>
          </a:xfrm>
          <a:prstGeom prst="rect">
            <a:avLst/>
          </a:prstGeom>
          <a:noFill/>
        </p:spPr>
        <p:txBody>
          <a:bodyPr wrap="square" rtlCol="0">
            <a:spAutoFit/>
          </a:bodyPr>
          <a:lstStyle/>
          <a:p>
            <a:pPr marL="342900" indent="-342900">
              <a:buFont typeface="Arial" panose="020B0604020202020204" pitchFamily="34" charset="0"/>
              <a:buChar char="•"/>
            </a:pPr>
            <a:r>
              <a:rPr lang="es-US" sz="2800" b="0" i="0" dirty="0" smtClean="0">
                <a:solidFill>
                  <a:srgbClr val="000000"/>
                </a:solidFill>
              </a:rPr>
              <a:t>Crear un equipo de inspección de planta. </a:t>
            </a:r>
          </a:p>
          <a:p>
            <a:pPr marL="342900" indent="-342900">
              <a:buFont typeface="Arial" panose="020B0604020202020204" pitchFamily="34" charset="0"/>
              <a:buChar char="•"/>
            </a:pPr>
            <a:r>
              <a:rPr lang="es-US" sz="2800" b="0" i="0" dirty="0" smtClean="0">
                <a:solidFill>
                  <a:srgbClr val="000000"/>
                </a:solidFill>
              </a:rPr>
              <a:t>Trate de incluir a alguien en su equipo que no trabaje en esta área en todo momento. </a:t>
            </a:r>
          </a:p>
          <a:p>
            <a:pPr marL="342900" indent="-342900">
              <a:buFont typeface="Arial" panose="020B0604020202020204" pitchFamily="34" charset="0"/>
              <a:buChar char="•"/>
            </a:pPr>
            <a:r>
              <a:rPr lang="es-US" sz="2800" b="0" i="0" dirty="0" smtClean="0">
                <a:solidFill>
                  <a:srgbClr val="000000"/>
                </a:solidFill>
              </a:rPr>
              <a:t>Divida el área de evaluación en secciones. </a:t>
            </a:r>
          </a:p>
          <a:p>
            <a:pPr marL="342900" indent="-342900">
              <a:buFont typeface="Arial" panose="020B0604020202020204" pitchFamily="34" charset="0"/>
              <a:buChar char="•"/>
            </a:pPr>
            <a:r>
              <a:rPr lang="es-US" sz="2800" b="0" i="0" dirty="0" smtClean="0">
                <a:solidFill>
                  <a:srgbClr val="000000"/>
                </a:solidFill>
              </a:rPr>
              <a:t>Realice una preparación previa a la evaluación. </a:t>
            </a:r>
          </a:p>
          <a:p>
            <a:pPr marL="342900" indent="-342900">
              <a:buFont typeface="Arial" panose="020B0604020202020204" pitchFamily="34" charset="0"/>
              <a:buChar char="•"/>
            </a:pPr>
            <a:r>
              <a:rPr lang="es-US" sz="2800" b="0" i="0" dirty="0" smtClean="0">
                <a:solidFill>
                  <a:srgbClr val="000000"/>
                </a:solidFill>
              </a:rPr>
              <a:t>Las inspecciones mensuales son necesarias, pero no sustituyen a las revisiones diarias. </a:t>
            </a:r>
          </a:p>
          <a:p>
            <a:pPr marL="342900" indent="-342900">
              <a:buFont typeface="Arial" panose="020B0604020202020204" pitchFamily="34" charset="0"/>
              <a:buChar char="•"/>
            </a:pPr>
            <a:r>
              <a:rPr lang="es-US" sz="2800" b="0" i="0" dirty="0" smtClean="0">
                <a:solidFill>
                  <a:srgbClr val="000000"/>
                </a:solidFill>
              </a:rPr>
              <a:t>Asegúrese de comunicar los resultados de sus hallazgos.</a:t>
            </a:r>
          </a:p>
          <a:p>
            <a:pPr marL="342900" indent="-342900">
              <a:buFont typeface="Arial" panose="020B0604020202020204" pitchFamily="34" charset="0"/>
              <a:buChar char="•"/>
            </a:pPr>
            <a:endParaRPr lang="en-US" sz="2800" dirty="0">
              <a:solidFill>
                <a:prstClr val="black"/>
              </a:solidFill>
            </a:endParaRPr>
          </a:p>
          <a:p>
            <a:pPr algn="ctr"/>
            <a:endParaRPr lang="en-US" sz="2400" b="1" dirty="0">
              <a:solidFill>
                <a:prstClr val="black"/>
              </a:solidFill>
            </a:endParaRPr>
          </a:p>
        </p:txBody>
      </p:sp>
      <p:sp>
        <p:nvSpPr>
          <p:cNvPr id="3" name="Title 1"/>
          <p:cNvSpPr txBox="1">
            <a:spLocks/>
          </p:cNvSpPr>
          <p:nvPr/>
        </p:nvSpPr>
        <p:spPr>
          <a:xfrm>
            <a:off x="75214" y="-49475"/>
            <a:ext cx="7886095" cy="95934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s-US" sz="3200" b="0" i="0" dirty="0" smtClean="0">
                <a:solidFill>
                  <a:srgbClr val="000000"/>
                </a:solidFill>
              </a:rPr>
              <a:t>Consejos para el Reconocimiento                      de peligros</a:t>
            </a:r>
          </a:p>
        </p:txBody>
      </p:sp>
    </p:spTree>
    <p:extLst>
      <p:ext uri="{BB962C8B-B14F-4D97-AF65-F5344CB8AC3E}">
        <p14:creationId xmlns:p14="http://schemas.microsoft.com/office/powerpoint/2010/main" xmlns="" val="384586126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43000" y="-152400"/>
            <a:ext cx="6858000" cy="2387600"/>
          </a:xfrm>
        </p:spPr>
        <p:txBody>
          <a:bodyPr/>
          <a:lstStyle/>
          <a:p>
            <a:r>
              <a:rPr lang="es-US" sz="4500" b="1" i="0" dirty="0" smtClean="0">
                <a:solidFill>
                  <a:srgbClr val="000000"/>
                </a:solidFill>
                <a:latin typeface="Calibri" pitchFamily="18" charset="0"/>
              </a:rPr>
              <a:t>COMUNICACIÓN DE PELIGROS</a:t>
            </a:r>
          </a:p>
        </p:txBody>
      </p:sp>
      <p:pic>
        <p:nvPicPr>
          <p:cNvPr id="8" name="Picture 7"/>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971800" y="2895600"/>
            <a:ext cx="2895600" cy="2362200"/>
          </a:xfrm>
          <a:prstGeom prst="rect">
            <a:avLst/>
          </a:prstGeom>
        </p:spPr>
      </p:pic>
    </p:spTree>
    <p:extLst>
      <p:ext uri="{BB962C8B-B14F-4D97-AF65-F5344CB8AC3E}">
        <p14:creationId xmlns:p14="http://schemas.microsoft.com/office/powerpoint/2010/main" xmlns="" val="384207201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4114800" cy="3429000"/>
          </a:xfrm>
        </p:spPr>
        <p:txBody>
          <a:bodyPr>
            <a:normAutofit fontScale="92500"/>
          </a:bodyPr>
          <a:lstStyle/>
          <a:p>
            <a:pPr lvl="1">
              <a:buFont typeface="Arial" panose="020B0604020202020204" pitchFamily="34" charset="0"/>
              <a:buChar char="•"/>
            </a:pPr>
            <a:r>
              <a:rPr lang="es-US" sz="2800" b="0" i="0" dirty="0" smtClean="0">
                <a:solidFill>
                  <a:srgbClr val="000000"/>
                </a:solidFill>
              </a:rPr>
              <a:t>Estándar de HAZCOM </a:t>
            </a:r>
          </a:p>
          <a:p>
            <a:pPr lvl="1">
              <a:buFont typeface="Arial" panose="020B0604020202020204" pitchFamily="34" charset="0"/>
              <a:buChar char="•"/>
            </a:pPr>
            <a:r>
              <a:rPr lang="es-US" sz="2800" b="0" i="0" dirty="0" smtClean="0">
                <a:solidFill>
                  <a:srgbClr val="000000"/>
                </a:solidFill>
              </a:rPr>
              <a:t>Clasificación de peligros</a:t>
            </a:r>
          </a:p>
          <a:p>
            <a:pPr lvl="1">
              <a:buFont typeface="Arial" panose="020B0604020202020204" pitchFamily="34" charset="0"/>
              <a:buChar char="•"/>
            </a:pPr>
            <a:r>
              <a:rPr lang="es-US" sz="2800" b="0" i="0" dirty="0" smtClean="0">
                <a:solidFill>
                  <a:srgbClr val="000000"/>
                </a:solidFill>
              </a:rPr>
              <a:t>SDS</a:t>
            </a:r>
          </a:p>
          <a:p>
            <a:pPr lvl="1">
              <a:buFont typeface="Arial" panose="020B0604020202020204" pitchFamily="34" charset="0"/>
              <a:buChar char="•"/>
            </a:pPr>
            <a:r>
              <a:rPr lang="es-US" sz="2800" b="0" i="0" dirty="0" smtClean="0">
                <a:solidFill>
                  <a:srgbClr val="000000"/>
                </a:solidFill>
              </a:rPr>
              <a:t>Etiquetas</a:t>
            </a:r>
          </a:p>
          <a:p>
            <a:pPr lvl="1">
              <a:buFont typeface="Arial" panose="020B0604020202020204" pitchFamily="34" charset="0"/>
              <a:buChar char="•"/>
            </a:pPr>
            <a:r>
              <a:rPr lang="es-US" sz="2800" b="0" i="0" dirty="0" smtClean="0">
                <a:solidFill>
                  <a:srgbClr val="000000"/>
                </a:solidFill>
              </a:rPr>
              <a:t>Pictogramas</a:t>
            </a:r>
          </a:p>
          <a:p>
            <a:pPr lvl="1">
              <a:buFont typeface="Arial" panose="020B0604020202020204" pitchFamily="34" charset="0"/>
              <a:buChar char="•"/>
            </a:pPr>
            <a:r>
              <a:rPr lang="es-US" sz="2800" b="0" i="0" dirty="0" smtClean="0">
                <a:solidFill>
                  <a:srgbClr val="000000"/>
                </a:solidFill>
              </a:rPr>
              <a:t>Programa de HAZCOM</a:t>
            </a:r>
          </a:p>
          <a:p>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3985353" y="1295400"/>
            <a:ext cx="4777647" cy="3352800"/>
          </a:xfrm>
          <a:prstGeom prst="rect">
            <a:avLst/>
          </a:prstGeom>
        </p:spPr>
      </p:pic>
    </p:spTree>
    <p:extLst>
      <p:ext uri="{BB962C8B-B14F-4D97-AF65-F5344CB8AC3E}">
        <p14:creationId xmlns:p14="http://schemas.microsoft.com/office/powerpoint/2010/main" xmlns="" val="424595663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746" y="0"/>
            <a:ext cx="6324600" cy="1000106"/>
          </a:xfrm>
        </p:spPr>
        <p:txBody>
          <a:bodyPr>
            <a:normAutofit/>
          </a:bodyPr>
          <a:lstStyle/>
          <a:p>
            <a:r>
              <a:rPr lang="es-US" sz="3600" b="0" i="0" dirty="0" smtClean="0">
                <a:solidFill>
                  <a:srgbClr val="000000"/>
                </a:solidFill>
              </a:rPr>
              <a:t>El estándar HazCom</a:t>
            </a:r>
          </a:p>
        </p:txBody>
      </p:sp>
      <p:sp>
        <p:nvSpPr>
          <p:cNvPr id="3" name="Content Placeholder 2"/>
          <p:cNvSpPr>
            <a:spLocks noGrp="1"/>
          </p:cNvSpPr>
          <p:nvPr>
            <p:ph idx="1"/>
          </p:nvPr>
        </p:nvSpPr>
        <p:spPr>
          <a:xfrm>
            <a:off x="152400" y="1000106"/>
            <a:ext cx="8229600" cy="4714894"/>
          </a:xfrm>
        </p:spPr>
        <p:txBody>
          <a:bodyPr/>
          <a:lstStyle/>
          <a:p>
            <a:pPr marL="0" indent="0">
              <a:buNone/>
            </a:pPr>
            <a:r>
              <a:rPr lang="es-US" sz="3000" b="0" i="0" dirty="0" smtClean="0">
                <a:solidFill>
                  <a:srgbClr val="000000"/>
                </a:solidFill>
              </a:rPr>
              <a:t>Le da derecho de saber acerca de:</a:t>
            </a:r>
          </a:p>
          <a:p>
            <a:pPr lvl="1">
              <a:buFont typeface="Arial" panose="020B0604020202020204" pitchFamily="34" charset="0"/>
              <a:buChar char="•"/>
            </a:pPr>
            <a:r>
              <a:rPr lang="es-US" sz="3000" b="0" i="0" dirty="0" smtClean="0">
                <a:solidFill>
                  <a:srgbClr val="000000"/>
                </a:solidFill>
              </a:rPr>
              <a:t>Productos químicos que se utilizan en su lugar de trabajo</a:t>
            </a:r>
          </a:p>
          <a:p>
            <a:pPr lvl="1">
              <a:buFont typeface="Arial" panose="020B0604020202020204" pitchFamily="34" charset="0"/>
              <a:buChar char="•"/>
            </a:pPr>
            <a:r>
              <a:rPr lang="es-US" sz="3000" b="0" i="0" dirty="0" smtClean="0">
                <a:solidFill>
                  <a:srgbClr val="000000"/>
                </a:solidFill>
              </a:rPr>
              <a:t>Posibles peligros a los que podría estar expuesto</a:t>
            </a:r>
          </a:p>
          <a:p>
            <a:pPr lvl="1">
              <a:buFont typeface="Arial" panose="020B0604020202020204" pitchFamily="34" charset="0"/>
              <a:buChar char="•"/>
            </a:pPr>
            <a:r>
              <a:rPr lang="es-US" sz="3000" b="0" i="0" dirty="0" smtClean="0">
                <a:solidFill>
                  <a:srgbClr val="000000"/>
                </a:solidFill>
              </a:rPr>
              <a:t>Cómo protegerse a sí                                      mismo y a los demás</a:t>
            </a:r>
          </a:p>
          <a:p>
            <a:pPr marL="457200" lvl="1" indent="0">
              <a:buNone/>
            </a:pPr>
            <a:endParaRPr lang="en-US" sz="1400" dirty="0" smtClean="0"/>
          </a:p>
          <a:p>
            <a:pPr marL="457200" lvl="1" indent="0">
              <a:buNone/>
            </a:pPr>
            <a:endParaRPr lang="en-US" sz="1400" dirty="0"/>
          </a:p>
        </p:txBody>
      </p:sp>
      <p:pic>
        <p:nvPicPr>
          <p:cNvPr id="18" name="Picture 17"/>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4419600" y="3328978"/>
            <a:ext cx="4200508" cy="2481287"/>
          </a:xfrm>
          <a:prstGeom prst="rect">
            <a:avLst/>
          </a:prstGeom>
        </p:spPr>
      </p:pic>
    </p:spTree>
    <p:extLst>
      <p:ext uri="{BB962C8B-B14F-4D97-AF65-F5344CB8AC3E}">
        <p14:creationId xmlns:p14="http://schemas.microsoft.com/office/powerpoint/2010/main" xmlns="" val="6930935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 y="0"/>
            <a:ext cx="6553200" cy="1036638"/>
          </a:xfrm>
        </p:spPr>
        <p:txBody>
          <a:bodyPr>
            <a:noAutofit/>
          </a:bodyPr>
          <a:lstStyle/>
          <a:p>
            <a:pPr algn="l"/>
            <a:r>
              <a:rPr lang="es-US" sz="3600" b="0" i="0" dirty="0" smtClean="0">
                <a:solidFill>
                  <a:srgbClr val="000000"/>
                </a:solidFill>
              </a:rPr>
              <a:t>Cómo funciona</a:t>
            </a:r>
          </a:p>
        </p:txBody>
      </p:sp>
      <p:sp>
        <p:nvSpPr>
          <p:cNvPr id="3" name="Content Placeholder 2"/>
          <p:cNvSpPr>
            <a:spLocks noGrp="1"/>
          </p:cNvSpPr>
          <p:nvPr>
            <p:ph idx="1"/>
          </p:nvPr>
        </p:nvSpPr>
        <p:spPr>
          <a:xfrm>
            <a:off x="-304800" y="1036638"/>
            <a:ext cx="9144000" cy="4906962"/>
          </a:xfrm>
        </p:spPr>
        <p:txBody>
          <a:bodyPr>
            <a:normAutofit fontScale="92500" lnSpcReduction="20000"/>
          </a:bodyPr>
          <a:lstStyle/>
          <a:p>
            <a:pPr marL="457200" lvl="1" indent="0">
              <a:buNone/>
            </a:pPr>
            <a:r>
              <a:rPr lang="es-US" sz="3000" b="0" i="0" dirty="0" smtClean="0">
                <a:solidFill>
                  <a:srgbClr val="000000"/>
                </a:solidFill>
              </a:rPr>
              <a:t>Los empleadores que no producen productos químicos deberán enfocarse en:</a:t>
            </a:r>
          </a:p>
          <a:p>
            <a:pPr lvl="2"/>
            <a:r>
              <a:rPr lang="es-US" sz="3000" b="0" i="0" dirty="0" smtClean="0">
                <a:solidFill>
                  <a:srgbClr val="000000"/>
                </a:solidFill>
              </a:rPr>
              <a:t>Identificar y enumerar los productos químicos peligrosos en los lugares de trabajo.</a:t>
            </a:r>
          </a:p>
          <a:p>
            <a:pPr lvl="2"/>
            <a:r>
              <a:rPr lang="es-US" sz="3000" b="0" i="0" dirty="0" smtClean="0">
                <a:solidFill>
                  <a:srgbClr val="000000"/>
                </a:solidFill>
              </a:rPr>
              <a:t>SDS y Etiquetado:  Obtener Hojas de datos de seguridad y etiquetas para cada producto químico peligroso, si no las proporciona el fabricante, el importador o el distribuidor.</a:t>
            </a:r>
          </a:p>
          <a:p>
            <a:pPr lvl="2"/>
            <a:r>
              <a:rPr lang="es-US" sz="3000" b="0" i="0" dirty="0" smtClean="0">
                <a:solidFill>
                  <a:srgbClr val="000000"/>
                </a:solidFill>
              </a:rPr>
              <a:t>Implementar un programa escrito de HazCom, incluido etiquetas, SDS, y capacitación del empleado.</a:t>
            </a:r>
          </a:p>
          <a:p>
            <a:pPr lvl="2"/>
            <a:r>
              <a:rPr lang="es-US" sz="3000" b="0" i="0" dirty="0" smtClean="0">
                <a:solidFill>
                  <a:srgbClr val="000000"/>
                </a:solidFill>
              </a:rPr>
              <a:t>Comunicar la información sobre peligros a los empleados a través de etiquetas, SDS y programas de capacitación formal.</a:t>
            </a:r>
          </a:p>
          <a:p>
            <a:pPr lvl="1">
              <a:buFont typeface="Arial" panose="020B0604020202020204" pitchFamily="34" charset="0"/>
              <a:buChar char="•"/>
            </a:pPr>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xmlns="" val="23265951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672"/>
            <a:ext cx="5867400" cy="1143000"/>
          </a:xfrm>
        </p:spPr>
        <p:txBody>
          <a:bodyPr>
            <a:normAutofit/>
          </a:bodyPr>
          <a:lstStyle/>
          <a:p>
            <a:pPr algn="l"/>
            <a:r>
              <a:rPr lang="es-US" sz="3600" b="0" i="0" dirty="0" smtClean="0">
                <a:solidFill>
                  <a:srgbClr val="000000"/>
                </a:solidFill>
              </a:rPr>
              <a:t>Productos químicos peligrosos</a:t>
            </a:r>
          </a:p>
        </p:txBody>
      </p:sp>
      <p:sp>
        <p:nvSpPr>
          <p:cNvPr id="3" name="Content Placeholder 2"/>
          <p:cNvSpPr>
            <a:spLocks noGrp="1"/>
          </p:cNvSpPr>
          <p:nvPr>
            <p:ph idx="1"/>
          </p:nvPr>
        </p:nvSpPr>
        <p:spPr>
          <a:xfrm>
            <a:off x="152400" y="1107328"/>
            <a:ext cx="8229600" cy="4525963"/>
          </a:xfrm>
        </p:spPr>
        <p:txBody>
          <a:bodyPr/>
          <a:lstStyle/>
          <a:p>
            <a:pPr marL="0" indent="0">
              <a:buNone/>
            </a:pPr>
            <a:r>
              <a:rPr lang="es-US" sz="3000" b="0" i="0" dirty="0" smtClean="0">
                <a:solidFill>
                  <a:srgbClr val="000000"/>
                </a:solidFill>
              </a:rPr>
              <a:t>Cualquier producto químico que se clasifica como: </a:t>
            </a:r>
          </a:p>
          <a:p>
            <a:pPr lvl="1">
              <a:buFont typeface="Arial" panose="020B0604020202020204" pitchFamily="34" charset="0"/>
              <a:buChar char="•"/>
            </a:pPr>
            <a:r>
              <a:rPr lang="es-US" sz="3000" b="0" i="0" dirty="0" smtClean="0">
                <a:solidFill>
                  <a:srgbClr val="000000"/>
                </a:solidFill>
              </a:rPr>
              <a:t>Peligros físicos</a:t>
            </a:r>
          </a:p>
          <a:p>
            <a:pPr lvl="1">
              <a:buFont typeface="Arial" panose="020B0604020202020204" pitchFamily="34" charset="0"/>
              <a:buChar char="•"/>
            </a:pPr>
            <a:r>
              <a:rPr lang="es-US" sz="3000" b="0" i="0" dirty="0" smtClean="0">
                <a:solidFill>
                  <a:srgbClr val="000000"/>
                </a:solidFill>
              </a:rPr>
              <a:t>Peligro para la salud</a:t>
            </a:r>
          </a:p>
          <a:p>
            <a:pPr lvl="1">
              <a:buFont typeface="Arial" panose="020B0604020202020204" pitchFamily="34" charset="0"/>
              <a:buChar char="•"/>
            </a:pPr>
            <a:r>
              <a:rPr lang="es-US" sz="3000" b="0" i="0" dirty="0" smtClean="0">
                <a:solidFill>
                  <a:srgbClr val="000000"/>
                </a:solidFill>
              </a:rPr>
              <a:t>Un asfixiante simple</a:t>
            </a:r>
          </a:p>
          <a:p>
            <a:pPr lvl="1">
              <a:buFont typeface="Arial" panose="020B0604020202020204" pitchFamily="34" charset="0"/>
              <a:buChar char="•"/>
            </a:pPr>
            <a:r>
              <a:rPr lang="es-US" sz="3000" b="0" i="0" dirty="0" smtClean="0">
                <a:solidFill>
                  <a:srgbClr val="000000"/>
                </a:solidFill>
              </a:rPr>
              <a:t>Polvo combustible</a:t>
            </a:r>
          </a:p>
          <a:p>
            <a:pPr lvl="1">
              <a:buFont typeface="Arial" panose="020B0604020202020204" pitchFamily="34" charset="0"/>
              <a:buChar char="•"/>
            </a:pPr>
            <a:r>
              <a:rPr lang="es-US" sz="3000" b="0" i="0" dirty="0" smtClean="0">
                <a:solidFill>
                  <a:srgbClr val="000000"/>
                </a:solidFill>
              </a:rPr>
              <a:t>Gas pirofórico </a:t>
            </a:r>
          </a:p>
          <a:p>
            <a:pPr lvl="1">
              <a:buFont typeface="Arial" panose="020B0604020202020204" pitchFamily="34" charset="0"/>
              <a:buChar char="•"/>
            </a:pPr>
            <a:r>
              <a:rPr lang="es-US" sz="3000" b="0" i="0" dirty="0" smtClean="0">
                <a:solidFill>
                  <a:srgbClr val="000000"/>
                </a:solidFill>
              </a:rPr>
              <a:t>Peligro no clasificado de otra manera </a:t>
            </a:r>
          </a:p>
          <a:p>
            <a:pPr lvl="1">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xmlns="" val="291079203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2754"/>
            <a:ext cx="8229600" cy="1143000"/>
          </a:xfrm>
        </p:spPr>
        <p:txBody>
          <a:bodyPr>
            <a:normAutofit/>
          </a:bodyPr>
          <a:lstStyle/>
          <a:p>
            <a:pPr algn="l"/>
            <a:r>
              <a:rPr lang="es-US" sz="3600" b="0" i="0" dirty="0" smtClean="0">
                <a:solidFill>
                  <a:srgbClr val="000000"/>
                </a:solidFill>
              </a:rPr>
              <a:t>Peligros físicos</a:t>
            </a:r>
          </a:p>
        </p:txBody>
      </p:sp>
      <p:sp>
        <p:nvSpPr>
          <p:cNvPr id="4" name="Content Placeholder 3"/>
          <p:cNvSpPr>
            <a:spLocks noGrp="1"/>
          </p:cNvSpPr>
          <p:nvPr>
            <p:ph idx="1"/>
          </p:nvPr>
        </p:nvSpPr>
        <p:spPr>
          <a:xfrm>
            <a:off x="152400" y="1090246"/>
            <a:ext cx="8229600" cy="4525963"/>
          </a:xfrm>
        </p:spPr>
        <p:txBody>
          <a:bodyPr>
            <a:normAutofit/>
          </a:bodyPr>
          <a:lstStyle/>
          <a:p>
            <a:pPr marL="0" lvl="0" indent="0">
              <a:buNone/>
            </a:pPr>
            <a:r>
              <a:rPr lang="es-US" sz="3000" b="0" i="0" dirty="0" smtClean="0">
                <a:solidFill>
                  <a:srgbClr val="000000"/>
                </a:solidFill>
              </a:rPr>
              <a:t>Los peligros físicos son productos químicos que pueden causar </a:t>
            </a:r>
          </a:p>
          <a:p>
            <a:pPr lvl="1">
              <a:buFont typeface="Arial" panose="020B0604020202020204" pitchFamily="34" charset="0"/>
              <a:buChar char="•"/>
            </a:pPr>
            <a:r>
              <a:rPr lang="es-US" sz="3000" b="0" i="0" dirty="0" smtClean="0">
                <a:solidFill>
                  <a:srgbClr val="000000"/>
                </a:solidFill>
              </a:rPr>
              <a:t>Incendios</a:t>
            </a:r>
          </a:p>
          <a:p>
            <a:pPr lvl="1">
              <a:buFont typeface="Arial" panose="020B0604020202020204" pitchFamily="34" charset="0"/>
              <a:buChar char="•"/>
            </a:pPr>
            <a:r>
              <a:rPr lang="es-US" sz="3000" b="0" i="0" dirty="0" smtClean="0">
                <a:solidFill>
                  <a:srgbClr val="000000"/>
                </a:solidFill>
              </a:rPr>
              <a:t>Explosión</a:t>
            </a:r>
          </a:p>
          <a:p>
            <a:pPr lvl="1">
              <a:buFont typeface="Arial" panose="020B0604020202020204" pitchFamily="34" charset="0"/>
              <a:buChar char="•"/>
            </a:pPr>
            <a:r>
              <a:rPr lang="es-US" sz="3000" b="0" i="0" dirty="0" smtClean="0">
                <a:solidFill>
                  <a:srgbClr val="000000"/>
                </a:solidFill>
              </a:rPr>
              <a:t>Reacción violenta</a:t>
            </a:r>
          </a:p>
          <a:p>
            <a:pPr marL="0" indent="0">
              <a:buNone/>
            </a:pP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029200" y="2514600"/>
            <a:ext cx="3243353" cy="2743200"/>
          </a:xfrm>
          <a:prstGeom prst="rect">
            <a:avLst/>
          </a:prstGeom>
        </p:spPr>
      </p:pic>
    </p:spTree>
    <p:extLst>
      <p:ext uri="{BB962C8B-B14F-4D97-AF65-F5344CB8AC3E}">
        <p14:creationId xmlns:p14="http://schemas.microsoft.com/office/powerpoint/2010/main" xmlns="" val="103884486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3150" y="-152400"/>
            <a:ext cx="7772400" cy="1470025"/>
          </a:xfrm>
        </p:spPr>
        <p:txBody>
          <a:bodyPr>
            <a:normAutofit/>
          </a:bodyPr>
          <a:lstStyle/>
          <a:p>
            <a:r>
              <a:rPr lang="es-US" sz="3600" b="1" i="0" dirty="0" smtClean="0">
                <a:solidFill>
                  <a:srgbClr val="000000"/>
                </a:solidFill>
              </a:rPr>
              <a:t>	</a:t>
            </a:r>
            <a:r>
              <a:rPr lang="es-US" sz="3600" b="0" i="0" dirty="0" smtClean="0">
                <a:solidFill>
                  <a:srgbClr val="000000"/>
                </a:solidFill>
              </a:rPr>
              <a:t>Peligro para la salud </a:t>
            </a:r>
          </a:p>
        </p:txBody>
      </p:sp>
      <p:sp>
        <p:nvSpPr>
          <p:cNvPr id="4" name="Subtitle 3"/>
          <p:cNvSpPr>
            <a:spLocks noGrp="1"/>
          </p:cNvSpPr>
          <p:nvPr>
            <p:ph type="subTitle" idx="1"/>
          </p:nvPr>
        </p:nvSpPr>
        <p:spPr>
          <a:xfrm>
            <a:off x="228600" y="1066800"/>
            <a:ext cx="8686800" cy="4343400"/>
          </a:xfrm>
        </p:spPr>
        <p:txBody>
          <a:bodyPr>
            <a:normAutofit/>
          </a:bodyPr>
          <a:lstStyle/>
          <a:p>
            <a:pPr lvl="0" algn="l"/>
            <a:r>
              <a:rPr lang="es-US" sz="3000" b="0" i="0" dirty="0" smtClean="0">
                <a:solidFill>
                  <a:srgbClr val="000000"/>
                </a:solidFill>
              </a:rPr>
              <a:t>Los peligros para la salud son productos químicos que son perjudiciales para su salud y pueden causar:</a:t>
            </a:r>
          </a:p>
          <a:p>
            <a:pPr marL="914400" lvl="1" indent="-457200" algn="l">
              <a:buFont typeface="Arial" panose="020B0604020202020204" pitchFamily="34" charset="0"/>
              <a:buChar char="•"/>
            </a:pPr>
            <a:r>
              <a:rPr lang="es-US" sz="3000" b="0" i="0" dirty="0" smtClean="0">
                <a:solidFill>
                  <a:srgbClr val="000000"/>
                </a:solidFill>
              </a:rPr>
              <a:t>Problemas de salud</a:t>
            </a:r>
            <a:r>
              <a:rPr lang="en" sz="3000" dirty="0" smtClean="0"/>
              <a:t/>
            </a:r>
            <a:br>
              <a:rPr lang="en" sz="3000" dirty="0" smtClean="0"/>
            </a:br>
            <a:r>
              <a:rPr lang="es-US" sz="3000" b="0" i="0" dirty="0" smtClean="0">
                <a:solidFill>
                  <a:srgbClr val="000000"/>
                </a:solidFill>
              </a:rPr>
              <a:t>a corto plazo (agudos)</a:t>
            </a:r>
          </a:p>
          <a:p>
            <a:pPr marL="914400" lvl="1" indent="-457200" algn="l">
              <a:buFont typeface="Arial" panose="020B0604020202020204" pitchFamily="34" charset="0"/>
              <a:buChar char="•"/>
            </a:pPr>
            <a:r>
              <a:rPr lang="es-US" sz="3000" b="0" i="0" dirty="0" smtClean="0">
                <a:solidFill>
                  <a:srgbClr val="000000"/>
                </a:solidFill>
              </a:rPr>
              <a:t>Problemas de salud</a:t>
            </a:r>
            <a:r>
              <a:rPr lang="en" sz="3000" dirty="0" smtClean="0"/>
              <a:t/>
            </a:r>
            <a:br>
              <a:rPr lang="en" sz="3000" dirty="0" smtClean="0"/>
            </a:br>
            <a:r>
              <a:rPr lang="es-US" sz="3000" b="0" i="0" dirty="0" smtClean="0">
                <a:solidFill>
                  <a:srgbClr val="000000"/>
                </a:solidFill>
              </a:rPr>
              <a:t>a largo plazo (crónicos)</a:t>
            </a:r>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096000" y="2819400"/>
            <a:ext cx="2292281" cy="2139881"/>
          </a:xfrm>
          <a:prstGeom prst="rect">
            <a:avLst/>
          </a:prstGeom>
        </p:spPr>
      </p:pic>
    </p:spTree>
    <p:extLst>
      <p:ext uri="{BB962C8B-B14F-4D97-AF65-F5344CB8AC3E}">
        <p14:creationId xmlns:p14="http://schemas.microsoft.com/office/powerpoint/2010/main" xmlns="" val="210262657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pPr algn="l"/>
            <a:r>
              <a:rPr lang="es-US" sz="3600" b="0" i="0" dirty="0" smtClean="0">
                <a:solidFill>
                  <a:srgbClr val="000000"/>
                </a:solidFill>
              </a:rPr>
              <a:t>Peligro para la salud</a:t>
            </a:r>
          </a:p>
        </p:txBody>
      </p:sp>
      <p:sp>
        <p:nvSpPr>
          <p:cNvPr id="3" name="Content Placeholder 2"/>
          <p:cNvSpPr>
            <a:spLocks noGrp="1"/>
          </p:cNvSpPr>
          <p:nvPr>
            <p:ph idx="1"/>
          </p:nvPr>
        </p:nvSpPr>
        <p:spPr>
          <a:xfrm>
            <a:off x="228600" y="1066800"/>
            <a:ext cx="8229600" cy="4525963"/>
          </a:xfrm>
        </p:spPr>
        <p:txBody>
          <a:bodyPr>
            <a:normAutofit lnSpcReduction="10000"/>
          </a:bodyPr>
          <a:lstStyle/>
          <a:p>
            <a:pPr marL="0" indent="0">
              <a:buNone/>
            </a:pPr>
            <a:r>
              <a:rPr lang="es-US" sz="3000" b="0" i="0" dirty="0" smtClean="0">
                <a:solidFill>
                  <a:srgbClr val="000000"/>
                </a:solidFill>
              </a:rPr>
              <a:t>OSHA considera que un peligro para la salud es cualquier producto químico que:</a:t>
            </a:r>
          </a:p>
          <a:p>
            <a:pPr lvl="1">
              <a:buFont typeface="Arial" panose="020B0604020202020204" pitchFamily="34" charset="0"/>
              <a:buChar char="•"/>
            </a:pPr>
            <a:r>
              <a:rPr lang="es-US" sz="3000" b="0" i="0" dirty="0" smtClean="0">
                <a:solidFill>
                  <a:srgbClr val="000000"/>
                </a:solidFill>
              </a:rPr>
              <a:t>Es tóxico</a:t>
            </a:r>
          </a:p>
          <a:p>
            <a:pPr lvl="1">
              <a:buFont typeface="Arial" panose="020B0604020202020204" pitchFamily="34" charset="0"/>
              <a:buChar char="•"/>
            </a:pPr>
            <a:r>
              <a:rPr lang="es-US" sz="3000" b="0" i="0" dirty="0" smtClean="0">
                <a:solidFill>
                  <a:srgbClr val="000000"/>
                </a:solidFill>
              </a:rPr>
              <a:t>Es corrosivo para la piel o los ojos</a:t>
            </a:r>
          </a:p>
          <a:p>
            <a:pPr lvl="1">
              <a:buFont typeface="Arial" panose="020B0604020202020204" pitchFamily="34" charset="0"/>
              <a:buChar char="•"/>
            </a:pPr>
            <a:r>
              <a:rPr lang="es-US" sz="3000" b="0" i="0" dirty="0" smtClean="0">
                <a:solidFill>
                  <a:srgbClr val="000000"/>
                </a:solidFill>
              </a:rPr>
              <a:t>Es un sensibilizador respiratorio</a:t>
            </a:r>
          </a:p>
          <a:p>
            <a:pPr lvl="1">
              <a:buFont typeface="Arial" panose="020B0604020202020204" pitchFamily="34" charset="0"/>
              <a:buChar char="•"/>
            </a:pPr>
            <a:r>
              <a:rPr lang="es-US" sz="3000" b="0" i="0" dirty="0" smtClean="0">
                <a:solidFill>
                  <a:srgbClr val="000000"/>
                </a:solidFill>
              </a:rPr>
              <a:t>Puede causar cáncer, defectos de nacimiento o problemas reproductivos</a:t>
            </a:r>
          </a:p>
          <a:p>
            <a:pPr lvl="1">
              <a:buFont typeface="Arial" panose="020B0604020202020204" pitchFamily="34" charset="0"/>
              <a:buChar char="•"/>
            </a:pPr>
            <a:r>
              <a:rPr lang="es-US" sz="3000" b="0" i="0" dirty="0" smtClean="0">
                <a:solidFill>
                  <a:srgbClr val="000000"/>
                </a:solidFill>
              </a:rPr>
              <a:t>Ataca órganos específicos</a:t>
            </a:r>
          </a:p>
          <a:p>
            <a:pPr lvl="1">
              <a:buFont typeface="Arial" panose="020B0604020202020204" pitchFamily="34" charset="0"/>
              <a:buChar char="•"/>
            </a:pPr>
            <a:r>
              <a:rPr lang="es-US" sz="3000" b="0" i="0" dirty="0" smtClean="0">
                <a:solidFill>
                  <a:srgbClr val="000000"/>
                </a:solidFill>
              </a:rPr>
              <a:t>Es dañino o mortal cuando se inhala</a:t>
            </a:r>
          </a:p>
          <a:p>
            <a:endParaRPr lang="en-US" dirty="0"/>
          </a:p>
        </p:txBody>
      </p:sp>
    </p:spTree>
    <p:extLst>
      <p:ext uri="{BB962C8B-B14F-4D97-AF65-F5344CB8AC3E}">
        <p14:creationId xmlns:p14="http://schemas.microsoft.com/office/powerpoint/2010/main" xmlns="" val="90708881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990600"/>
          </a:xfrm>
        </p:spPr>
        <p:txBody>
          <a:bodyPr>
            <a:noAutofit/>
          </a:bodyPr>
          <a:lstStyle/>
          <a:p>
            <a:pPr algn="l"/>
            <a:r>
              <a:rPr lang="es-US" sz="3600" b="0" i="0" dirty="0" smtClean="0">
                <a:solidFill>
                  <a:srgbClr val="000000"/>
                </a:solidFill>
              </a:rPr>
              <a:t>Un asfixiante simple</a:t>
            </a:r>
            <a:r>
              <a:rPr lang="en" sz="3600" dirty="0" smtClean="0"/>
              <a:t/>
            </a:r>
            <a:br>
              <a:rPr lang="en" sz="3600" dirty="0" smtClean="0"/>
            </a:br>
            <a:endParaRPr lang="en" sz="3600" dirty="0" smtClean="0"/>
          </a:p>
        </p:txBody>
      </p:sp>
      <p:sp>
        <p:nvSpPr>
          <p:cNvPr id="3" name="Content Placeholder 2"/>
          <p:cNvSpPr>
            <a:spLocks noGrp="1"/>
          </p:cNvSpPr>
          <p:nvPr>
            <p:ph idx="1"/>
          </p:nvPr>
        </p:nvSpPr>
        <p:spPr>
          <a:xfrm>
            <a:off x="304800" y="1752600"/>
            <a:ext cx="5410200" cy="3276600"/>
          </a:xfrm>
        </p:spPr>
        <p:txBody>
          <a:bodyPr>
            <a:normAutofit lnSpcReduction="10000"/>
          </a:bodyPr>
          <a:lstStyle/>
          <a:p>
            <a:pPr marL="0" indent="0">
              <a:buNone/>
            </a:pPr>
            <a:r>
              <a:rPr lang="es-US" sz="3000" b="0" i="0" dirty="0" smtClean="0">
                <a:solidFill>
                  <a:srgbClr val="000000"/>
                </a:solidFill>
              </a:rPr>
              <a:t>Una sustancia o mezcla que desplaza el oxígeno en la atmósfera ambiente, y por lo tanto puede causar privación de oxígeno en los que están expuestos, lo que da lugar a la inconsciencia y la muerte. </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19800" y="1371600"/>
            <a:ext cx="2171700" cy="4343400"/>
          </a:xfrm>
          <a:prstGeom prst="rect">
            <a:avLst/>
          </a:prstGeom>
        </p:spPr>
      </p:pic>
    </p:spTree>
    <p:extLst>
      <p:ext uri="{BB962C8B-B14F-4D97-AF65-F5344CB8AC3E}">
        <p14:creationId xmlns:p14="http://schemas.microsoft.com/office/powerpoint/2010/main" xmlns="" val="333001327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228600"/>
            <a:ext cx="8229600" cy="1143000"/>
          </a:xfrm>
        </p:spPr>
        <p:txBody>
          <a:bodyPr>
            <a:noAutofit/>
          </a:bodyPr>
          <a:lstStyle/>
          <a:p>
            <a:pPr algn="l"/>
            <a:r>
              <a:rPr lang="es-US" sz="3600" b="0" i="0" dirty="0" smtClean="0">
                <a:solidFill>
                  <a:srgbClr val="000000"/>
                </a:solidFill>
              </a:rPr>
              <a:t>Polvo combustible</a:t>
            </a:r>
            <a:r>
              <a:rPr lang="en" sz="3600" dirty="0" smtClean="0"/>
              <a:t/>
            </a:r>
            <a:br>
              <a:rPr lang="en" sz="3600" dirty="0" smtClean="0"/>
            </a:br>
            <a:endParaRPr lang="en" sz="3600" dirty="0" smtClean="0"/>
          </a:p>
        </p:txBody>
      </p:sp>
      <p:sp>
        <p:nvSpPr>
          <p:cNvPr id="3" name="Content Placeholder 2"/>
          <p:cNvSpPr>
            <a:spLocks noGrp="1"/>
          </p:cNvSpPr>
          <p:nvPr>
            <p:ph idx="1"/>
          </p:nvPr>
        </p:nvSpPr>
        <p:spPr>
          <a:xfrm>
            <a:off x="76200" y="990600"/>
            <a:ext cx="8382000" cy="4525963"/>
          </a:xfrm>
        </p:spPr>
        <p:txBody>
          <a:bodyPr>
            <a:normAutofit/>
          </a:bodyPr>
          <a:lstStyle/>
          <a:p>
            <a:r>
              <a:rPr lang="es-US" sz="3000" b="0" i="0" dirty="0" smtClean="0">
                <a:solidFill>
                  <a:srgbClr val="000000"/>
                </a:solidFill>
              </a:rPr>
              <a:t>Cualquier material combustible puede quemarse rápidamente cuando está dividido de manera fina. </a:t>
            </a:r>
          </a:p>
          <a:p>
            <a:r>
              <a:rPr lang="es-US" sz="3000" b="0" i="0" dirty="0" smtClean="0">
                <a:solidFill>
                  <a:srgbClr val="000000"/>
                </a:solidFill>
              </a:rPr>
              <a:t>Si dicho polvo se suspende en el aire en la concentración correcta, bajo ciertas condiciones, puede volverse explosivo. </a:t>
            </a:r>
          </a:p>
          <a:p>
            <a:r>
              <a:rPr lang="es-US" sz="3000" b="0" i="0" dirty="0" smtClean="0">
                <a:solidFill>
                  <a:srgbClr val="000000"/>
                </a:solidFill>
              </a:rPr>
              <a:t>Los materiales que no se queman en piezas más grandes (como el aluminio o el hierro), dadas las condiciones apropiadas, pueden ser explosivos en forma de polvo. </a:t>
            </a:r>
          </a:p>
        </p:txBody>
      </p:sp>
    </p:spTree>
    <p:extLst>
      <p:ext uri="{BB962C8B-B14F-4D97-AF65-F5344CB8AC3E}">
        <p14:creationId xmlns:p14="http://schemas.microsoft.com/office/powerpoint/2010/main" xmlns="" val="4274394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 y="152400"/>
            <a:ext cx="7886700" cy="701675"/>
          </a:xfrm>
        </p:spPr>
        <p:txBody>
          <a:bodyPr/>
          <a:lstStyle/>
          <a:p>
            <a:r>
              <a:rPr lang="es-US" sz="3100" b="0" i="0" dirty="0" smtClean="0">
                <a:solidFill>
                  <a:srgbClr val="000000"/>
                </a:solidFill>
                <a:latin typeface="Calibri" pitchFamily="18" charset="0"/>
              </a:rPr>
              <a:t>Cuestionario - Reconocimiento de peligros</a:t>
            </a:r>
          </a:p>
        </p:txBody>
      </p:sp>
      <p:sp>
        <p:nvSpPr>
          <p:cNvPr id="6" name="TextBox 5"/>
          <p:cNvSpPr txBox="1"/>
          <p:nvPr/>
        </p:nvSpPr>
        <p:spPr>
          <a:xfrm>
            <a:off x="708837" y="1752600"/>
            <a:ext cx="7924800" cy="3539430"/>
          </a:xfrm>
          <a:prstGeom prst="rect">
            <a:avLst/>
          </a:prstGeom>
          <a:noFill/>
        </p:spPr>
        <p:txBody>
          <a:bodyPr wrap="square" rtlCol="0">
            <a:spAutoFit/>
          </a:bodyPr>
          <a:lstStyle/>
          <a:p>
            <a:pPr algn="ctr"/>
            <a:r>
              <a:rPr lang="es-US" sz="3200" b="1" i="0" dirty="0" smtClean="0">
                <a:solidFill>
                  <a:srgbClr val="000000"/>
                </a:solidFill>
              </a:rPr>
              <a:t>Cualquier cosa que tenga el potencial de causar daño a la gente, daño a la propiedad o al medio ambiente, o la pérdida del proceso se llama, ¿qué?</a:t>
            </a:r>
          </a:p>
          <a:p>
            <a:pPr marL="800100" lvl="1" indent="-342900">
              <a:buFont typeface="+mj-lt"/>
              <a:buAutoNum type="alphaUcPeriod"/>
            </a:pPr>
            <a:r>
              <a:rPr lang="es-US" sz="2400" b="0" i="0" dirty="0" smtClean="0">
                <a:solidFill>
                  <a:srgbClr val="000000"/>
                </a:solidFill>
              </a:rPr>
              <a:t>Un error</a:t>
            </a:r>
          </a:p>
          <a:p>
            <a:pPr marL="800100" lvl="1" indent="-342900">
              <a:buFont typeface="+mj-lt"/>
              <a:buAutoNum type="alphaUcPeriod"/>
            </a:pPr>
            <a:r>
              <a:rPr lang="es-US" sz="2400" b="0" i="0" dirty="0" smtClean="0">
                <a:solidFill>
                  <a:srgbClr val="000000"/>
                </a:solidFill>
              </a:rPr>
              <a:t>Un peligro</a:t>
            </a:r>
          </a:p>
          <a:p>
            <a:pPr marL="800100" lvl="1" indent="-342900">
              <a:buFont typeface="+mj-lt"/>
              <a:buAutoNum type="alphaUcPeriod"/>
            </a:pPr>
            <a:r>
              <a:rPr lang="es-US" sz="2400" b="0" i="0" dirty="0" smtClean="0">
                <a:solidFill>
                  <a:srgbClr val="000000"/>
                </a:solidFill>
              </a:rPr>
              <a:t>Ruido excesivo</a:t>
            </a:r>
          </a:p>
          <a:p>
            <a:pPr marL="800100" lvl="1" indent="-342900">
              <a:buFont typeface="+mj-lt"/>
              <a:buAutoNum type="alphaUcPeriod"/>
            </a:pPr>
            <a:r>
              <a:rPr lang="es-US" sz="2400" b="0" i="0" dirty="0" smtClean="0">
                <a:solidFill>
                  <a:srgbClr val="000000"/>
                </a:solidFill>
              </a:rPr>
              <a:t>Todas las anteriores</a:t>
            </a:r>
          </a:p>
        </p:txBody>
      </p:sp>
    </p:spTree>
    <p:extLst>
      <p:ext uri="{BB962C8B-B14F-4D97-AF65-F5344CB8AC3E}">
        <p14:creationId xmlns:p14="http://schemas.microsoft.com/office/powerpoint/2010/main" xmlns="" val="13090256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Autofit/>
          </a:bodyPr>
          <a:lstStyle/>
          <a:p>
            <a:pPr algn="l"/>
            <a:r>
              <a:rPr lang="es-US" sz="3600" b="0" i="0" dirty="0" smtClean="0">
                <a:solidFill>
                  <a:srgbClr val="000000"/>
                </a:solidFill>
              </a:rPr>
              <a:t>Gas pirofórico </a:t>
            </a:r>
            <a:r>
              <a:rPr lang="en" sz="3600" dirty="0" smtClean="0"/>
              <a:t/>
            </a:r>
            <a:br>
              <a:rPr lang="en" sz="3600" dirty="0" smtClean="0"/>
            </a:br>
            <a:endParaRPr lang="en" sz="3600" dirty="0" smtClean="0"/>
          </a:p>
        </p:txBody>
      </p:sp>
      <p:sp>
        <p:nvSpPr>
          <p:cNvPr id="3" name="Content Placeholder 2"/>
          <p:cNvSpPr>
            <a:spLocks noGrp="1"/>
          </p:cNvSpPr>
          <p:nvPr>
            <p:ph idx="1"/>
          </p:nvPr>
        </p:nvSpPr>
        <p:spPr>
          <a:xfrm>
            <a:off x="152400" y="1143001"/>
            <a:ext cx="8763000" cy="1828800"/>
          </a:xfrm>
        </p:spPr>
        <p:txBody>
          <a:bodyPr/>
          <a:lstStyle/>
          <a:p>
            <a:pPr marL="0" indent="0">
              <a:buNone/>
            </a:pPr>
            <a:r>
              <a:rPr lang="es-US" sz="3000" b="0" i="0" dirty="0" smtClean="0">
                <a:solidFill>
                  <a:srgbClr val="000000"/>
                </a:solidFill>
              </a:rPr>
              <a:t>Un producto químico en estado gaseoso que se encenderá espontáneamente en el aire a una temperatura de 130 °F (54.4 °C) o menos.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71800" y="2819400"/>
            <a:ext cx="3048000" cy="3048000"/>
          </a:xfrm>
          <a:prstGeom prst="rect">
            <a:avLst/>
          </a:prstGeom>
        </p:spPr>
      </p:pic>
    </p:spTree>
    <p:extLst>
      <p:ext uri="{BB962C8B-B14F-4D97-AF65-F5344CB8AC3E}">
        <p14:creationId xmlns:p14="http://schemas.microsoft.com/office/powerpoint/2010/main" xmlns="" val="241175843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encrypted-tbn0.gstatic.com/images?q=tbn:ANd9GcQOTUt2Q9as8d9dW2j3JaY12ft5HdPXJ1lGBEmNHwk2L_uUMXM2">
            <a:hlinkClick r:id="rId3"/>
          </p:cNvPr>
          <p:cNvPicPr>
            <a:picLocks noChangeAspect="1" noChangeArrowheads="1"/>
          </p:cNvPicPr>
          <p:nvPr/>
        </p:nvPicPr>
        <p:blipFill>
          <a:blip r:embed="rId4" cstate="print"/>
          <a:srcRect/>
          <a:stretch>
            <a:fillRect/>
          </a:stretch>
        </p:blipFill>
        <p:spPr bwMode="auto">
          <a:xfrm>
            <a:off x="5638800" y="2743201"/>
            <a:ext cx="3094552" cy="2891656"/>
          </a:xfrm>
          <a:prstGeom prst="rect">
            <a:avLst/>
          </a:prstGeom>
          <a:noFill/>
        </p:spPr>
      </p:pic>
      <p:sp>
        <p:nvSpPr>
          <p:cNvPr id="4" name="Title 3"/>
          <p:cNvSpPr>
            <a:spLocks noGrp="1"/>
          </p:cNvSpPr>
          <p:nvPr>
            <p:ph type="title"/>
          </p:nvPr>
        </p:nvSpPr>
        <p:spPr>
          <a:xfrm>
            <a:off x="15240" y="-34108"/>
            <a:ext cx="5943600" cy="1143000"/>
          </a:xfrm>
        </p:spPr>
        <p:txBody>
          <a:bodyPr>
            <a:normAutofit/>
          </a:bodyPr>
          <a:lstStyle/>
          <a:p>
            <a:pPr algn="l"/>
            <a:r>
              <a:rPr lang="es-US" sz="3600" b="0" i="0" dirty="0" smtClean="0">
                <a:solidFill>
                  <a:srgbClr val="000000"/>
                </a:solidFill>
              </a:rPr>
              <a:t>Cambios en 2012</a:t>
            </a:r>
          </a:p>
        </p:txBody>
      </p:sp>
      <p:sp>
        <p:nvSpPr>
          <p:cNvPr id="5" name="Content Placeholder 4"/>
          <p:cNvSpPr>
            <a:spLocks noGrp="1"/>
          </p:cNvSpPr>
          <p:nvPr>
            <p:ph idx="1"/>
          </p:nvPr>
        </p:nvSpPr>
        <p:spPr>
          <a:xfrm>
            <a:off x="228600" y="1108893"/>
            <a:ext cx="8229600" cy="4525963"/>
          </a:xfrm>
        </p:spPr>
        <p:txBody>
          <a:bodyPr>
            <a:normAutofit/>
          </a:bodyPr>
          <a:lstStyle/>
          <a:p>
            <a:r>
              <a:rPr lang="es-US" sz="3000" b="0" i="0" dirty="0" smtClean="0">
                <a:solidFill>
                  <a:srgbClr val="000000"/>
                </a:solidFill>
              </a:rPr>
              <a:t>Los MDSD ahora son SDS</a:t>
            </a:r>
          </a:p>
          <a:p>
            <a:r>
              <a:rPr lang="es-US" sz="3000" b="0" i="0" dirty="0" smtClean="0">
                <a:solidFill>
                  <a:srgbClr val="000000"/>
                </a:solidFill>
              </a:rPr>
              <a:t>16 secciones</a:t>
            </a:r>
          </a:p>
          <a:p>
            <a:r>
              <a:rPr lang="es-US" sz="3000" b="0" i="0" dirty="0" smtClean="0">
                <a:solidFill>
                  <a:srgbClr val="000000"/>
                </a:solidFill>
              </a:rPr>
              <a:t>Siempre en el mismo orden</a:t>
            </a:r>
          </a:p>
        </p:txBody>
      </p:sp>
    </p:spTree>
    <p:extLst>
      <p:ext uri="{BB962C8B-B14F-4D97-AF65-F5344CB8AC3E}">
        <p14:creationId xmlns:p14="http://schemas.microsoft.com/office/powerpoint/2010/main" xmlns="" val="426914499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300" y="-76200"/>
            <a:ext cx="8229600" cy="1143000"/>
          </a:xfrm>
        </p:spPr>
        <p:txBody>
          <a:bodyPr>
            <a:normAutofit/>
          </a:bodyPr>
          <a:lstStyle/>
          <a:p>
            <a:r>
              <a:rPr lang="es-US" sz="3600" b="0" i="0" dirty="0" smtClean="0">
                <a:solidFill>
                  <a:srgbClr val="000000"/>
                </a:solidFill>
              </a:rPr>
              <a:t>Hojas de datos de seguridad</a:t>
            </a:r>
          </a:p>
        </p:txBody>
      </p:sp>
      <p:sp>
        <p:nvSpPr>
          <p:cNvPr id="3" name="Content Placeholder 2"/>
          <p:cNvSpPr>
            <a:spLocks noGrp="1"/>
          </p:cNvSpPr>
          <p:nvPr>
            <p:ph idx="1"/>
          </p:nvPr>
        </p:nvSpPr>
        <p:spPr>
          <a:xfrm>
            <a:off x="228600" y="1066800"/>
            <a:ext cx="8915400" cy="4953000"/>
          </a:xfrm>
        </p:spPr>
        <p:txBody>
          <a:bodyPr>
            <a:normAutofit fontScale="62500" lnSpcReduction="20000"/>
          </a:bodyPr>
          <a:lstStyle/>
          <a:p>
            <a:r>
              <a:rPr lang="es-US" sz="3200" b="0" i="0" dirty="0" smtClean="0">
                <a:solidFill>
                  <a:srgbClr val="000000"/>
                </a:solidFill>
              </a:rPr>
              <a:t>Sección 1: Identificación</a:t>
            </a:r>
          </a:p>
          <a:p>
            <a:r>
              <a:rPr lang="es-US" sz="3200" b="0" i="0" dirty="0" smtClean="0">
                <a:solidFill>
                  <a:srgbClr val="C0504D"/>
                </a:solidFill>
              </a:rPr>
              <a:t>Sección 2: Identificación de peligros</a:t>
            </a:r>
          </a:p>
          <a:p>
            <a:r>
              <a:rPr lang="es-US" sz="3200" b="0" i="0" dirty="0" smtClean="0">
                <a:solidFill>
                  <a:srgbClr val="000000"/>
                </a:solidFill>
              </a:rPr>
              <a:t>Sección 3: Composición/información sobre los componentes</a:t>
            </a:r>
          </a:p>
          <a:p>
            <a:r>
              <a:rPr lang="es-US" sz="3200" b="0" i="0" dirty="0" smtClean="0">
                <a:solidFill>
                  <a:srgbClr val="C0504D"/>
                </a:solidFill>
              </a:rPr>
              <a:t>Sección 4: Medidas de primeros auxilios</a:t>
            </a:r>
          </a:p>
          <a:p>
            <a:r>
              <a:rPr lang="es-US" sz="3200" b="0" i="0" dirty="0" smtClean="0">
                <a:solidFill>
                  <a:srgbClr val="C0504D"/>
                </a:solidFill>
              </a:rPr>
              <a:t>Sección 5: Medidas de lucha contra incendios</a:t>
            </a:r>
          </a:p>
          <a:p>
            <a:r>
              <a:rPr lang="es-US" sz="3200" b="0" i="0" dirty="0" smtClean="0">
                <a:solidFill>
                  <a:srgbClr val="C0504D"/>
                </a:solidFill>
              </a:rPr>
              <a:t>Sección 6: Medidas de liberación accidental</a:t>
            </a:r>
          </a:p>
          <a:p>
            <a:r>
              <a:rPr lang="es-US" sz="3200" b="0" i="0" dirty="0" smtClean="0">
                <a:solidFill>
                  <a:srgbClr val="C0504D"/>
                </a:solidFill>
              </a:rPr>
              <a:t>Sección 7: Manipulación y almacenamiento</a:t>
            </a:r>
          </a:p>
          <a:p>
            <a:r>
              <a:rPr lang="es-US" sz="3200" b="0" i="0" dirty="0" smtClean="0">
                <a:solidFill>
                  <a:srgbClr val="C0504D"/>
                </a:solidFill>
              </a:rPr>
              <a:t>Sección 8: Controles de exposición/protección personal</a:t>
            </a:r>
          </a:p>
          <a:p>
            <a:r>
              <a:rPr lang="es-US" sz="3200" b="0" i="0" dirty="0" smtClean="0">
                <a:solidFill>
                  <a:srgbClr val="000000"/>
                </a:solidFill>
              </a:rPr>
              <a:t>Sección 9: Propiedades físicas y químicas</a:t>
            </a:r>
          </a:p>
          <a:p>
            <a:r>
              <a:rPr lang="es-US" sz="3200" b="0" i="0" dirty="0" smtClean="0">
                <a:solidFill>
                  <a:srgbClr val="000000"/>
                </a:solidFill>
              </a:rPr>
              <a:t>Sección 10: Estabilidad y reactividad</a:t>
            </a:r>
          </a:p>
          <a:p>
            <a:r>
              <a:rPr lang="es-US" sz="3200" b="0" i="0" dirty="0" smtClean="0">
                <a:solidFill>
                  <a:srgbClr val="000000"/>
                </a:solidFill>
              </a:rPr>
              <a:t>Sección 11: Información toxicológica</a:t>
            </a:r>
          </a:p>
          <a:p>
            <a:r>
              <a:rPr lang="es-US" sz="3200" b="0" i="0" dirty="0" smtClean="0">
                <a:solidFill>
                  <a:srgbClr val="000000"/>
                </a:solidFill>
              </a:rPr>
              <a:t>Sección 12: Información ecológica*</a:t>
            </a:r>
          </a:p>
          <a:p>
            <a:r>
              <a:rPr lang="es-US" sz="3200" b="0" i="0" dirty="0" smtClean="0">
                <a:solidFill>
                  <a:srgbClr val="C0504D"/>
                </a:solidFill>
              </a:rPr>
              <a:t>Sección 13: Consideraciones de eliminación*</a:t>
            </a:r>
          </a:p>
          <a:p>
            <a:r>
              <a:rPr lang="es-US" sz="3200" b="0" i="0" dirty="0" smtClean="0">
                <a:solidFill>
                  <a:srgbClr val="000000"/>
                </a:solidFill>
              </a:rPr>
              <a:t>Sección 14: Información de transporte*</a:t>
            </a:r>
          </a:p>
          <a:p>
            <a:r>
              <a:rPr lang="es-US" sz="3200" b="0" i="0" dirty="0" smtClean="0">
                <a:solidFill>
                  <a:srgbClr val="000000"/>
                </a:solidFill>
              </a:rPr>
              <a:t>Sección 15: Información reglamentaria*</a:t>
            </a:r>
          </a:p>
          <a:p>
            <a:r>
              <a:rPr lang="es-US" sz="3200" b="0" i="0" dirty="0" smtClean="0">
                <a:solidFill>
                  <a:srgbClr val="000000"/>
                </a:solidFill>
              </a:rPr>
              <a:t>Sección 16: Otra información</a:t>
            </a:r>
          </a:p>
        </p:txBody>
      </p:sp>
    </p:spTree>
    <p:extLst>
      <p:ext uri="{BB962C8B-B14F-4D97-AF65-F5344CB8AC3E}">
        <p14:creationId xmlns:p14="http://schemas.microsoft.com/office/powerpoint/2010/main" xmlns="" val="10142694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925" y="-152400"/>
            <a:ext cx="8229600" cy="1143000"/>
          </a:xfrm>
        </p:spPr>
        <p:txBody>
          <a:bodyPr>
            <a:normAutofit/>
          </a:bodyPr>
          <a:lstStyle/>
          <a:p>
            <a:r>
              <a:rPr lang="es-US" sz="3600" b="0" i="0" dirty="0" smtClean="0">
                <a:solidFill>
                  <a:srgbClr val="000000"/>
                </a:solidFill>
              </a:rPr>
              <a:t>Hojas de datos de seguridad</a:t>
            </a:r>
          </a:p>
        </p:txBody>
      </p:sp>
      <p:sp>
        <p:nvSpPr>
          <p:cNvPr id="3" name="Content Placeholder 2"/>
          <p:cNvSpPr>
            <a:spLocks noGrp="1"/>
          </p:cNvSpPr>
          <p:nvPr>
            <p:ph idx="1"/>
          </p:nvPr>
        </p:nvSpPr>
        <p:spPr>
          <a:xfrm>
            <a:off x="228600" y="1066800"/>
            <a:ext cx="8534400" cy="4800600"/>
          </a:xfrm>
        </p:spPr>
        <p:txBody>
          <a:bodyPr>
            <a:normAutofit fontScale="62500" lnSpcReduction="20000"/>
          </a:bodyPr>
          <a:lstStyle/>
          <a:p>
            <a:pPr marL="0" indent="0">
              <a:buNone/>
            </a:pPr>
            <a:r>
              <a:rPr lang="es-US" sz="3200" b="0" i="0" dirty="0" smtClean="0">
                <a:solidFill>
                  <a:srgbClr val="000000"/>
                </a:solidFill>
              </a:rPr>
              <a:t>Sección 2: Identificación de peligros</a:t>
            </a:r>
          </a:p>
          <a:p>
            <a:pPr marL="0" indent="0">
              <a:buNone/>
            </a:pPr>
            <a:r>
              <a:rPr lang="es-US" sz="3200" b="0" i="0" dirty="0" smtClean="0">
                <a:solidFill>
                  <a:srgbClr val="000000"/>
                </a:solidFill>
              </a:rPr>
              <a:t>La información requerida comprende:</a:t>
            </a:r>
          </a:p>
          <a:p>
            <a:pPr marL="0" indent="0">
              <a:buNone/>
            </a:pPr>
            <a:endParaRPr lang="en-US" dirty="0" smtClean="0"/>
          </a:p>
          <a:p>
            <a:pPr lvl="1">
              <a:buFont typeface="Arial" panose="020B0604020202020204" pitchFamily="34" charset="0"/>
              <a:buChar char="•"/>
            </a:pPr>
            <a:r>
              <a:rPr lang="es-US" sz="2800" b="0" i="0" dirty="0" smtClean="0">
                <a:solidFill>
                  <a:srgbClr val="000000"/>
                </a:solidFill>
              </a:rPr>
              <a:t>Clasificación de peligros del producto químico (por ejemplo, líquido inflamable, categoría 1).</a:t>
            </a:r>
          </a:p>
          <a:p>
            <a:pPr lvl="1">
              <a:buFont typeface="Arial" panose="020B0604020202020204" pitchFamily="34" charset="0"/>
              <a:buChar char="•"/>
            </a:pPr>
            <a:r>
              <a:rPr lang="es-US" sz="2800" b="0" i="0" dirty="0" smtClean="0">
                <a:solidFill>
                  <a:srgbClr val="000000"/>
                </a:solidFill>
              </a:rPr>
              <a:t>Palabra clave.</a:t>
            </a:r>
          </a:p>
          <a:p>
            <a:pPr lvl="1">
              <a:buFont typeface="Arial" panose="020B0604020202020204" pitchFamily="34" charset="0"/>
              <a:buChar char="•"/>
            </a:pPr>
            <a:r>
              <a:rPr lang="es-US" sz="2800" b="0" i="0" dirty="0" smtClean="0">
                <a:solidFill>
                  <a:srgbClr val="000000"/>
                </a:solidFill>
              </a:rPr>
              <a:t>Declaraciones de peligros.</a:t>
            </a:r>
          </a:p>
          <a:p>
            <a:pPr lvl="1">
              <a:buFont typeface="Arial" panose="020B0604020202020204" pitchFamily="34" charset="0"/>
              <a:buChar char="•"/>
            </a:pPr>
            <a:r>
              <a:rPr lang="es-US" sz="2800" b="0" i="0" dirty="0" smtClean="0">
                <a:solidFill>
                  <a:srgbClr val="000000"/>
                </a:solidFill>
              </a:rPr>
              <a:t>Los pictogramas (los pictogramas o los símbolos de peligros pueden presentarse como reproducciones gráficas de los símbolos en blanco y negro o ser una descripción del nombre del símbolo (por ejemplo, cráneo y huesos cruzados, llama).</a:t>
            </a:r>
          </a:p>
          <a:p>
            <a:pPr lvl="1">
              <a:buFont typeface="Arial" panose="020B0604020202020204" pitchFamily="34" charset="0"/>
              <a:buChar char="•"/>
            </a:pPr>
            <a:r>
              <a:rPr lang="es-US" sz="2800" b="0" i="0" dirty="0" smtClean="0">
                <a:solidFill>
                  <a:srgbClr val="000000"/>
                </a:solidFill>
              </a:rPr>
              <a:t>Declaraciones de precaución.</a:t>
            </a:r>
          </a:p>
          <a:p>
            <a:pPr lvl="1">
              <a:buFont typeface="Arial" panose="020B0604020202020204" pitchFamily="34" charset="0"/>
              <a:buChar char="•"/>
            </a:pPr>
            <a:r>
              <a:rPr lang="es-US" sz="2800" b="0" i="0" dirty="0" smtClean="0">
                <a:solidFill>
                  <a:srgbClr val="000000"/>
                </a:solidFill>
              </a:rPr>
              <a:t>Descripción de los peligros no clasificados.</a:t>
            </a:r>
          </a:p>
          <a:p>
            <a:pPr lvl="1">
              <a:buFont typeface="Arial" panose="020B0604020202020204" pitchFamily="34" charset="0"/>
              <a:buChar char="•"/>
            </a:pPr>
            <a:r>
              <a:rPr lang="es-US" sz="2800" b="0" i="0" dirty="0" smtClean="0">
                <a:solidFill>
                  <a:srgbClr val="000000"/>
                </a:solidFill>
              </a:rPr>
              <a:t>Para una mezcla que contiene ingredientes con toxicidad desconocida, una declaración que describe cuánto (porcentaje) de la mezcla comprende ingredientes con toxicidad aguda desconocida. Tenga en cuenta que este es un porcentaje total de la mezcla y no está vinculado a los ingredientes individuales.</a:t>
            </a:r>
          </a:p>
        </p:txBody>
      </p:sp>
    </p:spTree>
    <p:extLst>
      <p:ext uri="{BB962C8B-B14F-4D97-AF65-F5344CB8AC3E}">
        <p14:creationId xmlns:p14="http://schemas.microsoft.com/office/powerpoint/2010/main" xmlns="" val="5366202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25" y="-3810"/>
            <a:ext cx="8229600" cy="1143000"/>
          </a:xfrm>
        </p:spPr>
        <p:txBody>
          <a:bodyPr>
            <a:normAutofit/>
          </a:bodyPr>
          <a:lstStyle/>
          <a:p>
            <a:r>
              <a:rPr lang="es-US" sz="3600" b="0" i="0" dirty="0" smtClean="0">
                <a:solidFill>
                  <a:srgbClr val="000000"/>
                </a:solidFill>
              </a:rPr>
              <a:t>Hojas de datos de seguridad</a:t>
            </a:r>
          </a:p>
        </p:txBody>
      </p:sp>
      <p:sp>
        <p:nvSpPr>
          <p:cNvPr id="3" name="Content Placeholder 2"/>
          <p:cNvSpPr>
            <a:spLocks noGrp="1"/>
          </p:cNvSpPr>
          <p:nvPr>
            <p:ph idx="1"/>
          </p:nvPr>
        </p:nvSpPr>
        <p:spPr>
          <a:xfrm>
            <a:off x="304800" y="990600"/>
            <a:ext cx="8686800" cy="4724400"/>
          </a:xfrm>
        </p:spPr>
        <p:txBody>
          <a:bodyPr>
            <a:normAutofit fontScale="85000" lnSpcReduction="20000"/>
          </a:bodyPr>
          <a:lstStyle/>
          <a:p>
            <a:pPr marL="0" indent="0">
              <a:buNone/>
            </a:pPr>
            <a:r>
              <a:rPr lang="es-US" sz="3000" b="0" i="0" dirty="0" smtClean="0">
                <a:solidFill>
                  <a:srgbClr val="000000"/>
                </a:solidFill>
              </a:rPr>
              <a:t>Sección 4: Medidas de primeros auxilios</a:t>
            </a:r>
          </a:p>
          <a:p>
            <a:pPr marL="0" indent="0">
              <a:buNone/>
            </a:pPr>
            <a:r>
              <a:rPr lang="es-US" sz="3000" b="0" i="0" dirty="0" smtClean="0">
                <a:solidFill>
                  <a:srgbClr val="000000"/>
                </a:solidFill>
              </a:rPr>
              <a:t>En esta sección se describe el cuidado inicial que deben dar los socorristas no capacitados a una persona que ha estado expuesta al producto químico. La información requerida comprende:</a:t>
            </a:r>
          </a:p>
          <a:p>
            <a:pPr marL="0" indent="0">
              <a:buNone/>
            </a:pPr>
            <a:endParaRPr lang="en-US" sz="3000" dirty="0" smtClean="0"/>
          </a:p>
          <a:p>
            <a:pPr lvl="1">
              <a:buFont typeface="Arial" panose="020B0604020202020204" pitchFamily="34" charset="0"/>
              <a:buChar char="•"/>
            </a:pPr>
            <a:r>
              <a:rPr lang="es-US" sz="2800" b="0" i="0" dirty="0" smtClean="0">
                <a:solidFill>
                  <a:srgbClr val="000000"/>
                </a:solidFill>
              </a:rPr>
              <a:t>Instrucciones de primeros auxilios necesarias según las vías de exposición pertinentes (inhalación, contacto con la piel y los ojos, e ingestión).</a:t>
            </a:r>
          </a:p>
          <a:p>
            <a:pPr lvl="1">
              <a:buFont typeface="Arial" panose="020B0604020202020204" pitchFamily="34" charset="0"/>
              <a:buChar char="•"/>
            </a:pPr>
            <a:r>
              <a:rPr lang="es-US" sz="2800" b="0" i="0" dirty="0" smtClean="0">
                <a:solidFill>
                  <a:srgbClr val="000000"/>
                </a:solidFill>
              </a:rPr>
              <a:t>Descripción de los síntomas o efectos más importantes, y cualquier síntoma agudo o tardío.</a:t>
            </a:r>
          </a:p>
          <a:p>
            <a:pPr lvl="1">
              <a:buFont typeface="Arial" panose="020B0604020202020204" pitchFamily="34" charset="0"/>
              <a:buChar char="•"/>
            </a:pPr>
            <a:r>
              <a:rPr lang="es-US" sz="2800" b="0" i="0" dirty="0" smtClean="0">
                <a:solidFill>
                  <a:srgbClr val="000000"/>
                </a:solidFill>
              </a:rPr>
              <a:t>Recomendaciones para la atención médica inmediata y tratamiento especial necesarios, cuando sea necesario.</a:t>
            </a:r>
          </a:p>
        </p:txBody>
      </p:sp>
    </p:spTree>
    <p:extLst>
      <p:ext uri="{BB962C8B-B14F-4D97-AF65-F5344CB8AC3E}">
        <p14:creationId xmlns:p14="http://schemas.microsoft.com/office/powerpoint/2010/main" xmlns="" val="46564549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 y="76200"/>
            <a:ext cx="7848600" cy="838200"/>
          </a:xfrm>
        </p:spPr>
        <p:txBody>
          <a:bodyPr>
            <a:normAutofit/>
          </a:bodyPr>
          <a:lstStyle/>
          <a:p>
            <a:pPr algn="l"/>
            <a:r>
              <a:rPr lang="es-US" sz="3600" b="0" i="0" dirty="0" smtClean="0">
                <a:solidFill>
                  <a:srgbClr val="000000"/>
                </a:solidFill>
              </a:rPr>
              <a:t>Hojas de datos de seguridad </a:t>
            </a:r>
          </a:p>
        </p:txBody>
      </p:sp>
      <p:sp>
        <p:nvSpPr>
          <p:cNvPr id="3" name="Content Placeholder 2"/>
          <p:cNvSpPr>
            <a:spLocks noGrp="1"/>
          </p:cNvSpPr>
          <p:nvPr>
            <p:ph idx="1"/>
          </p:nvPr>
        </p:nvSpPr>
        <p:spPr>
          <a:xfrm>
            <a:off x="152400" y="1066800"/>
            <a:ext cx="8686800" cy="4800600"/>
          </a:xfrm>
        </p:spPr>
        <p:txBody>
          <a:bodyPr>
            <a:normAutofit fontScale="85000" lnSpcReduction="20000"/>
          </a:bodyPr>
          <a:lstStyle/>
          <a:p>
            <a:pPr marL="0" indent="0">
              <a:buNone/>
            </a:pPr>
            <a:r>
              <a:rPr lang="es-US" sz="3200" b="0" i="0" dirty="0" smtClean="0">
                <a:solidFill>
                  <a:srgbClr val="000000"/>
                </a:solidFill>
              </a:rPr>
              <a:t>Sección 5: Medidas de lucha contra incendios</a:t>
            </a:r>
          </a:p>
          <a:p>
            <a:pPr marL="0" indent="0">
              <a:buNone/>
            </a:pPr>
            <a:r>
              <a:rPr lang="es-US" sz="3100" b="0" i="0" dirty="0" smtClean="0">
                <a:solidFill>
                  <a:srgbClr val="000000"/>
                </a:solidFill>
              </a:rPr>
              <a:t>Esta sección ofrece recomendaciones para combatir un incendio causado por el producto químico. La información requerida comprende:</a:t>
            </a:r>
          </a:p>
          <a:p>
            <a:pPr marL="0" indent="0">
              <a:buNone/>
            </a:pPr>
            <a:endParaRPr lang="en-US" dirty="0"/>
          </a:p>
          <a:p>
            <a:pPr lvl="1">
              <a:buFont typeface="Arial" panose="020B0604020202020204" pitchFamily="34" charset="0"/>
              <a:buChar char="•"/>
            </a:pPr>
            <a:r>
              <a:rPr lang="es-US" sz="2800" b="0" i="0" dirty="0" smtClean="0">
                <a:solidFill>
                  <a:srgbClr val="000000"/>
                </a:solidFill>
              </a:rPr>
              <a:t>Recomendaciones de equipos de extinción adecuados e información sobre equipos de extinción que no sean apropiados para una situación particular.</a:t>
            </a:r>
          </a:p>
          <a:p>
            <a:pPr lvl="1">
              <a:buFont typeface="Arial" panose="020B0604020202020204" pitchFamily="34" charset="0"/>
              <a:buChar char="•"/>
            </a:pPr>
            <a:r>
              <a:rPr lang="es-US" sz="2800" b="0" i="0" dirty="0" smtClean="0">
                <a:solidFill>
                  <a:srgbClr val="000000"/>
                </a:solidFill>
              </a:rPr>
              <a:t>Aconsejar sobre los peligros específicos que desarrollan los productos químicos durante el incendio, como los productos de combustión peligrosa creados cuando se queman los productos químicos.</a:t>
            </a:r>
          </a:p>
          <a:p>
            <a:pPr lvl="1">
              <a:buFont typeface="Arial" panose="020B0604020202020204" pitchFamily="34" charset="0"/>
              <a:buChar char="•"/>
            </a:pPr>
            <a:r>
              <a:rPr lang="es-US" sz="2800" b="0" i="0" dirty="0" smtClean="0">
                <a:solidFill>
                  <a:srgbClr val="000000"/>
                </a:solidFill>
              </a:rPr>
              <a:t>Recomendaciones sobre equipos de protección especial o precauciones para los bomberos.</a:t>
            </a:r>
          </a:p>
        </p:txBody>
      </p:sp>
    </p:spTree>
    <p:extLst>
      <p:ext uri="{BB962C8B-B14F-4D97-AF65-F5344CB8AC3E}">
        <p14:creationId xmlns:p14="http://schemas.microsoft.com/office/powerpoint/2010/main" xmlns="" val="17090662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805" y="-49161"/>
            <a:ext cx="4800600" cy="1143000"/>
          </a:xfrm>
        </p:spPr>
        <p:txBody>
          <a:bodyPr>
            <a:normAutofit/>
          </a:bodyPr>
          <a:lstStyle/>
          <a:p>
            <a:pPr algn="l" eaLnBrk="1" hangingPunct="1"/>
            <a:r>
              <a:rPr lang="es-US" sz="3600" b="0" i="0" dirty="0" smtClean="0">
                <a:solidFill>
                  <a:srgbClr val="000000"/>
                </a:solidFill>
              </a:rPr>
              <a:t>Etiquetas</a:t>
            </a:r>
          </a:p>
        </p:txBody>
      </p:sp>
      <p:sp>
        <p:nvSpPr>
          <p:cNvPr id="21507" name="Rectangle 3"/>
          <p:cNvSpPr>
            <a:spLocks noGrp="1" noChangeArrowheads="1"/>
          </p:cNvSpPr>
          <p:nvPr>
            <p:ph type="body" idx="1"/>
          </p:nvPr>
        </p:nvSpPr>
        <p:spPr>
          <a:xfrm>
            <a:off x="152400" y="1093839"/>
            <a:ext cx="8229600" cy="4525963"/>
          </a:xfrm>
        </p:spPr>
        <p:txBody>
          <a:bodyPr>
            <a:normAutofit lnSpcReduction="10000"/>
          </a:bodyPr>
          <a:lstStyle/>
          <a:p>
            <a:pPr marL="0" indent="0" eaLnBrk="1" hangingPunct="1">
              <a:buNone/>
            </a:pPr>
            <a:r>
              <a:rPr lang="es-US" sz="3200" b="0" i="0" dirty="0" smtClean="0">
                <a:solidFill>
                  <a:srgbClr val="000000"/>
                </a:solidFill>
              </a:rPr>
              <a:t>Los contenedores de productos químicos peligrosos que entren en el lugar de trabajo deben estar etiquetados con:</a:t>
            </a:r>
          </a:p>
          <a:p>
            <a:pPr lvl="1" eaLnBrk="1" hangingPunct="1">
              <a:buFont typeface="Arial" panose="020B0604020202020204" pitchFamily="34" charset="0"/>
              <a:buChar char="•"/>
            </a:pPr>
            <a:r>
              <a:rPr lang="es-US" sz="2800" b="0" i="0" dirty="0" smtClean="0">
                <a:solidFill>
                  <a:srgbClr val="000000"/>
                </a:solidFill>
              </a:rPr>
              <a:t>Identidad del producto químico</a:t>
            </a:r>
          </a:p>
          <a:p>
            <a:pPr lvl="1" eaLnBrk="1" hangingPunct="1">
              <a:buFont typeface="Arial" panose="020B0604020202020204" pitchFamily="34" charset="0"/>
              <a:buChar char="•"/>
            </a:pPr>
            <a:r>
              <a:rPr lang="es-US" sz="2800" b="0" i="0" dirty="0" smtClean="0">
                <a:solidFill>
                  <a:srgbClr val="000000"/>
                </a:solidFill>
              </a:rPr>
              <a:t>Advertencias de peligro adecuadas</a:t>
            </a:r>
          </a:p>
          <a:p>
            <a:pPr lvl="2" eaLnBrk="1" hangingPunct="1">
              <a:buFont typeface="Calibri" panose="020F0502020204030204" pitchFamily="34" charset="0"/>
              <a:buChar char="–"/>
            </a:pPr>
            <a:r>
              <a:rPr lang="es-US" sz="2400" b="0" i="0" dirty="0" smtClean="0">
                <a:solidFill>
                  <a:srgbClr val="000000"/>
                </a:solidFill>
              </a:rPr>
              <a:t>Mensaje, imagen o símbolo</a:t>
            </a:r>
          </a:p>
          <a:p>
            <a:pPr lvl="2" eaLnBrk="1" hangingPunct="1">
              <a:buFont typeface="Calibri" panose="020F0502020204030204" pitchFamily="34" charset="0"/>
              <a:buChar char="–"/>
            </a:pPr>
            <a:r>
              <a:rPr lang="es-US" sz="2400" b="0" i="0" dirty="0" smtClean="0">
                <a:solidFill>
                  <a:srgbClr val="000000"/>
                </a:solidFill>
              </a:rPr>
              <a:t>Peligros de los productos químicos</a:t>
            </a:r>
          </a:p>
          <a:p>
            <a:pPr lvl="2" eaLnBrk="1" hangingPunct="1">
              <a:buFont typeface="Calibri" panose="020F0502020204030204" pitchFamily="34" charset="0"/>
              <a:buChar char="–"/>
            </a:pPr>
            <a:r>
              <a:rPr lang="es-US" sz="2400" b="0" i="0" dirty="0" smtClean="0">
                <a:solidFill>
                  <a:srgbClr val="000000"/>
                </a:solidFill>
              </a:rPr>
              <a:t>Apuntar a los órganos afectados</a:t>
            </a:r>
          </a:p>
          <a:p>
            <a:pPr lvl="2" eaLnBrk="1" hangingPunct="1">
              <a:buFont typeface="Calibri" panose="020F0502020204030204" pitchFamily="34" charset="0"/>
              <a:buChar char="–"/>
            </a:pPr>
            <a:r>
              <a:rPr lang="es-US" sz="2400" b="0" i="0" dirty="0" smtClean="0">
                <a:solidFill>
                  <a:srgbClr val="000000"/>
                </a:solidFill>
              </a:rPr>
              <a:t>Legible en inglés, puede tener otros idiomas</a:t>
            </a:r>
          </a:p>
          <a:p>
            <a:pPr lvl="1" eaLnBrk="1" hangingPunct="1">
              <a:buFont typeface="Arial" panose="020B0604020202020204" pitchFamily="34" charset="0"/>
              <a:buChar char="•"/>
            </a:pPr>
            <a:r>
              <a:rPr lang="es-US" sz="2800" b="0" i="0" dirty="0" smtClean="0">
                <a:solidFill>
                  <a:srgbClr val="000000"/>
                </a:solidFill>
              </a:rPr>
              <a:t>Nombre y dirección de la parte responsable</a:t>
            </a:r>
          </a:p>
        </p:txBody>
      </p:sp>
      <p:pic>
        <p:nvPicPr>
          <p:cNvPr id="4" name="Picture 3"/>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090686" y="2438400"/>
            <a:ext cx="2989629" cy="1990725"/>
          </a:xfrm>
          <a:prstGeom prst="rect">
            <a:avLst/>
          </a:prstGeom>
        </p:spPr>
      </p:pic>
    </p:spTree>
    <p:extLst>
      <p:ext uri="{BB962C8B-B14F-4D97-AF65-F5344CB8AC3E}">
        <p14:creationId xmlns:p14="http://schemas.microsoft.com/office/powerpoint/2010/main" xmlns="" val="330110563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a:ext>
            </a:extLst>
          </a:blip>
          <a:stretch>
            <a:fillRect/>
          </a:stretch>
        </p:blipFill>
        <p:spPr>
          <a:xfrm>
            <a:off x="914400" y="1219200"/>
            <a:ext cx="7474814" cy="4495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Title 2"/>
          <p:cNvSpPr>
            <a:spLocks noGrp="1"/>
          </p:cNvSpPr>
          <p:nvPr>
            <p:ph type="title"/>
          </p:nvPr>
        </p:nvSpPr>
        <p:spPr>
          <a:xfrm>
            <a:off x="-2796650" y="-76200"/>
            <a:ext cx="8229600" cy="1143000"/>
          </a:xfrm>
        </p:spPr>
        <p:txBody>
          <a:bodyPr>
            <a:normAutofit/>
          </a:bodyPr>
          <a:lstStyle/>
          <a:p>
            <a:r>
              <a:rPr lang="es-US" sz="3600" b="0" i="0" dirty="0" smtClean="0">
                <a:solidFill>
                  <a:srgbClr val="000000"/>
                </a:solidFill>
              </a:rPr>
              <a:t>Etiquetado</a:t>
            </a:r>
          </a:p>
        </p:txBody>
      </p:sp>
    </p:spTree>
    <p:extLst>
      <p:ext uri="{BB962C8B-B14F-4D97-AF65-F5344CB8AC3E}">
        <p14:creationId xmlns:p14="http://schemas.microsoft.com/office/powerpoint/2010/main" xmlns="" val="33170616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11150" y="0"/>
            <a:ext cx="8229600" cy="1143000"/>
          </a:xfrm>
        </p:spPr>
        <p:txBody>
          <a:bodyPr>
            <a:normAutofit/>
          </a:bodyPr>
          <a:lstStyle/>
          <a:p>
            <a:pPr eaLnBrk="1" hangingPunct="1"/>
            <a:r>
              <a:rPr lang="es-US" sz="3600" b="0" i="0" dirty="0" smtClean="0">
                <a:solidFill>
                  <a:srgbClr val="000000"/>
                </a:solidFill>
              </a:rPr>
              <a:t>Exenciones de etiquetado</a:t>
            </a:r>
          </a:p>
        </p:txBody>
      </p:sp>
      <p:sp>
        <p:nvSpPr>
          <p:cNvPr id="14339" name="Rectangle 3"/>
          <p:cNvSpPr>
            <a:spLocks noGrp="1" noChangeArrowheads="1"/>
          </p:cNvSpPr>
          <p:nvPr>
            <p:ph type="body" idx="1"/>
          </p:nvPr>
        </p:nvSpPr>
        <p:spPr>
          <a:xfrm>
            <a:off x="152400" y="990600"/>
            <a:ext cx="8229600" cy="4525963"/>
          </a:xfrm>
        </p:spPr>
        <p:txBody>
          <a:bodyPr>
            <a:normAutofit/>
          </a:bodyPr>
          <a:lstStyle/>
          <a:p>
            <a:pPr marL="0" indent="0" eaLnBrk="1" hangingPunct="1">
              <a:buNone/>
            </a:pPr>
            <a:r>
              <a:rPr lang="es-US" sz="3000" b="0" i="0" dirty="0" smtClean="0">
                <a:solidFill>
                  <a:srgbClr val="000000"/>
                </a:solidFill>
              </a:rPr>
              <a:t>Otras agencias federales controlan los requisitos de etiquetado para las siguientes sustancias:</a:t>
            </a:r>
          </a:p>
          <a:p>
            <a:pPr lvl="1" eaLnBrk="1" hangingPunct="1">
              <a:buFont typeface="Arial" panose="020B0604020202020204" pitchFamily="34" charset="0"/>
              <a:buChar char="•"/>
            </a:pPr>
            <a:r>
              <a:rPr lang="es-US" sz="3000" b="0" i="0" dirty="0" smtClean="0">
                <a:solidFill>
                  <a:srgbClr val="000000"/>
                </a:solidFill>
              </a:rPr>
              <a:t>Pesticidas</a:t>
            </a:r>
          </a:p>
          <a:p>
            <a:pPr lvl="1" eaLnBrk="1" hangingPunct="1">
              <a:buFont typeface="Arial" panose="020B0604020202020204" pitchFamily="34" charset="0"/>
              <a:buChar char="•"/>
            </a:pPr>
            <a:r>
              <a:rPr lang="es-US" sz="3000" b="0" i="0" dirty="0" smtClean="0">
                <a:solidFill>
                  <a:srgbClr val="000000"/>
                </a:solidFill>
              </a:rPr>
              <a:t>Alimentos o aditivos alimentarios</a:t>
            </a:r>
          </a:p>
          <a:p>
            <a:pPr lvl="1" eaLnBrk="1" hangingPunct="1">
              <a:buFont typeface="Arial" panose="020B0604020202020204" pitchFamily="34" charset="0"/>
              <a:buChar char="•"/>
            </a:pPr>
            <a:r>
              <a:rPr lang="es-US" sz="3000" b="0" i="0" dirty="0" smtClean="0">
                <a:solidFill>
                  <a:srgbClr val="000000"/>
                </a:solidFill>
              </a:rPr>
              <a:t>Alcoholes destilados, tabaco</a:t>
            </a:r>
          </a:p>
          <a:p>
            <a:pPr lvl="1" eaLnBrk="1" hangingPunct="1">
              <a:buFont typeface="Arial" panose="020B0604020202020204" pitchFamily="34" charset="0"/>
              <a:buChar char="•"/>
            </a:pPr>
            <a:r>
              <a:rPr lang="es-US" sz="3000" b="0" i="0" dirty="0" smtClean="0">
                <a:solidFill>
                  <a:srgbClr val="000000"/>
                </a:solidFill>
              </a:rPr>
              <a:t>Productos de consumo, madera, cosméticos</a:t>
            </a:r>
          </a:p>
          <a:p>
            <a:pPr lvl="1" eaLnBrk="1" hangingPunct="1">
              <a:buFont typeface="Arial" panose="020B0604020202020204" pitchFamily="34" charset="0"/>
              <a:buChar char="•"/>
            </a:pPr>
            <a:r>
              <a:rPr lang="es-US" sz="3000" b="0" i="0" dirty="0" smtClean="0">
                <a:solidFill>
                  <a:srgbClr val="000000"/>
                </a:solidFill>
              </a:rPr>
              <a:t>Desechos peligrosos</a:t>
            </a:r>
          </a:p>
        </p:txBody>
      </p:sp>
    </p:spTree>
    <p:extLst>
      <p:ext uri="{BB962C8B-B14F-4D97-AF65-F5344CB8AC3E}">
        <p14:creationId xmlns:p14="http://schemas.microsoft.com/office/powerpoint/2010/main" xmlns="" val="15292531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6625" y="-144780"/>
            <a:ext cx="8686800" cy="1219200"/>
          </a:xfrm>
        </p:spPr>
        <p:txBody>
          <a:bodyPr>
            <a:normAutofit/>
          </a:bodyPr>
          <a:lstStyle/>
          <a:p>
            <a:pPr algn="l" eaLnBrk="1" hangingPunct="1"/>
            <a:r>
              <a:rPr lang="es-US" sz="3000" b="0" i="0" dirty="0" smtClean="0">
                <a:solidFill>
                  <a:srgbClr val="000000"/>
                </a:solidFill>
              </a:rPr>
              <a:t>Exenciones de etiquetado de contenedores</a:t>
            </a:r>
          </a:p>
        </p:txBody>
      </p:sp>
      <p:sp>
        <p:nvSpPr>
          <p:cNvPr id="22531" name="Rectangle 3"/>
          <p:cNvSpPr>
            <a:spLocks noGrp="1" noChangeArrowheads="1"/>
          </p:cNvSpPr>
          <p:nvPr>
            <p:ph type="body" sz="half" idx="1"/>
          </p:nvPr>
        </p:nvSpPr>
        <p:spPr>
          <a:xfrm>
            <a:off x="152400" y="1066800"/>
            <a:ext cx="7924800" cy="2590800"/>
          </a:xfrm>
        </p:spPr>
        <p:txBody>
          <a:bodyPr>
            <a:normAutofit fontScale="92500" lnSpcReduction="10000"/>
          </a:bodyPr>
          <a:lstStyle/>
          <a:p>
            <a:pPr eaLnBrk="1" hangingPunct="1">
              <a:lnSpc>
                <a:spcPct val="90000"/>
              </a:lnSpc>
            </a:pPr>
            <a:r>
              <a:rPr lang="es-US" sz="2800" b="0" i="0" dirty="0" smtClean="0">
                <a:solidFill>
                  <a:srgbClr val="000000"/>
                </a:solidFill>
              </a:rPr>
              <a:t>No hay etiquetas nuevas </a:t>
            </a:r>
            <a:r>
              <a:rPr lang="es-US" sz="2800" b="1" i="0" dirty="0" smtClean="0">
                <a:solidFill>
                  <a:srgbClr val="000000"/>
                </a:solidFill>
              </a:rPr>
              <a:t>necesarias si las etiquetas existentes transmiten la información requerida </a:t>
            </a:r>
          </a:p>
          <a:p>
            <a:pPr eaLnBrk="1" hangingPunct="1">
              <a:lnSpc>
                <a:spcPct val="90000"/>
              </a:lnSpc>
            </a:pPr>
            <a:r>
              <a:rPr lang="es-US" sz="2800" b="0" i="0" dirty="0" smtClean="0">
                <a:solidFill>
                  <a:srgbClr val="000000"/>
                </a:solidFill>
              </a:rPr>
              <a:t>El etiquetado no es necesario para los recipientes portátiles si:</a:t>
            </a:r>
          </a:p>
          <a:p>
            <a:pPr lvl="1" eaLnBrk="1" hangingPunct="1">
              <a:lnSpc>
                <a:spcPct val="90000"/>
              </a:lnSpc>
            </a:pPr>
            <a:r>
              <a:rPr lang="es-US" sz="2400" b="0" i="0" dirty="0" smtClean="0">
                <a:solidFill>
                  <a:srgbClr val="000000"/>
                </a:solidFill>
              </a:rPr>
              <a:t>Transferido de contenedores etiquetados y</a:t>
            </a:r>
          </a:p>
          <a:p>
            <a:pPr lvl="1" eaLnBrk="1" hangingPunct="1">
              <a:lnSpc>
                <a:spcPct val="90000"/>
              </a:lnSpc>
            </a:pPr>
            <a:r>
              <a:rPr lang="es-US" sz="2400" b="0" i="0" dirty="0" smtClean="0">
                <a:solidFill>
                  <a:srgbClr val="000000"/>
                </a:solidFill>
              </a:rPr>
              <a:t>Destinado </a:t>
            </a:r>
            <a:r>
              <a:rPr lang="es-US" sz="2800" b="1" i="0" dirty="0" smtClean="0">
                <a:solidFill>
                  <a:srgbClr val="000000"/>
                </a:solidFill>
              </a:rPr>
              <a:t>para su uso inmediato </a:t>
            </a:r>
            <a:r>
              <a:rPr lang="es-US" sz="2400" b="0" i="0" dirty="0" smtClean="0">
                <a:solidFill>
                  <a:srgbClr val="000000"/>
                </a:solidFill>
              </a:rPr>
              <a:t>por parte del empleado que realiza la transferencia</a:t>
            </a:r>
          </a:p>
        </p:txBody>
      </p:sp>
      <p:graphicFrame>
        <p:nvGraphicFramePr>
          <p:cNvPr id="22532" name="Object 6"/>
          <p:cNvGraphicFramePr>
            <a:graphicFrameLocks noGrp="1"/>
          </p:cNvGraphicFramePr>
          <p:nvPr>
            <p:ph sz="half" idx="2"/>
            <p:extLst>
              <p:ext uri="{D42A27DB-BD31-4B8C-83A1-F6EECF244321}">
                <p14:modId xmlns:p14="http://schemas.microsoft.com/office/powerpoint/2010/main" xmlns="" val="732463253"/>
              </p:ext>
            </p:extLst>
          </p:nvPr>
        </p:nvGraphicFramePr>
        <p:xfrm>
          <a:off x="1143000" y="3824288"/>
          <a:ext cx="1828800" cy="1905000"/>
        </p:xfrm>
        <a:graphic>
          <a:graphicData uri="http://schemas.openxmlformats.org/presentationml/2006/ole">
            <p:oleObj spid="_x0000_s7312" name="Clip" r:id="rId4" imgW="2449800" imgH="2997360" progId="">
              <p:embed/>
            </p:oleObj>
          </a:graphicData>
        </a:graphic>
      </p:graphicFrame>
      <p:pic>
        <p:nvPicPr>
          <p:cNvPr id="22533" name="Picture 8" descr="MVC-019S"/>
          <p:cNvPicPr>
            <a:picLocks noChangeAspect="1" noChangeArrowheads="1"/>
          </p:cNvPicPr>
          <p:nvPr/>
        </p:nvPicPr>
        <p:blipFill>
          <a:blip r:embed="rId5" cstate="email">
            <a:lum bright="18000"/>
            <a:extLst>
              <a:ext uri="{28A0092B-C50C-407E-A947-70E740481C1C}">
                <a14:useLocalDpi xmlns:a14="http://schemas.microsoft.com/office/drawing/2010/main" xmlns=""/>
              </a:ext>
            </a:extLst>
          </a:blip>
          <a:srcRect/>
          <a:stretch>
            <a:fillRect/>
          </a:stretch>
        </p:blipFill>
        <p:spPr bwMode="auto">
          <a:xfrm>
            <a:off x="4495800" y="3505200"/>
            <a:ext cx="3048000" cy="2338388"/>
          </a:xfrm>
          <a:prstGeom prst="rect">
            <a:avLst/>
          </a:prstGeom>
          <a:noFill/>
          <a:ln w="381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5751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 y="128650"/>
            <a:ext cx="7886700" cy="701675"/>
          </a:xfrm>
        </p:spPr>
        <p:txBody>
          <a:bodyPr/>
          <a:lstStyle/>
          <a:p>
            <a:r>
              <a:rPr lang="es-US" sz="3100" b="0" i="0" dirty="0" smtClean="0">
                <a:solidFill>
                  <a:srgbClr val="000000"/>
                </a:solidFill>
                <a:latin typeface="Calibri" pitchFamily="18" charset="0"/>
              </a:rPr>
              <a:t>Cuestionario - Reconocimiento de peligros</a:t>
            </a:r>
          </a:p>
        </p:txBody>
      </p:sp>
      <p:sp>
        <p:nvSpPr>
          <p:cNvPr id="6" name="TextBox 5"/>
          <p:cNvSpPr txBox="1"/>
          <p:nvPr/>
        </p:nvSpPr>
        <p:spPr>
          <a:xfrm>
            <a:off x="671623" y="1905000"/>
            <a:ext cx="7924800" cy="2554545"/>
          </a:xfrm>
          <a:prstGeom prst="rect">
            <a:avLst/>
          </a:prstGeom>
          <a:noFill/>
        </p:spPr>
        <p:txBody>
          <a:bodyPr wrap="square" rtlCol="0">
            <a:spAutoFit/>
          </a:bodyPr>
          <a:lstStyle/>
          <a:p>
            <a:pPr algn="ctr"/>
            <a:r>
              <a:rPr lang="es-US" sz="3200" b="1" i="0" dirty="0" smtClean="0">
                <a:solidFill>
                  <a:srgbClr val="000000"/>
                </a:solidFill>
              </a:rPr>
              <a:t>Las inspecciones previas al uso le ofrecen la oportunidad de identificar los peligros y corregirlos antes de comenzar cualquier tarea.</a:t>
            </a:r>
          </a:p>
          <a:p>
            <a:pPr algn="ctr"/>
            <a:endParaRPr lang="en-US" sz="3200" b="1" dirty="0">
              <a:solidFill>
                <a:prstClr val="black"/>
              </a:solidFill>
            </a:endParaRPr>
          </a:p>
          <a:p>
            <a:pPr algn="ctr"/>
            <a:r>
              <a:rPr lang="es-US" sz="3200" b="0" i="0" dirty="0" smtClean="0">
                <a:solidFill>
                  <a:srgbClr val="000000"/>
                </a:solidFill>
              </a:rPr>
              <a:t>Verdadero o falso</a:t>
            </a:r>
          </a:p>
        </p:txBody>
      </p:sp>
    </p:spTree>
    <p:extLst>
      <p:ext uri="{BB962C8B-B14F-4D97-AF65-F5344CB8AC3E}">
        <p14:creationId xmlns:p14="http://schemas.microsoft.com/office/powerpoint/2010/main" xmlns="" val="825967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34290"/>
            <a:ext cx="8229600" cy="1143000"/>
          </a:xfrm>
        </p:spPr>
        <p:txBody>
          <a:bodyPr>
            <a:normAutofit/>
          </a:bodyPr>
          <a:lstStyle/>
          <a:p>
            <a:r>
              <a:rPr lang="es-US" sz="3600" b="0" i="0" dirty="0" smtClean="0">
                <a:solidFill>
                  <a:srgbClr val="000000"/>
                </a:solidFill>
              </a:rPr>
              <a:t>Reetiquetado</a:t>
            </a:r>
          </a:p>
        </p:txBody>
      </p:sp>
      <p:sp>
        <p:nvSpPr>
          <p:cNvPr id="3" name="Content Placeholder 2"/>
          <p:cNvSpPr>
            <a:spLocks noGrp="1"/>
          </p:cNvSpPr>
          <p:nvPr>
            <p:ph idx="1"/>
          </p:nvPr>
        </p:nvSpPr>
        <p:spPr>
          <a:xfrm>
            <a:off x="228600" y="1000106"/>
            <a:ext cx="8229600" cy="4525963"/>
          </a:xfrm>
        </p:spPr>
        <p:txBody>
          <a:bodyPr>
            <a:normAutofit/>
          </a:bodyPr>
          <a:lstStyle/>
          <a:p>
            <a:pPr marL="0" indent="0">
              <a:buNone/>
            </a:pPr>
            <a:r>
              <a:rPr lang="es-US" sz="3000" b="0" i="0" dirty="0" smtClean="0">
                <a:solidFill>
                  <a:srgbClr val="000000"/>
                </a:solidFill>
              </a:rPr>
              <a:t>Debe volver a etiquetar cuando:</a:t>
            </a:r>
          </a:p>
          <a:p>
            <a:pPr lvl="1">
              <a:buFont typeface="Arial" panose="020B0604020202020204" pitchFamily="34" charset="0"/>
              <a:buChar char="•"/>
            </a:pPr>
            <a:r>
              <a:rPr lang="es-US" sz="3000" b="0" i="0" dirty="0" smtClean="0">
                <a:solidFill>
                  <a:srgbClr val="000000"/>
                </a:solidFill>
              </a:rPr>
              <a:t>Su empleador elige usar una etiqueta aprobada por OSHA en su lugar de trabajo.</a:t>
            </a:r>
          </a:p>
          <a:p>
            <a:pPr lvl="1">
              <a:buFont typeface="Arial" panose="020B0604020202020204" pitchFamily="34" charset="0"/>
              <a:buChar char="•"/>
            </a:pPr>
            <a:r>
              <a:rPr lang="es-US" sz="3000" b="0" i="0" dirty="0" smtClean="0">
                <a:solidFill>
                  <a:srgbClr val="000000"/>
                </a:solidFill>
              </a:rPr>
              <a:t>Una gran cantidad de un producto</a:t>
            </a:r>
            <a:r>
              <a:rPr lang="en" sz="3000" dirty="0" smtClean="0"/>
              <a:t/>
            </a:r>
            <a:br>
              <a:rPr lang="en" sz="3000" dirty="0" smtClean="0"/>
            </a:br>
            <a:r>
              <a:rPr lang="es-US" sz="3000" b="0" i="0" dirty="0" smtClean="0">
                <a:solidFill>
                  <a:srgbClr val="000000"/>
                </a:solidFill>
              </a:rPr>
              <a:t>químico se desglosa</a:t>
            </a:r>
            <a:r>
              <a:rPr lang="en" sz="3000" dirty="0" smtClean="0"/>
              <a:t/>
            </a:r>
            <a:br>
              <a:rPr lang="en" sz="3000" dirty="0" smtClean="0"/>
            </a:br>
            <a:r>
              <a:rPr lang="es-US" sz="3000" b="0" i="0" dirty="0" smtClean="0">
                <a:solidFill>
                  <a:srgbClr val="000000"/>
                </a:solidFill>
              </a:rPr>
              <a:t>en menores</a:t>
            </a:r>
            <a:r>
              <a:rPr lang="en" sz="3000" dirty="0" smtClean="0"/>
              <a:t/>
            </a:r>
            <a:br>
              <a:rPr lang="en" sz="3000" dirty="0" smtClean="0"/>
            </a:br>
            <a:r>
              <a:rPr lang="es-US" sz="3000" b="0" i="0" dirty="0" smtClean="0">
                <a:solidFill>
                  <a:srgbClr val="000000"/>
                </a:solidFill>
              </a:rPr>
              <a:t>cantidades para usar en</a:t>
            </a:r>
            <a:r>
              <a:rPr lang="en" sz="3000" dirty="0" smtClean="0"/>
              <a:t/>
            </a:r>
            <a:br>
              <a:rPr lang="en" sz="3000" dirty="0" smtClean="0"/>
            </a:br>
            <a:r>
              <a:rPr lang="es-US" sz="3000" b="0" i="0" dirty="0" smtClean="0">
                <a:solidFill>
                  <a:srgbClr val="000000"/>
                </a:solidFill>
              </a:rPr>
              <a:t>diferentes áreas.</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81600" y="3171787"/>
            <a:ext cx="3571429" cy="23828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5557373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350" y="-85706"/>
            <a:ext cx="8229600" cy="1143000"/>
          </a:xfrm>
        </p:spPr>
        <p:txBody>
          <a:bodyPr>
            <a:normAutofit/>
          </a:bodyPr>
          <a:lstStyle/>
          <a:p>
            <a:r>
              <a:rPr lang="es-US" sz="3600" b="0" i="0" dirty="0" smtClean="0">
                <a:solidFill>
                  <a:srgbClr val="000000"/>
                </a:solidFill>
              </a:rPr>
              <a:t>Reetiquetado</a:t>
            </a:r>
          </a:p>
        </p:txBody>
      </p:sp>
      <p:sp>
        <p:nvSpPr>
          <p:cNvPr id="3" name="Content Placeholder 2"/>
          <p:cNvSpPr>
            <a:spLocks noGrp="1"/>
          </p:cNvSpPr>
          <p:nvPr>
            <p:ph idx="1"/>
          </p:nvPr>
        </p:nvSpPr>
        <p:spPr>
          <a:xfrm>
            <a:off x="152400" y="1143000"/>
            <a:ext cx="8229600" cy="4525963"/>
          </a:xfrm>
        </p:spPr>
        <p:txBody>
          <a:bodyPr>
            <a:normAutofit/>
          </a:bodyPr>
          <a:lstStyle/>
          <a:p>
            <a:r>
              <a:rPr lang="es-US" sz="3000" b="0" i="0" dirty="0" smtClean="0">
                <a:solidFill>
                  <a:srgbClr val="000000"/>
                </a:solidFill>
              </a:rPr>
              <a:t>Si alguna vez encuentra un recipiente sin etiqueta o una etiqueta ilegible, comuníquese con su supervisor.</a:t>
            </a:r>
          </a:p>
          <a:p>
            <a:r>
              <a:rPr lang="es-US" sz="3000" b="0" i="0" dirty="0" smtClean="0">
                <a:solidFill>
                  <a:srgbClr val="000000"/>
                </a:solidFill>
              </a:rPr>
              <a:t>Nunca use un producto químico de un recipiente sin etiqueta.</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495800" y="3200400"/>
            <a:ext cx="3571429" cy="23828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78824104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05600" cy="914400"/>
          </a:xfrm>
        </p:spPr>
        <p:txBody>
          <a:bodyPr>
            <a:normAutofit/>
          </a:bodyPr>
          <a:lstStyle/>
          <a:p>
            <a:pPr algn="l"/>
            <a:r>
              <a:rPr lang="es-US" sz="3600" b="0" i="0" dirty="0" smtClean="0">
                <a:solidFill>
                  <a:srgbClr val="000000"/>
                </a:solidFill>
              </a:rPr>
              <a:t>Cambios en 2012</a:t>
            </a:r>
          </a:p>
        </p:txBody>
      </p:sp>
      <p:sp>
        <p:nvSpPr>
          <p:cNvPr id="3" name="Content Placeholder 2"/>
          <p:cNvSpPr>
            <a:spLocks noGrp="1"/>
          </p:cNvSpPr>
          <p:nvPr>
            <p:ph idx="1"/>
          </p:nvPr>
        </p:nvSpPr>
        <p:spPr>
          <a:xfrm>
            <a:off x="152400" y="1066800"/>
            <a:ext cx="8458200" cy="4525963"/>
          </a:xfrm>
        </p:spPr>
        <p:txBody>
          <a:bodyPr/>
          <a:lstStyle/>
          <a:p>
            <a:r>
              <a:rPr lang="es-US" sz="3000" b="0" i="0" dirty="0" smtClean="0">
                <a:solidFill>
                  <a:srgbClr val="000000"/>
                </a:solidFill>
              </a:rPr>
              <a:t>Otro cambio en 2012 con SDS fue el uso de pictogramas.</a:t>
            </a:r>
          </a:p>
          <a:p>
            <a:endParaRPr lang="en-US" sz="3000" dirty="0"/>
          </a:p>
          <a:p>
            <a:r>
              <a:rPr lang="es-US" sz="3000" b="0" i="0" dirty="0" smtClean="0">
                <a:solidFill>
                  <a:srgbClr val="000000"/>
                </a:solidFill>
              </a:rPr>
              <a:t>Los pictogramas se utilizan en SDS y en las etiquetas.</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cstate="print"/>
          <a:stretch>
            <a:fillRect/>
          </a:stretch>
        </p:blipFill>
        <p:spPr>
          <a:xfrm>
            <a:off x="1219200" y="3657600"/>
            <a:ext cx="6477000" cy="1935162"/>
          </a:xfrm>
          <a:prstGeom prst="rect">
            <a:avLst/>
          </a:prstGeom>
        </p:spPr>
      </p:pic>
    </p:spTree>
    <p:extLst>
      <p:ext uri="{BB962C8B-B14F-4D97-AF65-F5344CB8AC3E}">
        <p14:creationId xmlns:p14="http://schemas.microsoft.com/office/powerpoint/2010/main" xmlns="" val="14613330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2895600" y="-118903"/>
            <a:ext cx="8229600" cy="1143000"/>
          </a:xfrm>
        </p:spPr>
        <p:txBody>
          <a:bodyPr>
            <a:normAutofit/>
          </a:bodyPr>
          <a:lstStyle/>
          <a:p>
            <a:r>
              <a:rPr lang="es-US" sz="3600" b="0" i="0" dirty="0" smtClean="0">
                <a:solidFill>
                  <a:srgbClr val="000000"/>
                </a:solidFill>
              </a:rPr>
              <a:t>Pictogramas</a:t>
            </a:r>
          </a:p>
        </p:txBody>
      </p:sp>
      <p:sp>
        <p:nvSpPr>
          <p:cNvPr id="31748"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pic>
        <p:nvPicPr>
          <p:cNvPr id="31749" name="Picture 2" descr="Systemic Health Effects GHS Pictogram Label, 1&quot; x 1&quot;, Gloss Paper, Sheets of 80"/>
          <p:cNvPicPr>
            <a:picLocks noGrp="1" noChangeAspect="1" noChangeArrowheads="1"/>
          </p:cNvPicPr>
          <p:nvPr>
            <p:ph idx="4294967295"/>
          </p:nvPr>
        </p:nvPicPr>
        <p:blipFill>
          <a:blip r:embed="rId3" cstate="print">
            <a:extLst>
              <a:ext uri="{28A0092B-C50C-407E-A947-70E740481C1C}">
                <a14:useLocalDpi xmlns:a14="http://schemas.microsoft.com/office/drawing/2010/main" xmlns=""/>
              </a:ext>
            </a:extLst>
          </a:blip>
          <a:srcRect/>
          <a:stretch>
            <a:fillRect/>
          </a:stretch>
        </p:blipFill>
        <p:spPr>
          <a:xfrm>
            <a:off x="2057400" y="1981200"/>
            <a:ext cx="3352800" cy="3352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TextBox 6"/>
          <p:cNvSpPr txBox="1">
            <a:spLocks noChangeArrowheads="1"/>
          </p:cNvSpPr>
          <p:nvPr/>
        </p:nvSpPr>
        <p:spPr bwMode="auto">
          <a:xfrm>
            <a:off x="5486400" y="2895600"/>
            <a:ext cx="365760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s-US" sz="2200" b="0" i="0" dirty="0" smtClean="0">
                <a:solidFill>
                  <a:srgbClr val="000000"/>
                </a:solidFill>
                <a:latin typeface="+mn-lt"/>
              </a:rPr>
              <a:t>Cancerígeno </a:t>
            </a:r>
          </a:p>
          <a:p>
            <a:pPr eaLnBrk="1" hangingPunct="1"/>
            <a:r>
              <a:rPr lang="es-US" sz="2200" b="0" i="0" dirty="0" smtClean="0">
                <a:solidFill>
                  <a:srgbClr val="000000"/>
                </a:solidFill>
                <a:latin typeface="+mn-lt"/>
              </a:rPr>
              <a:t>Mutagenicidad </a:t>
            </a:r>
          </a:p>
          <a:p>
            <a:pPr eaLnBrk="1" hangingPunct="1"/>
            <a:r>
              <a:rPr lang="es-US" sz="2200" b="0" i="0" dirty="0" smtClean="0">
                <a:solidFill>
                  <a:srgbClr val="000000"/>
                </a:solidFill>
                <a:latin typeface="+mn-lt"/>
              </a:rPr>
              <a:t>Toxicidad reproductiva </a:t>
            </a:r>
          </a:p>
          <a:p>
            <a:pPr eaLnBrk="1" hangingPunct="1"/>
            <a:r>
              <a:rPr lang="es-US" sz="2200" b="0" i="0" dirty="0" smtClean="0">
                <a:solidFill>
                  <a:srgbClr val="000000"/>
                </a:solidFill>
                <a:latin typeface="+mn-lt"/>
              </a:rPr>
              <a:t>Sensibilizante respiratorio </a:t>
            </a:r>
          </a:p>
          <a:p>
            <a:pPr eaLnBrk="1" hangingPunct="1"/>
            <a:r>
              <a:rPr lang="es-US" sz="2200" b="0" i="0" dirty="0" smtClean="0">
                <a:solidFill>
                  <a:srgbClr val="000000"/>
                </a:solidFill>
                <a:latin typeface="+mn-lt"/>
              </a:rPr>
              <a:t>Apuntar a la toxicidad en los órganos </a:t>
            </a:r>
          </a:p>
          <a:p>
            <a:pPr eaLnBrk="1" hangingPunct="1"/>
            <a:r>
              <a:rPr lang="es-US" sz="2200" b="0" i="0" dirty="0" smtClean="0">
                <a:solidFill>
                  <a:srgbClr val="000000"/>
                </a:solidFill>
                <a:latin typeface="+mn-lt"/>
              </a:rPr>
              <a:t>Toxicidad por aspiración </a:t>
            </a:r>
          </a:p>
          <a:p>
            <a:pPr eaLnBrk="1" hangingPunct="1"/>
            <a:endParaRPr lang="en-US" sz="2200" b="0" dirty="0">
              <a:solidFill>
                <a:prstClr val="black"/>
              </a:solidFill>
              <a:latin typeface="+mn-lt"/>
            </a:endParaRPr>
          </a:p>
        </p:txBody>
      </p:sp>
      <p:sp>
        <p:nvSpPr>
          <p:cNvPr id="2" name="Rectangle 1"/>
          <p:cNvSpPr/>
          <p:nvPr/>
        </p:nvSpPr>
        <p:spPr>
          <a:xfrm>
            <a:off x="2514600" y="1119188"/>
            <a:ext cx="2438400" cy="685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US" sz="2800" b="0" i="0" dirty="0" smtClean="0">
                <a:solidFill>
                  <a:srgbClr val="000000"/>
                </a:solidFill>
              </a:rPr>
              <a:t>Peligro para la salud</a:t>
            </a:r>
          </a:p>
        </p:txBody>
      </p:sp>
    </p:spTree>
    <p:extLst>
      <p:ext uri="{BB962C8B-B14F-4D97-AF65-F5344CB8AC3E}">
        <p14:creationId xmlns:p14="http://schemas.microsoft.com/office/powerpoint/2010/main" xmlns="" val="108589549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sp>
        <p:nvSpPr>
          <p:cNvPr id="3" name="Title 2"/>
          <p:cNvSpPr>
            <a:spLocks noGrp="1"/>
          </p:cNvSpPr>
          <p:nvPr>
            <p:ph type="title"/>
          </p:nvPr>
        </p:nvSpPr>
        <p:spPr>
          <a:xfrm>
            <a:off x="-2895600" y="-152400"/>
            <a:ext cx="8229600" cy="1143000"/>
          </a:xfrm>
        </p:spPr>
        <p:txBody>
          <a:bodyPr>
            <a:normAutofit/>
          </a:bodyPr>
          <a:lstStyle/>
          <a:p>
            <a:r>
              <a:rPr lang="es-US" sz="3600" b="0" i="0" dirty="0" smtClean="0">
                <a:solidFill>
                  <a:srgbClr val="000000"/>
                </a:solidFill>
              </a:rPr>
              <a:t>Pictogramas</a:t>
            </a:r>
          </a:p>
        </p:txBody>
      </p:sp>
      <p:pic>
        <p:nvPicPr>
          <p:cNvPr id="33797" name="Picture 3" descr="Other Health Effects GHS Pictogram Label, 1&quot; x 1&quot;, Gloss Paper, Sheets of 80"/>
          <p:cNvPicPr>
            <a:picLocks noGrp="1" noChangeAspect="1" noChangeArrowheads="1"/>
          </p:cNvPicPr>
          <p:nvPr>
            <p:ph type="body" idx="4294967295"/>
          </p:nvPr>
        </p:nvPicPr>
        <p:blipFill>
          <a:blip r:embed="rId2" cstate="print">
            <a:extLst>
              <a:ext uri="{28A0092B-C50C-407E-A947-70E740481C1C}">
                <a14:useLocalDpi xmlns:a14="http://schemas.microsoft.com/office/drawing/2010/main" xmlns=""/>
              </a:ext>
            </a:extLst>
          </a:blip>
          <a:srcRect/>
          <a:stretch>
            <a:fillRect/>
          </a:stretch>
        </p:blipFill>
        <p:spPr>
          <a:xfrm>
            <a:off x="2085975" y="2286000"/>
            <a:ext cx="3095625" cy="3095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3798" name="TextBox 1"/>
          <p:cNvSpPr txBox="1">
            <a:spLocks noChangeArrowheads="1"/>
          </p:cNvSpPr>
          <p:nvPr/>
        </p:nvSpPr>
        <p:spPr bwMode="auto">
          <a:xfrm>
            <a:off x="5419725" y="2743200"/>
            <a:ext cx="373380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s-US" sz="2200" b="0" i="0" dirty="0" smtClean="0">
                <a:solidFill>
                  <a:srgbClr val="000000"/>
                </a:solidFill>
                <a:latin typeface="+mn-lt"/>
              </a:rPr>
              <a:t>Irritante (piel y ojos) </a:t>
            </a:r>
          </a:p>
          <a:p>
            <a:pPr eaLnBrk="1" hangingPunct="1"/>
            <a:r>
              <a:rPr lang="es-US" sz="2200" b="0" i="0" dirty="0" smtClean="0">
                <a:solidFill>
                  <a:srgbClr val="000000"/>
                </a:solidFill>
                <a:latin typeface="+mn-lt"/>
              </a:rPr>
              <a:t>Sensibilizador de la piel </a:t>
            </a:r>
          </a:p>
          <a:p>
            <a:pPr eaLnBrk="1" hangingPunct="1"/>
            <a:r>
              <a:rPr lang="es-US" sz="2200" b="0" i="0" dirty="0" smtClean="0">
                <a:solidFill>
                  <a:srgbClr val="000000"/>
                </a:solidFill>
                <a:latin typeface="+mn-lt"/>
              </a:rPr>
              <a:t>Toxicidad aguda </a:t>
            </a:r>
          </a:p>
          <a:p>
            <a:pPr eaLnBrk="1" hangingPunct="1"/>
            <a:r>
              <a:rPr lang="es-US" sz="2200" b="0" i="0" dirty="0" smtClean="0">
                <a:solidFill>
                  <a:srgbClr val="000000"/>
                </a:solidFill>
                <a:latin typeface="+mn-lt"/>
              </a:rPr>
              <a:t>Efectos narcóticos </a:t>
            </a:r>
          </a:p>
          <a:p>
            <a:pPr eaLnBrk="1" hangingPunct="1"/>
            <a:r>
              <a:rPr lang="es-US" sz="2200" b="0" i="0" dirty="0" smtClean="0">
                <a:solidFill>
                  <a:srgbClr val="000000"/>
                </a:solidFill>
                <a:latin typeface="+mn-lt"/>
              </a:rPr>
              <a:t>Irritante del tracto respiratorio </a:t>
            </a:r>
          </a:p>
          <a:p>
            <a:pPr eaLnBrk="1" hangingPunct="1"/>
            <a:r>
              <a:rPr lang="es-US" sz="2200" b="0" i="0" dirty="0" smtClean="0">
                <a:solidFill>
                  <a:srgbClr val="000000"/>
                </a:solidFill>
                <a:latin typeface="+mn-lt"/>
              </a:rPr>
              <a:t>Peligroso para la capa de ozono (no obligatorio) </a:t>
            </a:r>
          </a:p>
          <a:p>
            <a:pPr eaLnBrk="1" hangingPunct="1"/>
            <a:endParaRPr lang="en-US" sz="2200" b="0" dirty="0">
              <a:solidFill>
                <a:prstClr val="black"/>
              </a:solidFill>
              <a:latin typeface="+mn-lt"/>
            </a:endParaRPr>
          </a:p>
        </p:txBody>
      </p:sp>
      <p:sp>
        <p:nvSpPr>
          <p:cNvPr id="2" name="Rectangle 1"/>
          <p:cNvSpPr/>
          <p:nvPr/>
        </p:nvSpPr>
        <p:spPr>
          <a:xfrm>
            <a:off x="2133600" y="1422400"/>
            <a:ext cx="3048000" cy="6096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US" sz="2800" b="0" i="0" dirty="0" smtClean="0">
                <a:solidFill>
                  <a:srgbClr val="000000"/>
                </a:solidFill>
              </a:rPr>
              <a:t>Signo de exclamación</a:t>
            </a:r>
          </a:p>
        </p:txBody>
      </p:sp>
    </p:spTree>
    <p:extLst>
      <p:ext uri="{BB962C8B-B14F-4D97-AF65-F5344CB8AC3E}">
        <p14:creationId xmlns:p14="http://schemas.microsoft.com/office/powerpoint/2010/main" xmlns="" val="30574813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2895600" y="-65371"/>
            <a:ext cx="8229600" cy="1143000"/>
          </a:xfrm>
        </p:spPr>
        <p:txBody>
          <a:bodyPr>
            <a:normAutofit/>
          </a:bodyPr>
          <a:lstStyle/>
          <a:p>
            <a:r>
              <a:rPr lang="es-US" sz="3600" b="0" i="0" dirty="0" smtClean="0">
                <a:solidFill>
                  <a:srgbClr val="000000"/>
                </a:solidFill>
              </a:rPr>
              <a:t>Pictogramas</a:t>
            </a:r>
          </a:p>
        </p:txBody>
      </p:sp>
      <p:sp>
        <p:nvSpPr>
          <p:cNvPr id="34820"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pic>
        <p:nvPicPr>
          <p:cNvPr id="34821" name="Picture 4" descr="Acute Toxicity GHS Pictogram Label, 1&quot; x 1&quot;, Gloss Paper, Sheets of 80"/>
          <p:cNvPicPr>
            <a:picLocks noGrp="1" noChangeAspect="1" noChangeArrowheads="1"/>
          </p:cNvPicPr>
          <p:nvPr>
            <p:ph idx="4294967295"/>
          </p:nvPr>
        </p:nvPicPr>
        <p:blipFill>
          <a:blip r:embed="rId3" cstate="print">
            <a:extLst>
              <a:ext uri="{28A0092B-C50C-407E-A947-70E740481C1C}">
                <a14:useLocalDpi xmlns:a14="http://schemas.microsoft.com/office/drawing/2010/main" xmlns=""/>
              </a:ext>
            </a:extLst>
          </a:blip>
          <a:srcRect/>
          <a:stretch>
            <a:fillRect/>
          </a:stretch>
        </p:blipFill>
        <p:spPr>
          <a:xfrm>
            <a:off x="2582862" y="2111715"/>
            <a:ext cx="3208338" cy="32083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TextBox 6"/>
          <p:cNvSpPr txBox="1">
            <a:spLocks noChangeArrowheads="1"/>
          </p:cNvSpPr>
          <p:nvPr/>
        </p:nvSpPr>
        <p:spPr bwMode="auto">
          <a:xfrm>
            <a:off x="6019800" y="3242866"/>
            <a:ext cx="2590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s-US" sz="2400" b="0" i="0" dirty="0" smtClean="0">
                <a:solidFill>
                  <a:srgbClr val="000000"/>
                </a:solidFill>
                <a:latin typeface="+mj-lt"/>
              </a:rPr>
              <a:t>Toxicidad aguda (fatal o tóxica)</a:t>
            </a:r>
          </a:p>
        </p:txBody>
      </p:sp>
      <p:sp>
        <p:nvSpPr>
          <p:cNvPr id="2" name="Rectangle 1"/>
          <p:cNvSpPr/>
          <p:nvPr/>
        </p:nvSpPr>
        <p:spPr>
          <a:xfrm>
            <a:off x="2743200" y="1314452"/>
            <a:ext cx="3048000" cy="762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US" sz="2800" b="0" i="0" dirty="0" smtClean="0">
                <a:solidFill>
                  <a:srgbClr val="000000"/>
                </a:solidFill>
              </a:rPr>
              <a:t>Cráneo y huesos cruzados</a:t>
            </a:r>
          </a:p>
        </p:txBody>
      </p:sp>
    </p:spTree>
    <p:extLst>
      <p:ext uri="{BB962C8B-B14F-4D97-AF65-F5344CB8AC3E}">
        <p14:creationId xmlns:p14="http://schemas.microsoft.com/office/powerpoint/2010/main" xmlns="" val="74114945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sp>
        <p:nvSpPr>
          <p:cNvPr id="35844" name="Rectangle 2"/>
          <p:cNvSpPr>
            <a:spLocks noGrp="1" noChangeArrowheads="1"/>
          </p:cNvSpPr>
          <p:nvPr>
            <p:ph type="title" idx="4294967295"/>
          </p:nvPr>
        </p:nvSpPr>
        <p:spPr>
          <a:xfrm>
            <a:off x="-2971800" y="-68262"/>
            <a:ext cx="8229600" cy="1143000"/>
          </a:xfrm>
        </p:spPr>
        <p:txBody>
          <a:bodyPr>
            <a:normAutofit/>
          </a:bodyPr>
          <a:lstStyle/>
          <a:p>
            <a:r>
              <a:rPr lang="es-US" sz="3600" b="0" i="0" dirty="0" smtClean="0">
                <a:solidFill>
                  <a:srgbClr val="000000"/>
                </a:solidFill>
              </a:rPr>
              <a:t>Pictogramas</a:t>
            </a:r>
          </a:p>
        </p:txBody>
      </p:sp>
      <p:pic>
        <p:nvPicPr>
          <p:cNvPr id="35845" name="Picture 5" descr="Gases GHS Pictogram Label, 1&quot; x 1&quot;, Gloss Paper, Sheets of 80"/>
          <p:cNvPicPr>
            <a:picLocks noGrp="1" noChangeAspect="1" noChangeArrowheads="1"/>
          </p:cNvPicPr>
          <p:nvPr>
            <p:ph type="body" idx="4294967295"/>
          </p:nvPr>
        </p:nvPicPr>
        <p:blipFill>
          <a:blip r:embed="rId2" cstate="print">
            <a:extLst>
              <a:ext uri="{28A0092B-C50C-407E-A947-70E740481C1C}">
                <a14:useLocalDpi xmlns:a14="http://schemas.microsoft.com/office/drawing/2010/main" xmlns=""/>
              </a:ext>
            </a:extLst>
          </a:blip>
          <a:srcRect/>
          <a:stretch>
            <a:fillRect/>
          </a:stretch>
        </p:blipFill>
        <p:spPr>
          <a:xfrm>
            <a:off x="3024187" y="2283619"/>
            <a:ext cx="3095625" cy="3095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5846" name="Text Box 6"/>
          <p:cNvSpPr txBox="1">
            <a:spLocks noChangeArrowheads="1"/>
          </p:cNvSpPr>
          <p:nvPr/>
        </p:nvSpPr>
        <p:spPr bwMode="auto">
          <a:xfrm>
            <a:off x="2270125" y="4837113"/>
            <a:ext cx="169227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a:solidFill>
                  <a:prstClr val="black"/>
                </a:solidFill>
              </a:rPr>
              <a:t>           </a:t>
            </a:r>
          </a:p>
        </p:txBody>
      </p:sp>
      <p:sp>
        <p:nvSpPr>
          <p:cNvPr id="35847" name="Text Box 7"/>
          <p:cNvSpPr txBox="1">
            <a:spLocks noChangeArrowheads="1"/>
          </p:cNvSpPr>
          <p:nvPr/>
        </p:nvSpPr>
        <p:spPr bwMode="auto">
          <a:xfrm>
            <a:off x="5775325" y="4776788"/>
            <a:ext cx="260667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a:solidFill>
                  <a:prstClr val="black"/>
                </a:solidFill>
              </a:rPr>
              <a:t>        </a:t>
            </a:r>
          </a:p>
        </p:txBody>
      </p:sp>
      <p:sp>
        <p:nvSpPr>
          <p:cNvPr id="35848" name="TextBox 1"/>
          <p:cNvSpPr txBox="1">
            <a:spLocks noChangeArrowheads="1"/>
          </p:cNvSpPr>
          <p:nvPr/>
        </p:nvSpPr>
        <p:spPr bwMode="auto">
          <a:xfrm>
            <a:off x="6377550" y="3472656"/>
            <a:ext cx="25146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s-US" sz="2400" b="0" i="0" dirty="0" smtClean="0">
                <a:solidFill>
                  <a:srgbClr val="000000"/>
                </a:solidFill>
                <a:latin typeface="+mj-lt"/>
              </a:rPr>
              <a:t>Gases bajo presión </a:t>
            </a:r>
          </a:p>
          <a:p>
            <a:pPr eaLnBrk="1" hangingPunct="1"/>
            <a:endParaRPr lang="en-US" b="0" dirty="0">
              <a:solidFill>
                <a:prstClr val="black"/>
              </a:solidFill>
              <a:latin typeface="+mj-lt"/>
            </a:endParaRPr>
          </a:p>
        </p:txBody>
      </p:sp>
      <p:sp>
        <p:nvSpPr>
          <p:cNvPr id="2" name="Rectangle 1"/>
          <p:cNvSpPr/>
          <p:nvPr/>
        </p:nvSpPr>
        <p:spPr>
          <a:xfrm>
            <a:off x="3343275" y="1507728"/>
            <a:ext cx="2362200" cy="685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US" sz="2800" b="0" i="0" dirty="0" smtClean="0">
                <a:solidFill>
                  <a:srgbClr val="000000"/>
                </a:solidFill>
              </a:rPr>
              <a:t>Cilindro de gas</a:t>
            </a:r>
          </a:p>
        </p:txBody>
      </p:sp>
    </p:spTree>
    <p:extLst>
      <p:ext uri="{BB962C8B-B14F-4D97-AF65-F5344CB8AC3E}">
        <p14:creationId xmlns:p14="http://schemas.microsoft.com/office/powerpoint/2010/main" xmlns="" val="336619022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2956560" y="-137269"/>
            <a:ext cx="8229600" cy="1143000"/>
          </a:xfrm>
        </p:spPr>
        <p:txBody>
          <a:bodyPr>
            <a:normAutofit/>
          </a:bodyPr>
          <a:lstStyle/>
          <a:p>
            <a:r>
              <a:rPr lang="es-US" sz="3600" b="0" i="0" dirty="0" smtClean="0">
                <a:solidFill>
                  <a:srgbClr val="000000"/>
                </a:solidFill>
              </a:rPr>
              <a:t>Pictogramas</a:t>
            </a:r>
          </a:p>
        </p:txBody>
      </p:sp>
      <p:sp>
        <p:nvSpPr>
          <p:cNvPr id="36868"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pic>
        <p:nvPicPr>
          <p:cNvPr id="36869" name="Picture 6" descr="Corrosives GHS Pictogram Label, 1&quot; x 1&quot;, Gloss Paper, Sheets of 80"/>
          <p:cNvPicPr>
            <a:picLocks noGrp="1" noChangeAspect="1" noChangeArrowheads="1"/>
          </p:cNvPicPr>
          <p:nvPr>
            <p:ph idx="4294967295"/>
          </p:nvPr>
        </p:nvPicPr>
        <p:blipFill>
          <a:blip r:embed="rId2" cstate="print">
            <a:extLst>
              <a:ext uri="{28A0092B-C50C-407E-A947-70E740481C1C}">
                <a14:useLocalDpi xmlns:a14="http://schemas.microsoft.com/office/drawing/2010/main" xmlns=""/>
              </a:ext>
            </a:extLst>
          </a:blip>
          <a:srcRect/>
          <a:stretch>
            <a:fillRect/>
          </a:stretch>
        </p:blipFill>
        <p:spPr>
          <a:xfrm>
            <a:off x="2667000" y="2269331"/>
            <a:ext cx="3124200" cy="3124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0" name="TextBox 6"/>
          <p:cNvSpPr txBox="1">
            <a:spLocks noChangeArrowheads="1"/>
          </p:cNvSpPr>
          <p:nvPr/>
        </p:nvSpPr>
        <p:spPr bwMode="auto">
          <a:xfrm>
            <a:off x="5791200" y="2514600"/>
            <a:ext cx="3352800"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sz="2200" b="0" dirty="0">
              <a:solidFill>
                <a:prstClr val="black"/>
              </a:solidFill>
              <a:latin typeface="+mj-lt"/>
            </a:endParaRPr>
          </a:p>
          <a:p>
            <a:pPr eaLnBrk="1" hangingPunct="1"/>
            <a:endParaRPr lang="en-US" sz="2200" b="0" dirty="0">
              <a:solidFill>
                <a:prstClr val="black"/>
              </a:solidFill>
              <a:latin typeface="+mj-lt"/>
            </a:endParaRPr>
          </a:p>
          <a:p>
            <a:pPr eaLnBrk="1" hangingPunct="1"/>
            <a:r>
              <a:rPr lang="es-US" sz="2200" b="0" i="0" dirty="0" smtClean="0">
                <a:solidFill>
                  <a:srgbClr val="000000"/>
                </a:solidFill>
                <a:latin typeface="+mj-lt"/>
              </a:rPr>
              <a:t>Corrosión/quemaduras en la piel </a:t>
            </a:r>
          </a:p>
          <a:p>
            <a:pPr eaLnBrk="1" hangingPunct="1"/>
            <a:r>
              <a:rPr lang="es-US" sz="2200" b="0" i="0" dirty="0" smtClean="0">
                <a:solidFill>
                  <a:srgbClr val="000000"/>
                </a:solidFill>
                <a:latin typeface="+mj-lt"/>
              </a:rPr>
              <a:t>Daño ocular </a:t>
            </a:r>
          </a:p>
          <a:p>
            <a:pPr eaLnBrk="1" hangingPunct="1"/>
            <a:r>
              <a:rPr lang="es-US" sz="2200" b="0" i="0" dirty="0" smtClean="0">
                <a:solidFill>
                  <a:srgbClr val="000000"/>
                </a:solidFill>
                <a:latin typeface="+mj-lt"/>
              </a:rPr>
              <a:t>Corrosivo para los metales </a:t>
            </a:r>
          </a:p>
          <a:p>
            <a:pPr eaLnBrk="1" hangingPunct="1"/>
            <a:endParaRPr lang="en-US" sz="2200" b="0" dirty="0">
              <a:solidFill>
                <a:prstClr val="black"/>
              </a:solidFill>
              <a:latin typeface="+mj-lt"/>
            </a:endParaRPr>
          </a:p>
        </p:txBody>
      </p:sp>
      <p:sp>
        <p:nvSpPr>
          <p:cNvPr id="2" name="Rectangle 1"/>
          <p:cNvSpPr/>
          <p:nvPr/>
        </p:nvSpPr>
        <p:spPr>
          <a:xfrm>
            <a:off x="3162300" y="1417637"/>
            <a:ext cx="2133600" cy="762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US" sz="2800" b="0" i="0" dirty="0" smtClean="0">
                <a:solidFill>
                  <a:srgbClr val="000000"/>
                </a:solidFill>
              </a:rPr>
              <a:t>Corrosión</a:t>
            </a:r>
          </a:p>
        </p:txBody>
      </p:sp>
    </p:spTree>
    <p:extLst>
      <p:ext uri="{BB962C8B-B14F-4D97-AF65-F5344CB8AC3E}">
        <p14:creationId xmlns:p14="http://schemas.microsoft.com/office/powerpoint/2010/main" xmlns="" val="385676268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2895600" y="-42019"/>
            <a:ext cx="8229600" cy="1143000"/>
          </a:xfrm>
        </p:spPr>
        <p:txBody>
          <a:bodyPr>
            <a:normAutofit/>
          </a:bodyPr>
          <a:lstStyle/>
          <a:p>
            <a:r>
              <a:rPr lang="es-US" sz="3600" b="0" i="0" dirty="0" smtClean="0">
                <a:solidFill>
                  <a:srgbClr val="000000"/>
                </a:solidFill>
              </a:rPr>
              <a:t>Pictogramas</a:t>
            </a:r>
          </a:p>
        </p:txBody>
      </p:sp>
      <p:sp>
        <p:nvSpPr>
          <p:cNvPr id="37892"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pic>
        <p:nvPicPr>
          <p:cNvPr id="37893" name="Picture 7" descr="Explosives GHS Pictogram Label, 1&quot; x 1&quot;, Gloss Paper, Sheets of 80"/>
          <p:cNvPicPr>
            <a:picLocks noGrp="1" noChangeAspect="1" noChangeArrowheads="1"/>
          </p:cNvPicPr>
          <p:nvPr>
            <p:ph idx="4294967295"/>
          </p:nvPr>
        </p:nvPicPr>
        <p:blipFill>
          <a:blip r:embed="rId2" cstate="print">
            <a:extLst>
              <a:ext uri="{28A0092B-C50C-407E-A947-70E740481C1C}">
                <a14:useLocalDpi xmlns:a14="http://schemas.microsoft.com/office/drawing/2010/main" xmlns=""/>
              </a:ext>
            </a:extLst>
          </a:blip>
          <a:srcRect/>
          <a:stretch>
            <a:fillRect/>
          </a:stretch>
        </p:blipFill>
        <p:spPr>
          <a:xfrm>
            <a:off x="2590800" y="1981200"/>
            <a:ext cx="3505200" cy="3276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7894" name="TextBox 6"/>
          <p:cNvSpPr txBox="1">
            <a:spLocks noChangeArrowheads="1"/>
          </p:cNvSpPr>
          <p:nvPr/>
        </p:nvSpPr>
        <p:spPr bwMode="auto">
          <a:xfrm>
            <a:off x="6096000" y="2176463"/>
            <a:ext cx="29718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sz="2400" b="0" dirty="0">
              <a:solidFill>
                <a:prstClr val="black"/>
              </a:solidFill>
              <a:latin typeface="+mj-lt"/>
            </a:endParaRPr>
          </a:p>
          <a:p>
            <a:pPr eaLnBrk="1" hangingPunct="1"/>
            <a:endParaRPr lang="en-US" sz="2400" b="0" dirty="0">
              <a:solidFill>
                <a:prstClr val="black"/>
              </a:solidFill>
              <a:latin typeface="+mj-lt"/>
            </a:endParaRPr>
          </a:p>
          <a:p>
            <a:pPr eaLnBrk="1" hangingPunct="1"/>
            <a:r>
              <a:rPr lang="es-US" sz="2400" b="0" i="0" dirty="0" smtClean="0">
                <a:solidFill>
                  <a:srgbClr val="000000"/>
                </a:solidFill>
                <a:latin typeface="+mj-lt"/>
              </a:rPr>
              <a:t>Explosivos </a:t>
            </a:r>
          </a:p>
          <a:p>
            <a:pPr eaLnBrk="1" hangingPunct="1"/>
            <a:r>
              <a:rPr lang="es-US" sz="2400" b="0" i="0" dirty="0" smtClean="0">
                <a:solidFill>
                  <a:srgbClr val="000000"/>
                </a:solidFill>
                <a:latin typeface="+mj-lt"/>
              </a:rPr>
              <a:t>Autoreactivo </a:t>
            </a:r>
          </a:p>
          <a:p>
            <a:pPr eaLnBrk="1" hangingPunct="1"/>
            <a:r>
              <a:rPr lang="es-US" sz="2400" b="0" i="0" dirty="0" smtClean="0">
                <a:solidFill>
                  <a:srgbClr val="000000"/>
                </a:solidFill>
                <a:latin typeface="+mj-lt"/>
              </a:rPr>
              <a:t>Peróxidos orgánicos </a:t>
            </a:r>
          </a:p>
          <a:p>
            <a:pPr eaLnBrk="1" hangingPunct="1"/>
            <a:endParaRPr lang="en-US" sz="2400" b="0" dirty="0">
              <a:solidFill>
                <a:prstClr val="black"/>
              </a:solidFill>
              <a:latin typeface="+mj-lt"/>
            </a:endParaRPr>
          </a:p>
        </p:txBody>
      </p:sp>
      <p:sp>
        <p:nvSpPr>
          <p:cNvPr id="2" name="Rectangle 1"/>
          <p:cNvSpPr/>
          <p:nvPr/>
        </p:nvSpPr>
        <p:spPr>
          <a:xfrm>
            <a:off x="2971800" y="1227138"/>
            <a:ext cx="2743200" cy="64293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US" sz="2800" b="0" i="0" dirty="0" smtClean="0">
                <a:solidFill>
                  <a:srgbClr val="000000"/>
                </a:solidFill>
              </a:rPr>
              <a:t>Bomba explosiva</a:t>
            </a:r>
          </a:p>
        </p:txBody>
      </p:sp>
    </p:spTree>
    <p:extLst>
      <p:ext uri="{BB962C8B-B14F-4D97-AF65-F5344CB8AC3E}">
        <p14:creationId xmlns:p14="http://schemas.microsoft.com/office/powerpoint/2010/main" xmlns="" val="415312197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ooter Placeholder 4"/>
          <p:cNvSpPr txBox="1">
            <a:spLocks noGrp="1"/>
          </p:cNvSpPr>
          <p:nvPr/>
        </p:nvSpPr>
        <p:spPr bwMode="auto">
          <a:xfrm>
            <a:off x="3352800" y="6245225"/>
            <a:ext cx="3657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endParaRPr lang="en-US" sz="1400" dirty="0">
              <a:solidFill>
                <a:srgbClr val="009900"/>
              </a:solidFill>
            </a:endParaRPr>
          </a:p>
        </p:txBody>
      </p:sp>
      <p:sp>
        <p:nvSpPr>
          <p:cNvPr id="39940" name="Rectangle 2"/>
          <p:cNvSpPr>
            <a:spLocks noGrp="1" noChangeArrowheads="1"/>
          </p:cNvSpPr>
          <p:nvPr>
            <p:ph type="title" idx="4294967295"/>
          </p:nvPr>
        </p:nvSpPr>
        <p:spPr>
          <a:xfrm>
            <a:off x="-2895600" y="-83185"/>
            <a:ext cx="8229600" cy="1143000"/>
          </a:xfrm>
        </p:spPr>
        <p:txBody>
          <a:bodyPr>
            <a:normAutofit/>
          </a:bodyPr>
          <a:lstStyle/>
          <a:p>
            <a:r>
              <a:rPr lang="es-US" sz="3600" b="0" i="0" dirty="0" smtClean="0">
                <a:solidFill>
                  <a:srgbClr val="000000"/>
                </a:solidFill>
              </a:rPr>
              <a:t>Pictogramas</a:t>
            </a:r>
          </a:p>
        </p:txBody>
      </p:sp>
      <p:pic>
        <p:nvPicPr>
          <p:cNvPr id="39941" name="Picture 9" descr="Flammable Substances GHS Pictogram Label, 1&quot; x 1&quot;, Gloss Paper, Sheets of 80"/>
          <p:cNvPicPr>
            <a:picLocks noGrp="1" noChangeAspect="1" noChangeArrowheads="1"/>
          </p:cNvPicPr>
          <p:nvPr>
            <p:ph type="body" idx="4294967295"/>
          </p:nvPr>
        </p:nvPicPr>
        <p:blipFill>
          <a:blip r:embed="rId2" cstate="print">
            <a:extLst>
              <a:ext uri="{28A0092B-C50C-407E-A947-70E740481C1C}">
                <a14:useLocalDpi xmlns:a14="http://schemas.microsoft.com/office/drawing/2010/main" xmlns=""/>
              </a:ext>
            </a:extLst>
          </a:blip>
          <a:srcRect/>
          <a:stretch>
            <a:fillRect/>
          </a:stretch>
        </p:blipFill>
        <p:spPr>
          <a:xfrm>
            <a:off x="2800350" y="2057400"/>
            <a:ext cx="3095625" cy="30956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9942" name="TextBox 2"/>
          <p:cNvSpPr txBox="1">
            <a:spLocks noChangeArrowheads="1"/>
          </p:cNvSpPr>
          <p:nvPr/>
        </p:nvSpPr>
        <p:spPr bwMode="auto">
          <a:xfrm>
            <a:off x="5895975" y="1981200"/>
            <a:ext cx="3505200" cy="29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sz="2400" b="0" dirty="0">
              <a:solidFill>
                <a:prstClr val="black"/>
              </a:solidFill>
              <a:latin typeface="+mj-lt"/>
            </a:endParaRPr>
          </a:p>
          <a:p>
            <a:pPr eaLnBrk="1" hangingPunct="1"/>
            <a:r>
              <a:rPr lang="es-US" sz="2400" b="0" i="0" dirty="0" smtClean="0">
                <a:solidFill>
                  <a:srgbClr val="000000"/>
                </a:solidFill>
                <a:latin typeface="+mj-lt"/>
              </a:rPr>
              <a:t>Inflamables </a:t>
            </a:r>
          </a:p>
          <a:p>
            <a:pPr eaLnBrk="1" hangingPunct="1"/>
            <a:r>
              <a:rPr lang="es-US" sz="2400" b="0" i="0" dirty="0" smtClean="0">
                <a:solidFill>
                  <a:srgbClr val="000000"/>
                </a:solidFill>
                <a:latin typeface="+mj-lt"/>
              </a:rPr>
              <a:t>Pirofórico</a:t>
            </a:r>
          </a:p>
          <a:p>
            <a:pPr eaLnBrk="1" hangingPunct="1"/>
            <a:r>
              <a:rPr lang="es-US" sz="2400" b="0" i="0" dirty="0" smtClean="0">
                <a:solidFill>
                  <a:srgbClr val="000000"/>
                </a:solidFill>
                <a:latin typeface="+mj-lt"/>
              </a:rPr>
              <a:t>Autocalentamiento </a:t>
            </a:r>
          </a:p>
          <a:p>
            <a:pPr eaLnBrk="1" hangingPunct="1"/>
            <a:r>
              <a:rPr lang="es-US" sz="2400" b="0" i="0" dirty="0" smtClean="0">
                <a:solidFill>
                  <a:srgbClr val="000000"/>
                </a:solidFill>
                <a:latin typeface="+mj-lt"/>
              </a:rPr>
              <a:t>Emite gas inflamable </a:t>
            </a:r>
          </a:p>
          <a:p>
            <a:pPr eaLnBrk="1" hangingPunct="1"/>
            <a:r>
              <a:rPr lang="es-US" sz="2400" b="0" i="0" dirty="0" smtClean="0">
                <a:solidFill>
                  <a:srgbClr val="000000"/>
                </a:solidFill>
                <a:latin typeface="+mj-lt"/>
              </a:rPr>
              <a:t>Autoreactivo </a:t>
            </a:r>
          </a:p>
          <a:p>
            <a:pPr eaLnBrk="1" hangingPunct="1"/>
            <a:r>
              <a:rPr lang="es-US" sz="2400" b="0" i="0" dirty="0" smtClean="0">
                <a:solidFill>
                  <a:srgbClr val="000000"/>
                </a:solidFill>
                <a:latin typeface="+mj-lt"/>
              </a:rPr>
              <a:t>Peróxidos orgánicos </a:t>
            </a:r>
          </a:p>
          <a:p>
            <a:pPr eaLnBrk="1" hangingPunct="1"/>
            <a:endParaRPr lang="en-US" b="0" dirty="0">
              <a:solidFill>
                <a:prstClr val="black"/>
              </a:solidFill>
              <a:latin typeface="+mj-lt"/>
            </a:endParaRPr>
          </a:p>
        </p:txBody>
      </p:sp>
      <p:sp>
        <p:nvSpPr>
          <p:cNvPr id="2" name="Rectangle 1"/>
          <p:cNvSpPr/>
          <p:nvPr/>
        </p:nvSpPr>
        <p:spPr>
          <a:xfrm>
            <a:off x="3128962" y="1143000"/>
            <a:ext cx="2438400" cy="8382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s-US" sz="2800" b="0" i="0" dirty="0" smtClean="0">
                <a:solidFill>
                  <a:srgbClr val="000000"/>
                </a:solidFill>
              </a:rPr>
              <a:t>Llama</a:t>
            </a:r>
          </a:p>
        </p:txBody>
      </p:sp>
    </p:spTree>
    <p:extLst>
      <p:ext uri="{BB962C8B-B14F-4D97-AF65-F5344CB8AC3E}">
        <p14:creationId xmlns:p14="http://schemas.microsoft.com/office/powerpoint/2010/main" xmlns="" val="1339713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0" y="128650"/>
            <a:ext cx="7886700" cy="701675"/>
          </a:xfrm>
        </p:spPr>
        <p:txBody>
          <a:bodyPr/>
          <a:lstStyle/>
          <a:p>
            <a:r>
              <a:rPr lang="es-US" sz="3100" b="0" i="0" dirty="0" smtClean="0">
                <a:solidFill>
                  <a:srgbClr val="000000"/>
                </a:solidFill>
                <a:latin typeface="Calibri" pitchFamily="18" charset="0"/>
              </a:rPr>
              <a:t>Cuestionario - Reconocimiento de peligros</a:t>
            </a:r>
          </a:p>
        </p:txBody>
      </p:sp>
      <p:sp>
        <p:nvSpPr>
          <p:cNvPr id="6" name="TextBox 5"/>
          <p:cNvSpPr txBox="1"/>
          <p:nvPr/>
        </p:nvSpPr>
        <p:spPr>
          <a:xfrm>
            <a:off x="717698" y="1981200"/>
            <a:ext cx="7924800" cy="2554545"/>
          </a:xfrm>
          <a:prstGeom prst="rect">
            <a:avLst/>
          </a:prstGeom>
          <a:noFill/>
        </p:spPr>
        <p:txBody>
          <a:bodyPr wrap="square" rtlCol="0">
            <a:spAutoFit/>
          </a:bodyPr>
          <a:lstStyle/>
          <a:p>
            <a:pPr algn="ctr"/>
            <a:r>
              <a:rPr lang="es-US" sz="3200" b="1" i="0" dirty="0" smtClean="0">
                <a:solidFill>
                  <a:srgbClr val="000000"/>
                </a:solidFill>
              </a:rPr>
              <a:t>El reconocimiento eficaz de los peligros puede ser la diferencia entre un cuasi accidente y una lesión muy grave, o incluso la muerte.</a:t>
            </a:r>
          </a:p>
          <a:p>
            <a:pPr algn="ctr"/>
            <a:endParaRPr lang="en-US" sz="3200" b="1" dirty="0">
              <a:solidFill>
                <a:prstClr val="black"/>
              </a:solidFill>
            </a:endParaRPr>
          </a:p>
          <a:p>
            <a:pPr algn="ctr"/>
            <a:r>
              <a:rPr lang="es-US" sz="3200" b="0" i="0" dirty="0" smtClean="0">
                <a:solidFill>
                  <a:srgbClr val="000000"/>
                </a:solidFill>
              </a:rPr>
              <a:t>Verdadero o falso</a:t>
            </a:r>
          </a:p>
        </p:txBody>
      </p:sp>
    </p:spTree>
    <p:extLst>
      <p:ext uri="{BB962C8B-B14F-4D97-AF65-F5344CB8AC3E}">
        <p14:creationId xmlns:p14="http://schemas.microsoft.com/office/powerpoint/2010/main" xmlns="" val="186378948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8229600" cy="1143000"/>
          </a:xfrm>
        </p:spPr>
        <p:txBody>
          <a:bodyPr>
            <a:normAutofit/>
          </a:bodyPr>
          <a:lstStyle/>
          <a:p>
            <a:r>
              <a:rPr lang="es-US" sz="3600" b="0" i="0" dirty="0" smtClean="0">
                <a:solidFill>
                  <a:srgbClr val="000000"/>
                </a:solidFill>
              </a:rPr>
              <a:t>Programa HAZCOM</a:t>
            </a:r>
          </a:p>
        </p:txBody>
      </p:sp>
      <p:sp>
        <p:nvSpPr>
          <p:cNvPr id="3" name="Content Placeholder 2"/>
          <p:cNvSpPr>
            <a:spLocks noGrp="1"/>
          </p:cNvSpPr>
          <p:nvPr>
            <p:ph idx="1"/>
          </p:nvPr>
        </p:nvSpPr>
        <p:spPr>
          <a:xfrm>
            <a:off x="228600" y="1143000"/>
            <a:ext cx="8915400" cy="4525963"/>
          </a:xfrm>
        </p:spPr>
        <p:txBody>
          <a:bodyPr>
            <a:normAutofit/>
          </a:bodyPr>
          <a:lstStyle/>
          <a:p>
            <a:pPr marL="0" indent="0">
              <a:buNone/>
            </a:pPr>
            <a:r>
              <a:rPr lang="es-US" sz="3000" b="0" i="0" dirty="0" smtClean="0">
                <a:solidFill>
                  <a:srgbClr val="000000"/>
                </a:solidFill>
              </a:rPr>
              <a:t>El programa HAZCOM debe tener todas estas partes.</a:t>
            </a:r>
          </a:p>
        </p:txBody>
      </p:sp>
      <p:graphicFrame>
        <p:nvGraphicFramePr>
          <p:cNvPr id="25" name="Diagram 24"/>
          <p:cNvGraphicFramePr/>
          <p:nvPr>
            <p:extLst>
              <p:ext uri="{D42A27DB-BD31-4B8C-83A1-F6EECF244321}">
                <p14:modId xmlns:p14="http://schemas.microsoft.com/office/powerpoint/2010/main" xmlns="" val="4257009261"/>
              </p:ext>
            </p:extLst>
          </p:nvPr>
        </p:nvGraphicFramePr>
        <p:xfrm>
          <a:off x="12954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6327722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22860"/>
            <a:ext cx="8229600" cy="1143000"/>
          </a:xfrm>
        </p:spPr>
        <p:txBody>
          <a:bodyPr>
            <a:normAutofit/>
          </a:bodyPr>
          <a:lstStyle/>
          <a:p>
            <a:pPr algn="l"/>
            <a:r>
              <a:rPr lang="es-US" sz="3600" b="0" i="0" dirty="0" smtClean="0">
                <a:solidFill>
                  <a:srgbClr val="000000"/>
                </a:solidFill>
              </a:rPr>
              <a:t>Programa escrito HAZCOM</a:t>
            </a:r>
          </a:p>
        </p:txBody>
      </p:sp>
      <p:sp>
        <p:nvSpPr>
          <p:cNvPr id="70659" name="Rectangle 3"/>
          <p:cNvSpPr>
            <a:spLocks noGrp="1" noChangeArrowheads="1"/>
          </p:cNvSpPr>
          <p:nvPr>
            <p:ph idx="1"/>
          </p:nvPr>
        </p:nvSpPr>
        <p:spPr>
          <a:xfrm>
            <a:off x="152400" y="1177290"/>
            <a:ext cx="8382000" cy="4525963"/>
          </a:xfrm>
        </p:spPr>
        <p:txBody>
          <a:bodyPr>
            <a:normAutofit/>
          </a:bodyPr>
          <a:lstStyle/>
          <a:p>
            <a:pPr>
              <a:defRPr/>
            </a:pPr>
            <a:r>
              <a:rPr lang="es-US" sz="3000" b="0" i="0" dirty="0" smtClean="0">
                <a:solidFill>
                  <a:srgbClr val="000000"/>
                </a:solidFill>
              </a:rPr>
              <a:t>El empleador debe tener un programa escrito de comunicación de peligros.</a:t>
            </a:r>
          </a:p>
          <a:p>
            <a:pPr>
              <a:defRPr/>
            </a:pPr>
            <a:r>
              <a:rPr lang="es-US" sz="3000" b="0" i="0" dirty="0" smtClean="0">
                <a:solidFill>
                  <a:srgbClr val="000000"/>
                </a:solidFill>
              </a:rPr>
              <a:t>El plan no tiene que ser largo o complicado.</a:t>
            </a:r>
          </a:p>
          <a:p>
            <a:pPr>
              <a:defRPr/>
            </a:pPr>
            <a:r>
              <a:rPr lang="es-US" sz="3000" b="0" i="0" dirty="0" smtClean="0">
                <a:solidFill>
                  <a:srgbClr val="000000"/>
                </a:solidFill>
              </a:rPr>
              <a:t>Debe estar disponible a solicitud para:</a:t>
            </a:r>
          </a:p>
          <a:p>
            <a:pPr lvl="1">
              <a:defRPr/>
            </a:pPr>
            <a:r>
              <a:rPr lang="es-US" sz="3000" b="0" i="0" dirty="0" smtClean="0">
                <a:solidFill>
                  <a:srgbClr val="000000"/>
                </a:solidFill>
              </a:rPr>
              <a:t>Los empleados y/o su </a:t>
            </a:r>
          </a:p>
          <a:p>
            <a:pPr lvl="1">
              <a:buNone/>
              <a:defRPr/>
            </a:pPr>
            <a:r>
              <a:rPr lang="es-US" sz="3000" dirty="0" smtClean="0">
                <a:solidFill>
                  <a:srgbClr val="000000"/>
                </a:solidFill>
              </a:rPr>
              <a:t>    </a:t>
            </a:r>
            <a:r>
              <a:rPr lang="es-US" sz="3000" b="0" i="0" dirty="0" smtClean="0">
                <a:solidFill>
                  <a:srgbClr val="000000"/>
                </a:solidFill>
              </a:rPr>
              <a:t>representante designado</a:t>
            </a:r>
          </a:p>
          <a:p>
            <a:pPr lvl="1">
              <a:defRPr/>
            </a:pPr>
            <a:r>
              <a:rPr lang="es-US" sz="3000" b="0" i="0" dirty="0" smtClean="0">
                <a:solidFill>
                  <a:srgbClr val="000000"/>
                </a:solidFill>
              </a:rPr>
              <a:t>OSHA</a:t>
            </a:r>
          </a:p>
          <a:p>
            <a:pPr marL="0" indent="0">
              <a:buNone/>
              <a:defRPr/>
            </a:pPr>
            <a:endParaRPr lang="en-US" dirty="0" smtClean="0"/>
          </a:p>
        </p:txBody>
      </p:sp>
      <p:pic>
        <p:nvPicPr>
          <p:cNvPr id="5" name="Picture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609927" y="2795984"/>
            <a:ext cx="2467874" cy="2657463"/>
          </a:xfrm>
          <a:prstGeom prst="rect">
            <a:avLst/>
          </a:prstGeom>
          <a:solidFill>
            <a:schemeClr val="bg1">
              <a:lumMod val="75000"/>
            </a:schemeClr>
          </a:solidFill>
          <a:ln>
            <a:solidFill>
              <a:schemeClr val="bg1">
                <a:lumMod val="85000"/>
              </a:schemeClr>
            </a:solidFill>
          </a:ln>
          <a:effectLst/>
        </p:spPr>
      </p:pic>
    </p:spTree>
    <p:extLst>
      <p:ext uri="{BB962C8B-B14F-4D97-AF65-F5344CB8AC3E}">
        <p14:creationId xmlns:p14="http://schemas.microsoft.com/office/powerpoint/2010/main" xmlns="" val="14320021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00" y="-76200"/>
            <a:ext cx="8229600" cy="1143000"/>
          </a:xfrm>
        </p:spPr>
        <p:txBody>
          <a:bodyPr>
            <a:normAutofit/>
          </a:bodyPr>
          <a:lstStyle/>
          <a:p>
            <a:r>
              <a:rPr lang="es-US" sz="3600" b="0" i="0" dirty="0" smtClean="0">
                <a:solidFill>
                  <a:srgbClr val="000000"/>
                </a:solidFill>
              </a:rPr>
              <a:t>Programa escrito HAZCOM</a:t>
            </a:r>
          </a:p>
        </p:txBody>
      </p:sp>
      <p:sp>
        <p:nvSpPr>
          <p:cNvPr id="3" name="Content Placeholder 2"/>
          <p:cNvSpPr>
            <a:spLocks noGrp="1"/>
          </p:cNvSpPr>
          <p:nvPr>
            <p:ph idx="1"/>
          </p:nvPr>
        </p:nvSpPr>
        <p:spPr>
          <a:xfrm>
            <a:off x="228600" y="1143000"/>
            <a:ext cx="8458200" cy="4525963"/>
          </a:xfrm>
        </p:spPr>
        <p:txBody>
          <a:bodyPr/>
          <a:lstStyle/>
          <a:p>
            <a:pPr marL="0" indent="0">
              <a:buNone/>
            </a:pPr>
            <a:r>
              <a:rPr lang="es-US" sz="3200" b="0" i="0" dirty="0" smtClean="0">
                <a:solidFill>
                  <a:srgbClr val="000000"/>
                </a:solidFill>
              </a:rPr>
              <a:t>Los empleados deben recibir información y capacitación sobre productos químicos peligrosos en su área de trabajo:</a:t>
            </a:r>
          </a:p>
          <a:p>
            <a:pPr marL="857250" lvl="1" indent="-457200">
              <a:buFont typeface="Arial" panose="020B0604020202020204" pitchFamily="34" charset="0"/>
              <a:buChar char="•"/>
            </a:pPr>
            <a:r>
              <a:rPr lang="es-US" sz="2800" b="0" i="0" dirty="0" smtClean="0">
                <a:solidFill>
                  <a:srgbClr val="000000"/>
                </a:solidFill>
              </a:rPr>
              <a:t>En el momento de su asignación inicial.</a:t>
            </a:r>
          </a:p>
          <a:p>
            <a:pPr marL="857250" lvl="1" indent="-457200">
              <a:buFont typeface="Arial" panose="020B0604020202020204" pitchFamily="34" charset="0"/>
              <a:buChar char="•"/>
            </a:pPr>
            <a:r>
              <a:rPr lang="es-US" sz="2800" b="0" i="0" dirty="0" smtClean="0">
                <a:solidFill>
                  <a:srgbClr val="000000"/>
                </a:solidFill>
              </a:rPr>
              <a:t>Siempre que se introduce un nuevo peligro físico o de salud en su área de trabajo.</a:t>
            </a:r>
          </a:p>
          <a:p>
            <a:pPr marL="857250" lvl="1" indent="-457200">
              <a:buFont typeface="Arial" panose="020B0604020202020204" pitchFamily="34" charset="0"/>
              <a:buChar char="•"/>
            </a:pPr>
            <a:r>
              <a:rPr lang="es-US" sz="2800" b="0" i="0" dirty="0" smtClean="0">
                <a:solidFill>
                  <a:srgbClr val="000000"/>
                </a:solidFill>
              </a:rPr>
              <a:t>Puede cubrir categorías de peligros o químicos individuales. </a:t>
            </a:r>
          </a:p>
          <a:p>
            <a:pPr lvl="1"/>
            <a:endParaRPr lang="en-US" dirty="0"/>
          </a:p>
        </p:txBody>
      </p:sp>
    </p:spTree>
    <p:extLst>
      <p:ext uri="{BB962C8B-B14F-4D97-AF65-F5344CB8AC3E}">
        <p14:creationId xmlns:p14="http://schemas.microsoft.com/office/powerpoint/2010/main" xmlns="" val="5821049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 y="-76200"/>
            <a:ext cx="6477000" cy="1143000"/>
          </a:xfrm>
        </p:spPr>
        <p:txBody>
          <a:bodyPr>
            <a:normAutofit/>
          </a:bodyPr>
          <a:lstStyle/>
          <a:p>
            <a:pPr algn="l"/>
            <a:r>
              <a:rPr lang="es-US" sz="3600" b="0" i="0" dirty="0" smtClean="0">
                <a:solidFill>
                  <a:srgbClr val="000000"/>
                </a:solidFill>
              </a:rPr>
              <a:t>Requisitos</a:t>
            </a:r>
          </a:p>
        </p:txBody>
      </p:sp>
      <p:sp>
        <p:nvSpPr>
          <p:cNvPr id="4" name="Content Placeholder 3"/>
          <p:cNvSpPr>
            <a:spLocks noGrp="1"/>
          </p:cNvSpPr>
          <p:nvPr>
            <p:ph idx="1"/>
          </p:nvPr>
        </p:nvSpPr>
        <p:spPr>
          <a:xfrm>
            <a:off x="228600" y="1143000"/>
            <a:ext cx="8763000" cy="4572000"/>
          </a:xfrm>
        </p:spPr>
        <p:txBody>
          <a:bodyPr>
            <a:normAutofit fontScale="85000" lnSpcReduction="20000"/>
          </a:bodyPr>
          <a:lstStyle/>
          <a:p>
            <a:pPr marL="0" lvl="0" indent="0">
              <a:buNone/>
            </a:pPr>
            <a:r>
              <a:rPr lang="es-US" sz="3200" b="0" i="0" dirty="0" smtClean="0">
                <a:solidFill>
                  <a:srgbClr val="000000"/>
                </a:solidFill>
              </a:rPr>
              <a:t>Los empleados deben recibir capacitación sobre:</a:t>
            </a:r>
          </a:p>
          <a:p>
            <a:pPr lvl="1">
              <a:buFont typeface="Arial" panose="020B0604020202020204" pitchFamily="34" charset="0"/>
              <a:buChar char="•"/>
            </a:pPr>
            <a:r>
              <a:rPr lang="es-US" sz="3200" b="0" i="0" dirty="0" smtClean="0">
                <a:solidFill>
                  <a:srgbClr val="000000"/>
                </a:solidFill>
              </a:rPr>
              <a:t>Requisitos estándar de HazCom</a:t>
            </a:r>
          </a:p>
          <a:p>
            <a:pPr lvl="1">
              <a:buFont typeface="Arial" panose="020B0604020202020204" pitchFamily="34" charset="0"/>
              <a:buChar char="•"/>
            </a:pPr>
            <a:r>
              <a:rPr lang="es-US" sz="3200" b="0" i="0" dirty="0" smtClean="0">
                <a:solidFill>
                  <a:srgbClr val="000000"/>
                </a:solidFill>
              </a:rPr>
              <a:t>Lugares peligrosos para químicos</a:t>
            </a:r>
          </a:p>
          <a:p>
            <a:pPr lvl="1">
              <a:buFont typeface="Arial" panose="020B0604020202020204" pitchFamily="34" charset="0"/>
              <a:buChar char="•"/>
            </a:pPr>
            <a:r>
              <a:rPr lang="es-US" sz="3200" b="0" i="0" dirty="0" smtClean="0">
                <a:solidFill>
                  <a:srgbClr val="000000"/>
                </a:solidFill>
              </a:rPr>
              <a:t>Hojas de datos de seguridad</a:t>
            </a:r>
          </a:p>
          <a:p>
            <a:pPr lvl="1">
              <a:buFont typeface="Arial" panose="020B0604020202020204" pitchFamily="34" charset="0"/>
              <a:buChar char="•"/>
            </a:pPr>
            <a:r>
              <a:rPr lang="es-US" sz="3200" b="0" i="0" dirty="0" smtClean="0">
                <a:solidFill>
                  <a:srgbClr val="000000"/>
                </a:solidFill>
              </a:rPr>
              <a:t>Etiquetas</a:t>
            </a:r>
          </a:p>
          <a:p>
            <a:pPr lvl="1">
              <a:buFont typeface="Arial" panose="020B0604020202020204" pitchFamily="34" charset="0"/>
              <a:buChar char="•"/>
            </a:pPr>
            <a:r>
              <a:rPr lang="es-US" sz="3200" b="0" i="0" dirty="0" smtClean="0">
                <a:solidFill>
                  <a:srgbClr val="000000"/>
                </a:solidFill>
              </a:rPr>
              <a:t>Protección (Medidas de protección como prácticas de trabajo y uso de PPE) </a:t>
            </a:r>
          </a:p>
          <a:p>
            <a:pPr lvl="1">
              <a:buFont typeface="Arial" panose="020B0604020202020204" pitchFamily="34" charset="0"/>
              <a:buChar char="•"/>
            </a:pPr>
            <a:r>
              <a:rPr lang="es-US" sz="3200" b="0" i="0" dirty="0" smtClean="0">
                <a:solidFill>
                  <a:srgbClr val="000000"/>
                </a:solidFill>
              </a:rPr>
              <a:t>Detección (Uso de dispositivos de monitoreo, observación u olfato) </a:t>
            </a:r>
          </a:p>
          <a:p>
            <a:pPr lvl="1">
              <a:buFont typeface="Arial" panose="020B0604020202020204" pitchFamily="34" charset="0"/>
              <a:buChar char="•"/>
            </a:pPr>
            <a:r>
              <a:rPr lang="es-US" sz="3200" b="0" i="0" dirty="0" smtClean="0">
                <a:solidFill>
                  <a:srgbClr val="000000"/>
                </a:solidFill>
              </a:rPr>
              <a:t>Localización y disponibilidad del programa escrito de comunicación de peligros. </a:t>
            </a:r>
          </a:p>
          <a:p>
            <a:endParaRPr lang="en-US" dirty="0"/>
          </a:p>
        </p:txBody>
      </p:sp>
    </p:spTree>
    <p:extLst>
      <p:ext uri="{BB962C8B-B14F-4D97-AF65-F5344CB8AC3E}">
        <p14:creationId xmlns:p14="http://schemas.microsoft.com/office/powerpoint/2010/main" xmlns="" val="43563937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6670"/>
            <a:ext cx="8229600" cy="1143000"/>
          </a:xfrm>
        </p:spPr>
        <p:txBody>
          <a:bodyPr>
            <a:normAutofit/>
          </a:bodyPr>
          <a:lstStyle/>
          <a:p>
            <a:pPr algn="l"/>
            <a:r>
              <a:rPr lang="es-US" sz="3600" b="0" i="0" dirty="0" smtClean="0">
                <a:solidFill>
                  <a:srgbClr val="000000"/>
                </a:solidFill>
              </a:rPr>
              <a:t>Programa escrito HAZCOM</a:t>
            </a:r>
          </a:p>
        </p:txBody>
      </p:sp>
      <p:sp>
        <p:nvSpPr>
          <p:cNvPr id="72707" name="Rectangle 3"/>
          <p:cNvSpPr>
            <a:spLocks noGrp="1" noChangeArrowheads="1"/>
          </p:cNvSpPr>
          <p:nvPr>
            <p:ph idx="1"/>
          </p:nvPr>
        </p:nvSpPr>
        <p:spPr>
          <a:xfrm>
            <a:off x="114300" y="1143000"/>
            <a:ext cx="8801100" cy="4525963"/>
          </a:xfrm>
        </p:spPr>
        <p:txBody>
          <a:bodyPr>
            <a:normAutofit/>
          </a:bodyPr>
          <a:lstStyle/>
          <a:p>
            <a:pPr marL="0" indent="0">
              <a:buNone/>
              <a:defRPr/>
            </a:pPr>
            <a:r>
              <a:rPr lang="es-US" sz="3000" b="0" i="0" dirty="0" smtClean="0">
                <a:solidFill>
                  <a:srgbClr val="000000"/>
                </a:solidFill>
              </a:rPr>
              <a:t>Debe contener cómo se cumplirá lo siguiente:</a:t>
            </a:r>
          </a:p>
          <a:p>
            <a:pPr>
              <a:buFont typeface="Wingdings" panose="05000000000000000000" pitchFamily="2" charset="2"/>
              <a:buNone/>
              <a:defRPr/>
            </a:pPr>
            <a:endParaRPr lang="en-US" sz="3000" dirty="0" smtClean="0"/>
          </a:p>
          <a:p>
            <a:pPr lvl="1">
              <a:spcBef>
                <a:spcPct val="5000"/>
              </a:spcBef>
              <a:spcAft>
                <a:spcPct val="5000"/>
              </a:spcAft>
              <a:buFont typeface="Arial" panose="020B0604020202020204" pitchFamily="34" charset="0"/>
              <a:buChar char="•"/>
              <a:defRPr/>
            </a:pPr>
            <a:r>
              <a:rPr lang="es-US" sz="3000" b="0" i="0" dirty="0" smtClean="0">
                <a:solidFill>
                  <a:srgbClr val="000000"/>
                </a:solidFill>
              </a:rPr>
              <a:t>Etiquetas y otras formas de advertencia</a:t>
            </a:r>
          </a:p>
          <a:p>
            <a:pPr lvl="1">
              <a:spcBef>
                <a:spcPct val="5000"/>
              </a:spcBef>
              <a:spcAft>
                <a:spcPct val="5000"/>
              </a:spcAft>
              <a:buFont typeface="Arial" panose="020B0604020202020204" pitchFamily="34" charset="0"/>
              <a:buChar char="•"/>
              <a:defRPr/>
            </a:pPr>
            <a:r>
              <a:rPr lang="es-US" sz="3000" b="0" i="0" dirty="0" smtClean="0">
                <a:solidFill>
                  <a:srgbClr val="000000"/>
                </a:solidFill>
              </a:rPr>
              <a:t>Hojas de datos de seguridad</a:t>
            </a:r>
          </a:p>
          <a:p>
            <a:pPr lvl="1">
              <a:spcBef>
                <a:spcPct val="5000"/>
              </a:spcBef>
              <a:spcAft>
                <a:spcPct val="5000"/>
              </a:spcAft>
              <a:buFont typeface="Arial" panose="020B0604020202020204" pitchFamily="34" charset="0"/>
              <a:buChar char="•"/>
              <a:defRPr/>
            </a:pPr>
            <a:r>
              <a:rPr lang="es-US" sz="3000" b="0" i="0" dirty="0" smtClean="0">
                <a:solidFill>
                  <a:srgbClr val="000000"/>
                </a:solidFill>
              </a:rPr>
              <a:t>Información y capacitación</a:t>
            </a:r>
          </a:p>
          <a:p>
            <a:pPr lvl="1">
              <a:spcBef>
                <a:spcPct val="5000"/>
              </a:spcBef>
              <a:spcAft>
                <a:spcPct val="5000"/>
              </a:spcAft>
              <a:buFont typeface="Arial" panose="020B0604020202020204" pitchFamily="34" charset="0"/>
              <a:buChar char="•"/>
              <a:defRPr/>
            </a:pPr>
            <a:r>
              <a:rPr lang="es-US" sz="3000" b="0" i="0" dirty="0" smtClean="0">
                <a:solidFill>
                  <a:srgbClr val="000000"/>
                </a:solidFill>
              </a:rPr>
              <a:t>Lista de productos químicos</a:t>
            </a:r>
          </a:p>
          <a:p>
            <a:pPr marL="742950" lvl="1" indent="-285750">
              <a:defRPr/>
            </a:pPr>
            <a:endParaRPr lang="en-US" dirty="0" smtClean="0">
              <a:effectLst>
                <a:outerShdw blurRad="38100" dist="38100" dir="2700000" algn="tl">
                  <a:srgbClr val="C0C0C0"/>
                </a:outerShdw>
              </a:effectLst>
            </a:endParaRPr>
          </a:p>
          <a:p>
            <a:pPr marL="742950" lvl="1" indent="-285750">
              <a:defRPr/>
            </a:pPr>
            <a:endParaRPr lang="en-US" dirty="0" smtClean="0"/>
          </a:p>
        </p:txBody>
      </p:sp>
      <p:pic>
        <p:nvPicPr>
          <p:cNvPr id="6" name="Picture 5"/>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821875" y="2773121"/>
            <a:ext cx="2895600" cy="3018079"/>
          </a:xfrm>
          <a:prstGeom prst="rect">
            <a:avLst/>
          </a:prstGeom>
          <a:solidFill>
            <a:schemeClr val="bg1">
              <a:lumMod val="75000"/>
            </a:schemeClr>
          </a:solidFill>
          <a:ln>
            <a:solidFill>
              <a:schemeClr val="bg1">
                <a:lumMod val="85000"/>
              </a:schemeClr>
            </a:solidFill>
          </a:ln>
          <a:effectLst/>
        </p:spPr>
      </p:pic>
    </p:spTree>
    <p:extLst>
      <p:ext uri="{BB962C8B-B14F-4D97-AF65-F5344CB8AC3E}">
        <p14:creationId xmlns:p14="http://schemas.microsoft.com/office/powerpoint/2010/main" xmlns="" val="24484770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 y="-95250"/>
            <a:ext cx="8229600" cy="1143000"/>
          </a:xfrm>
        </p:spPr>
        <p:txBody>
          <a:bodyPr>
            <a:normAutofit/>
          </a:bodyPr>
          <a:lstStyle/>
          <a:p>
            <a:pPr algn="l"/>
            <a:r>
              <a:rPr lang="es-US" sz="3600" b="0" i="0" dirty="0" smtClean="0">
                <a:solidFill>
                  <a:srgbClr val="000000"/>
                </a:solidFill>
              </a:rPr>
              <a:t>Responsabilidad del empleador</a:t>
            </a:r>
          </a:p>
        </p:txBody>
      </p:sp>
      <p:sp>
        <p:nvSpPr>
          <p:cNvPr id="35843" name="Rectangle 3"/>
          <p:cNvSpPr>
            <a:spLocks noGrp="1" noChangeArrowheads="1"/>
          </p:cNvSpPr>
          <p:nvPr>
            <p:ph type="body" idx="4294967295"/>
          </p:nvPr>
        </p:nvSpPr>
        <p:spPr>
          <a:xfrm>
            <a:off x="-231532" y="990600"/>
            <a:ext cx="9146931" cy="4819650"/>
          </a:xfrm>
        </p:spPr>
        <p:txBody>
          <a:bodyPr>
            <a:normAutofit/>
          </a:bodyPr>
          <a:lstStyle/>
          <a:p>
            <a:pPr lvl="1">
              <a:buFont typeface="Arial" panose="020B0604020202020204" pitchFamily="34" charset="0"/>
              <a:buChar char="•"/>
            </a:pPr>
            <a:r>
              <a:rPr lang="es-US" sz="3000" b="0" i="0" dirty="0" smtClean="0">
                <a:solidFill>
                  <a:srgbClr val="000000"/>
                </a:solidFill>
              </a:rPr>
              <a:t>Compilar una lista completa de los productos químicos potencialmente peligrosos en el lugar de trabajo. </a:t>
            </a:r>
          </a:p>
          <a:p>
            <a:pPr lvl="1">
              <a:buFont typeface="Arial" panose="020B0604020202020204" pitchFamily="34" charset="0"/>
              <a:buChar char="•"/>
            </a:pPr>
            <a:r>
              <a:rPr lang="es-US" sz="3000" b="0" i="0" dirty="0" smtClean="0">
                <a:solidFill>
                  <a:srgbClr val="000000"/>
                </a:solidFill>
              </a:rPr>
              <a:t>Determine si ha recibido hojas de datos de seguridad para todos. </a:t>
            </a:r>
          </a:p>
          <a:p>
            <a:pPr lvl="1">
              <a:buFont typeface="Arial" panose="020B0604020202020204" pitchFamily="34" charset="0"/>
              <a:buChar char="•"/>
            </a:pPr>
            <a:r>
              <a:rPr lang="es-US" sz="3000" b="0" i="0" dirty="0" smtClean="0">
                <a:solidFill>
                  <a:srgbClr val="000000"/>
                </a:solidFill>
              </a:rPr>
              <a:t>Si falta alguno, póngase en contacto con su proveedor y solicite uno. </a:t>
            </a:r>
          </a:p>
          <a:p>
            <a:pPr lvl="1">
              <a:buFont typeface="Arial" panose="020B0604020202020204" pitchFamily="34" charset="0"/>
              <a:buChar char="•"/>
            </a:pPr>
            <a:r>
              <a:rPr lang="es-US" sz="3000" b="0" i="0" dirty="0" smtClean="0">
                <a:solidFill>
                  <a:srgbClr val="000000"/>
                </a:solidFill>
              </a:rPr>
              <a:t>No permita que los empleados utilicen productos químicos para los cuales no hayan recibido una SDS. </a:t>
            </a:r>
          </a:p>
        </p:txBody>
      </p:sp>
    </p:spTree>
    <p:extLst>
      <p:ext uri="{BB962C8B-B14F-4D97-AF65-F5344CB8AC3E}">
        <p14:creationId xmlns:p14="http://schemas.microsoft.com/office/powerpoint/2010/main" xmlns="" val="326934805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6858000" cy="563562"/>
          </a:xfrm>
        </p:spPr>
        <p:txBody>
          <a:bodyPr>
            <a:noAutofit/>
          </a:bodyPr>
          <a:lstStyle/>
          <a:p>
            <a:r>
              <a:rPr lang="es-US" sz="3600" b="0" i="0" dirty="0" smtClean="0">
                <a:solidFill>
                  <a:srgbClr val="000000"/>
                </a:solidFill>
              </a:rPr>
              <a:t>Responsabilidades del empleado</a:t>
            </a:r>
          </a:p>
        </p:txBody>
      </p:sp>
      <p:sp>
        <p:nvSpPr>
          <p:cNvPr id="3" name="Content Placeholder 2"/>
          <p:cNvSpPr>
            <a:spLocks noGrp="1"/>
          </p:cNvSpPr>
          <p:nvPr>
            <p:ph idx="1"/>
          </p:nvPr>
        </p:nvSpPr>
        <p:spPr>
          <a:xfrm>
            <a:off x="-304800" y="990600"/>
            <a:ext cx="9220200" cy="4572000"/>
          </a:xfrm>
        </p:spPr>
        <p:txBody>
          <a:bodyPr>
            <a:normAutofit/>
          </a:bodyPr>
          <a:lstStyle/>
          <a:p>
            <a:pPr lvl="1">
              <a:buFont typeface="Arial" panose="020B0604020202020204" pitchFamily="34" charset="0"/>
              <a:buChar char="•"/>
            </a:pPr>
            <a:r>
              <a:rPr lang="es-US" sz="3000" b="0" i="0" dirty="0" smtClean="0">
                <a:solidFill>
                  <a:srgbClr val="000000"/>
                </a:solidFill>
              </a:rPr>
              <a:t>Sepa dónde se guardan las SDS para los productos químicos a los que está expuesto.</a:t>
            </a:r>
          </a:p>
          <a:p>
            <a:pPr lvl="1">
              <a:buFont typeface="Arial" panose="020B0604020202020204" pitchFamily="34" charset="0"/>
              <a:buChar char="•"/>
            </a:pPr>
            <a:r>
              <a:rPr lang="es-US" sz="3000" b="0" i="0" dirty="0" smtClean="0">
                <a:solidFill>
                  <a:srgbClr val="000000"/>
                </a:solidFill>
              </a:rPr>
              <a:t>Conozca los peligros potenciales que enfrenta cuando usa o hace un mal uso de un producto químico. </a:t>
            </a:r>
          </a:p>
          <a:p>
            <a:pPr lvl="1">
              <a:buFont typeface="Arial" panose="020B0604020202020204" pitchFamily="34" charset="0"/>
              <a:buChar char="•"/>
            </a:pPr>
            <a:r>
              <a:rPr lang="es-US" sz="3000" b="0" i="0" dirty="0" smtClean="0">
                <a:solidFill>
                  <a:srgbClr val="000000"/>
                </a:solidFill>
              </a:rPr>
              <a:t>Conozca el equipo de protección personal (PPE) apropiado donde esté usando los productos químicos en su área de trabajo.</a:t>
            </a:r>
          </a:p>
          <a:p>
            <a:pPr lvl="1">
              <a:buFont typeface="Arial" panose="020B0604020202020204" pitchFamily="34" charset="0"/>
              <a:buChar char="•"/>
            </a:pPr>
            <a:r>
              <a:rPr lang="es-US" sz="3000" b="0" i="0" dirty="0" smtClean="0">
                <a:solidFill>
                  <a:srgbClr val="000000"/>
                </a:solidFill>
              </a:rPr>
              <a:t>Comprender los procedimientos de emergencia a seguir en caso de un derrame.</a:t>
            </a:r>
          </a:p>
        </p:txBody>
      </p:sp>
    </p:spTree>
    <p:extLst>
      <p:ext uri="{BB962C8B-B14F-4D97-AF65-F5344CB8AC3E}">
        <p14:creationId xmlns:p14="http://schemas.microsoft.com/office/powerpoint/2010/main" xmlns="" val="58580153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29075" y="-147450"/>
            <a:ext cx="7086600" cy="1143000"/>
          </a:xfrm>
        </p:spPr>
        <p:txBody>
          <a:bodyPr>
            <a:normAutofit/>
          </a:bodyPr>
          <a:lstStyle/>
          <a:p>
            <a:pPr algn="l">
              <a:defRPr/>
            </a:pPr>
            <a:r>
              <a:rPr lang="es-US" sz="2900" b="0" i="0" dirty="0" smtClean="0">
                <a:solidFill>
                  <a:srgbClr val="000000"/>
                </a:solidFill>
              </a:rPr>
              <a:t>Lista de verificación de comunicación de peligros</a:t>
            </a:r>
          </a:p>
        </p:txBody>
      </p:sp>
      <p:sp>
        <p:nvSpPr>
          <p:cNvPr id="5" name="Content Placeholder 4"/>
          <p:cNvSpPr>
            <a:spLocks noGrp="1"/>
          </p:cNvSpPr>
          <p:nvPr>
            <p:ph sz="half" idx="1"/>
          </p:nvPr>
        </p:nvSpPr>
        <p:spPr>
          <a:xfrm>
            <a:off x="381000" y="1219200"/>
            <a:ext cx="4038600" cy="4800600"/>
          </a:xfrm>
        </p:spPr>
        <p:txBody>
          <a:bodyPr>
            <a:normAutofit fontScale="85000" lnSpcReduction="20000"/>
          </a:bodyPr>
          <a:lstStyle/>
          <a:p>
            <a:r>
              <a:rPr lang="es-US" sz="2800" b="0" i="0" dirty="0" smtClean="0">
                <a:solidFill>
                  <a:srgbClr val="000000"/>
                </a:solidFill>
              </a:rPr>
              <a:t>Todos saben lo que es una SDS y dónde se encuentran</a:t>
            </a:r>
          </a:p>
          <a:p>
            <a:r>
              <a:rPr lang="es-US" sz="2800" b="0" i="0" dirty="0" smtClean="0">
                <a:solidFill>
                  <a:srgbClr val="000000"/>
                </a:solidFill>
              </a:rPr>
              <a:t>El inventario químico se realiza y se completa</a:t>
            </a:r>
          </a:p>
          <a:p>
            <a:r>
              <a:rPr lang="es-US" sz="2800" b="0" i="0" dirty="0" smtClean="0">
                <a:solidFill>
                  <a:srgbClr val="000000"/>
                </a:solidFill>
              </a:rPr>
              <a:t>Los contenedores portátiles están marcados correctamente</a:t>
            </a:r>
          </a:p>
          <a:p>
            <a:r>
              <a:rPr lang="es-US" sz="2800" b="0" i="0" dirty="0" smtClean="0">
                <a:solidFill>
                  <a:srgbClr val="000000"/>
                </a:solidFill>
              </a:rPr>
              <a:t>Los tanques y los recipientes están identificados adecuadamente</a:t>
            </a:r>
          </a:p>
          <a:p>
            <a:r>
              <a:rPr lang="es-US" sz="2800" b="0" i="0" dirty="0" smtClean="0">
                <a:solidFill>
                  <a:srgbClr val="000000"/>
                </a:solidFill>
              </a:rPr>
              <a:t>Todos han sido capacitados y educados en el programa de comunicación de peligros</a:t>
            </a:r>
          </a:p>
          <a:p>
            <a:endParaRPr lang="en-US" dirty="0" smtClean="0"/>
          </a:p>
        </p:txBody>
      </p:sp>
      <p:pic>
        <p:nvPicPr>
          <p:cNvPr id="3074" name="Picture 2"/>
          <p:cNvPicPr>
            <a:picLocks noGrp="1" noChangeAspect="1" noChangeArrowheads="1"/>
          </p:cNvPicPr>
          <p:nvPr>
            <p:ph sz="half" idx="2"/>
          </p:nvPr>
        </p:nvPicPr>
        <p:blipFill>
          <a:blip r:embed="rId3" cstate="email">
            <a:extLst>
              <a:ext uri="{28A0092B-C50C-407E-A947-70E740481C1C}">
                <a14:useLocalDpi xmlns:a14="http://schemas.microsoft.com/office/drawing/2010/main" xmlns=""/>
              </a:ext>
            </a:extLst>
          </a:blip>
          <a:srcRect/>
          <a:stretch>
            <a:fillRect/>
          </a:stretch>
        </p:blipFill>
        <p:spPr bwMode="auto">
          <a:xfrm>
            <a:off x="4800600" y="1828800"/>
            <a:ext cx="3886200" cy="3174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452932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5" y="152400"/>
            <a:ext cx="7886700" cy="701675"/>
          </a:xfrm>
        </p:spPr>
        <p:txBody>
          <a:bodyPr>
            <a:normAutofit/>
          </a:bodyPr>
          <a:lstStyle/>
          <a:p>
            <a:pPr algn="l"/>
            <a:r>
              <a:rPr lang="es-US" sz="3200" b="0" i="0" dirty="0" smtClean="0">
                <a:solidFill>
                  <a:srgbClr val="000000"/>
                </a:solidFill>
              </a:rPr>
              <a:t>Cuestionario - Comunicación de peligros </a:t>
            </a:r>
          </a:p>
        </p:txBody>
      </p:sp>
      <p:sp>
        <p:nvSpPr>
          <p:cNvPr id="6" name="TextBox 5"/>
          <p:cNvSpPr txBox="1"/>
          <p:nvPr/>
        </p:nvSpPr>
        <p:spPr>
          <a:xfrm>
            <a:off x="685800" y="1348850"/>
            <a:ext cx="7924800" cy="3785652"/>
          </a:xfrm>
          <a:prstGeom prst="rect">
            <a:avLst/>
          </a:prstGeom>
          <a:noFill/>
        </p:spPr>
        <p:txBody>
          <a:bodyPr wrap="square" rtlCol="0">
            <a:spAutoFit/>
          </a:bodyPr>
          <a:lstStyle/>
          <a:p>
            <a:pPr algn="ctr"/>
            <a:r>
              <a:rPr lang="es-US" sz="3200" b="1" i="0" dirty="0" smtClean="0">
                <a:solidFill>
                  <a:srgbClr val="000000"/>
                </a:solidFill>
              </a:rPr>
              <a:t>¿Cuál es el propósito de los pictogramas que se encuentran en las Hojas de datos de seguridad y en las etiquetas de los recipientes de productos químicos?</a:t>
            </a:r>
          </a:p>
          <a:p>
            <a:pPr marL="800100" lvl="1" indent="-342900">
              <a:buFont typeface="+mj-lt"/>
              <a:buAutoNum type="alphaUcPeriod"/>
            </a:pPr>
            <a:r>
              <a:rPr lang="es-US" sz="2400" b="0" i="0" dirty="0" smtClean="0">
                <a:solidFill>
                  <a:srgbClr val="000000"/>
                </a:solidFill>
              </a:rPr>
              <a:t>Proporcionar un diagrama molecular del producto químico</a:t>
            </a:r>
          </a:p>
          <a:p>
            <a:pPr marL="800100" lvl="1" indent="-342900">
              <a:buFont typeface="+mj-lt"/>
              <a:buAutoNum type="alphaUcPeriod"/>
            </a:pPr>
            <a:r>
              <a:rPr lang="es-US" sz="2400" b="0" i="0" dirty="0" smtClean="0">
                <a:solidFill>
                  <a:srgbClr val="000000"/>
                </a:solidFill>
              </a:rPr>
              <a:t>Ayudar a los empleados a identificar rápidamente los peligros del producto químico</a:t>
            </a:r>
          </a:p>
          <a:p>
            <a:pPr marL="800100" lvl="1" indent="-342900">
              <a:buFont typeface="+mj-lt"/>
              <a:buAutoNum type="alphaUcPeriod"/>
            </a:pPr>
            <a:r>
              <a:rPr lang="es-US" sz="2400" b="0" i="0" dirty="0" smtClean="0">
                <a:solidFill>
                  <a:srgbClr val="000000"/>
                </a:solidFill>
              </a:rPr>
              <a:t>Confundir a la gente</a:t>
            </a:r>
          </a:p>
          <a:p>
            <a:pPr marL="800100" lvl="1" indent="-342900">
              <a:buFont typeface="+mj-lt"/>
              <a:buAutoNum type="alphaUcPeriod"/>
            </a:pPr>
            <a:r>
              <a:rPr lang="es-US" sz="2400" b="0" i="0" dirty="0" smtClean="0">
                <a:solidFill>
                  <a:srgbClr val="000000"/>
                </a:solidFill>
              </a:rPr>
              <a:t>Proporcionar instrucciones visuales sobre qué hacer en una emergencia</a:t>
            </a:r>
          </a:p>
        </p:txBody>
      </p:sp>
    </p:spTree>
    <p:extLst>
      <p:ext uri="{BB962C8B-B14F-4D97-AF65-F5344CB8AC3E}">
        <p14:creationId xmlns:p14="http://schemas.microsoft.com/office/powerpoint/2010/main" xmlns="" val="191451457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50" y="152400"/>
            <a:ext cx="7886700" cy="701675"/>
          </a:xfrm>
        </p:spPr>
        <p:txBody>
          <a:bodyPr>
            <a:normAutofit/>
          </a:bodyPr>
          <a:lstStyle/>
          <a:p>
            <a:pPr algn="l"/>
            <a:r>
              <a:rPr lang="es-US" sz="3200" b="0" i="0" dirty="0" smtClean="0">
                <a:solidFill>
                  <a:srgbClr val="000000"/>
                </a:solidFill>
              </a:rPr>
              <a:t>Cuestionario - Comunicación de peligros</a:t>
            </a:r>
          </a:p>
        </p:txBody>
      </p:sp>
      <p:sp>
        <p:nvSpPr>
          <p:cNvPr id="6" name="TextBox 5"/>
          <p:cNvSpPr txBox="1"/>
          <p:nvPr/>
        </p:nvSpPr>
        <p:spPr>
          <a:xfrm>
            <a:off x="685800" y="1981200"/>
            <a:ext cx="7924800" cy="2554545"/>
          </a:xfrm>
          <a:prstGeom prst="rect">
            <a:avLst/>
          </a:prstGeom>
          <a:noFill/>
        </p:spPr>
        <p:txBody>
          <a:bodyPr wrap="square" rtlCol="0">
            <a:spAutoFit/>
          </a:bodyPr>
          <a:lstStyle/>
          <a:p>
            <a:pPr algn="ctr"/>
            <a:r>
              <a:rPr lang="es-US" sz="3200" b="1" i="0" dirty="0" smtClean="0">
                <a:solidFill>
                  <a:srgbClr val="000000"/>
                </a:solidFill>
              </a:rPr>
              <a:t>Las Hojas de datos de seguridad se definen como una fuente de información detallada sobre los peligros para la salud de los productos químicos.</a:t>
            </a:r>
          </a:p>
          <a:p>
            <a:pPr algn="ctr"/>
            <a:endParaRPr lang="en-US" sz="3200" b="1" dirty="0">
              <a:solidFill>
                <a:prstClr val="black"/>
              </a:solidFill>
            </a:endParaRPr>
          </a:p>
          <a:p>
            <a:pPr algn="ctr"/>
            <a:r>
              <a:rPr lang="es-US" sz="3200" b="0" i="0" dirty="0" smtClean="0">
                <a:solidFill>
                  <a:srgbClr val="000000"/>
                </a:solidFill>
              </a:rPr>
              <a:t>Verdadero o falso</a:t>
            </a:r>
          </a:p>
        </p:txBody>
      </p:sp>
    </p:spTree>
    <p:extLst>
      <p:ext uri="{BB962C8B-B14F-4D97-AF65-F5344CB8AC3E}">
        <p14:creationId xmlns:p14="http://schemas.microsoft.com/office/powerpoint/2010/main" xmlns="" val="1340853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0" y="152400"/>
            <a:ext cx="7886700" cy="701675"/>
          </a:xfrm>
        </p:spPr>
        <p:txBody>
          <a:bodyPr/>
          <a:lstStyle/>
          <a:p>
            <a:r>
              <a:rPr lang="es-US" sz="3100" b="0" i="0" dirty="0" smtClean="0">
                <a:solidFill>
                  <a:srgbClr val="000000"/>
                </a:solidFill>
                <a:latin typeface="Calibri" pitchFamily="18" charset="0"/>
              </a:rPr>
              <a:t>Cuestionario - Reconocimiento de peligros</a:t>
            </a:r>
          </a:p>
        </p:txBody>
      </p:sp>
      <p:sp>
        <p:nvSpPr>
          <p:cNvPr id="6" name="TextBox 5"/>
          <p:cNvSpPr txBox="1"/>
          <p:nvPr/>
        </p:nvSpPr>
        <p:spPr>
          <a:xfrm>
            <a:off x="685800" y="1828800"/>
            <a:ext cx="7924800" cy="3046988"/>
          </a:xfrm>
          <a:prstGeom prst="rect">
            <a:avLst/>
          </a:prstGeom>
          <a:noFill/>
        </p:spPr>
        <p:txBody>
          <a:bodyPr wrap="square" rtlCol="0">
            <a:spAutoFit/>
          </a:bodyPr>
          <a:lstStyle/>
          <a:p>
            <a:pPr algn="ctr"/>
            <a:r>
              <a:rPr lang="es-US" sz="3200" b="1" i="0" dirty="0" smtClean="0">
                <a:solidFill>
                  <a:srgbClr val="000000"/>
                </a:solidFill>
              </a:rPr>
              <a:t>Una Evaluación de peligros laborales (Job Hazard Assessment, JHA) es un ejemplo de un procedimiento que se puede crear de la información recopilada durante una evaluación de riesgo del área de trabajo.</a:t>
            </a:r>
          </a:p>
          <a:p>
            <a:pPr algn="ctr"/>
            <a:endParaRPr lang="en-US" sz="3200" b="1" dirty="0">
              <a:solidFill>
                <a:prstClr val="black"/>
              </a:solidFill>
            </a:endParaRPr>
          </a:p>
          <a:p>
            <a:pPr algn="ctr"/>
            <a:r>
              <a:rPr lang="es-US" sz="3200" b="0" i="0" dirty="0" smtClean="0">
                <a:solidFill>
                  <a:srgbClr val="000000"/>
                </a:solidFill>
              </a:rPr>
              <a:t>Verdadero o falso</a:t>
            </a:r>
          </a:p>
        </p:txBody>
      </p:sp>
    </p:spTree>
    <p:extLst>
      <p:ext uri="{BB962C8B-B14F-4D97-AF65-F5344CB8AC3E}">
        <p14:creationId xmlns:p14="http://schemas.microsoft.com/office/powerpoint/2010/main" xmlns="" val="286824144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25" y="152400"/>
            <a:ext cx="7886700" cy="701675"/>
          </a:xfrm>
        </p:spPr>
        <p:txBody>
          <a:bodyPr>
            <a:normAutofit/>
          </a:bodyPr>
          <a:lstStyle/>
          <a:p>
            <a:pPr algn="l"/>
            <a:r>
              <a:rPr lang="es-US" sz="3200" b="0" i="0" dirty="0" smtClean="0">
                <a:solidFill>
                  <a:srgbClr val="000000"/>
                </a:solidFill>
              </a:rPr>
              <a:t>Cuestionario - Comunicación de peligros </a:t>
            </a:r>
          </a:p>
        </p:txBody>
      </p:sp>
      <p:sp>
        <p:nvSpPr>
          <p:cNvPr id="6" name="TextBox 5"/>
          <p:cNvSpPr txBox="1"/>
          <p:nvPr/>
        </p:nvSpPr>
        <p:spPr>
          <a:xfrm>
            <a:off x="685800" y="1905000"/>
            <a:ext cx="7924800" cy="2923877"/>
          </a:xfrm>
          <a:prstGeom prst="rect">
            <a:avLst/>
          </a:prstGeom>
          <a:noFill/>
        </p:spPr>
        <p:txBody>
          <a:bodyPr wrap="square" rtlCol="0">
            <a:spAutoFit/>
          </a:bodyPr>
          <a:lstStyle/>
          <a:p>
            <a:pPr algn="ctr"/>
            <a:r>
              <a:rPr lang="es-US" sz="3200" b="1" i="0" dirty="0" smtClean="0">
                <a:solidFill>
                  <a:srgbClr val="000000"/>
                </a:solidFill>
              </a:rPr>
              <a:t>¿Cómo puede protegerse contra los peligros químicos?</a:t>
            </a:r>
          </a:p>
          <a:p>
            <a:pPr marL="800100" lvl="1" indent="-342900">
              <a:buFont typeface="+mj-lt"/>
              <a:buAutoNum type="alphaUcPeriod"/>
            </a:pPr>
            <a:r>
              <a:rPr lang="es-US" sz="2400" b="0" i="0" dirty="0" smtClean="0">
                <a:solidFill>
                  <a:srgbClr val="000000"/>
                </a:solidFill>
              </a:rPr>
              <a:t>Sustituir un producto químico peligroso por un producto químico menos peligroso</a:t>
            </a:r>
          </a:p>
          <a:p>
            <a:pPr marL="800100" lvl="1" indent="-342900">
              <a:buFont typeface="+mj-lt"/>
              <a:buAutoNum type="alphaUcPeriod"/>
            </a:pPr>
            <a:r>
              <a:rPr lang="es-US" sz="2400" b="0" i="0" dirty="0" smtClean="0">
                <a:solidFill>
                  <a:srgbClr val="000000"/>
                </a:solidFill>
              </a:rPr>
              <a:t>Usar el PPE apropiado</a:t>
            </a:r>
          </a:p>
          <a:p>
            <a:pPr marL="800100" lvl="1" indent="-342900">
              <a:buFont typeface="+mj-lt"/>
              <a:buAutoNum type="alphaUcPeriod"/>
            </a:pPr>
            <a:r>
              <a:rPr lang="es-US" sz="2400" b="0" i="0" dirty="0" smtClean="0">
                <a:solidFill>
                  <a:srgbClr val="000000"/>
                </a:solidFill>
              </a:rPr>
              <a:t>Lavarse las manos antes y después de comer</a:t>
            </a:r>
          </a:p>
          <a:p>
            <a:pPr marL="800100" lvl="1" indent="-342900">
              <a:buFont typeface="+mj-lt"/>
              <a:buAutoNum type="alphaUcPeriod"/>
            </a:pPr>
            <a:r>
              <a:rPr lang="es-US" sz="2400" b="0" i="0" dirty="0" smtClean="0">
                <a:solidFill>
                  <a:srgbClr val="000000"/>
                </a:solidFill>
              </a:rPr>
              <a:t>Todas las anteriores</a:t>
            </a:r>
          </a:p>
        </p:txBody>
      </p:sp>
    </p:spTree>
    <p:extLst>
      <p:ext uri="{BB962C8B-B14F-4D97-AF65-F5344CB8AC3E}">
        <p14:creationId xmlns:p14="http://schemas.microsoft.com/office/powerpoint/2010/main" xmlns="" val="16725608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5" y="152400"/>
            <a:ext cx="7886700" cy="701675"/>
          </a:xfrm>
        </p:spPr>
        <p:txBody>
          <a:bodyPr>
            <a:normAutofit/>
          </a:bodyPr>
          <a:lstStyle/>
          <a:p>
            <a:pPr algn="l"/>
            <a:r>
              <a:rPr lang="es-US" sz="3200" b="0" i="0" dirty="0" smtClean="0">
                <a:solidFill>
                  <a:srgbClr val="000000"/>
                </a:solidFill>
              </a:rPr>
              <a:t>Cuestionario - Comunicación de peligros </a:t>
            </a:r>
          </a:p>
        </p:txBody>
      </p:sp>
      <p:sp>
        <p:nvSpPr>
          <p:cNvPr id="6" name="TextBox 5"/>
          <p:cNvSpPr txBox="1"/>
          <p:nvPr/>
        </p:nvSpPr>
        <p:spPr>
          <a:xfrm>
            <a:off x="698205" y="1536875"/>
            <a:ext cx="7924800" cy="3293209"/>
          </a:xfrm>
          <a:prstGeom prst="rect">
            <a:avLst/>
          </a:prstGeom>
          <a:noFill/>
        </p:spPr>
        <p:txBody>
          <a:bodyPr wrap="square" rtlCol="0">
            <a:spAutoFit/>
          </a:bodyPr>
          <a:lstStyle/>
          <a:p>
            <a:pPr algn="ctr"/>
            <a:r>
              <a:rPr lang="es-US" sz="3200" b="1" i="0" dirty="0" smtClean="0">
                <a:solidFill>
                  <a:srgbClr val="000000"/>
                </a:solidFill>
              </a:rPr>
              <a:t>¿Cuál es el propósito de un Programa de comunicación de peligros?</a:t>
            </a:r>
          </a:p>
          <a:p>
            <a:pPr marL="800100" lvl="1" indent="-342900">
              <a:buFont typeface="+mj-lt"/>
              <a:buAutoNum type="alphaUcPeriod"/>
            </a:pPr>
            <a:r>
              <a:rPr lang="es-US" sz="2400" b="0" i="0" dirty="0" smtClean="0">
                <a:solidFill>
                  <a:srgbClr val="000000"/>
                </a:solidFill>
              </a:rPr>
              <a:t>Hacer que la información sobre los productos químicos y sus peligros esté fácilmente disponible</a:t>
            </a:r>
          </a:p>
          <a:p>
            <a:pPr marL="800100" lvl="1" indent="-342900">
              <a:buFont typeface="+mj-lt"/>
              <a:buAutoNum type="alphaUcPeriod"/>
            </a:pPr>
            <a:r>
              <a:rPr lang="es-US" sz="2400" b="0" i="0" dirty="0" smtClean="0">
                <a:solidFill>
                  <a:srgbClr val="000000"/>
                </a:solidFill>
              </a:rPr>
              <a:t>Servir como inventario de productos químicos de la empresa</a:t>
            </a:r>
          </a:p>
          <a:p>
            <a:pPr marL="800100" lvl="1" indent="-342900">
              <a:buFont typeface="+mj-lt"/>
              <a:buAutoNum type="alphaUcPeriod"/>
            </a:pPr>
            <a:r>
              <a:rPr lang="es-US" sz="2400" b="0" i="0" dirty="0" smtClean="0">
                <a:solidFill>
                  <a:srgbClr val="000000"/>
                </a:solidFill>
              </a:rPr>
              <a:t>Proporcionar información detallada sobre los productos químicos peligrosos</a:t>
            </a:r>
          </a:p>
          <a:p>
            <a:pPr marL="800100" lvl="1" indent="-342900">
              <a:buFont typeface="+mj-lt"/>
              <a:buAutoNum type="alphaUcPeriod"/>
            </a:pPr>
            <a:r>
              <a:rPr lang="es-US" sz="2400" b="0" i="0" dirty="0" smtClean="0">
                <a:solidFill>
                  <a:srgbClr val="000000"/>
                </a:solidFill>
              </a:rPr>
              <a:t>Proporcionar información de respuesta de emergencia para combatir un incidente químico</a:t>
            </a:r>
          </a:p>
        </p:txBody>
      </p:sp>
    </p:spTree>
    <p:extLst>
      <p:ext uri="{BB962C8B-B14F-4D97-AF65-F5344CB8AC3E}">
        <p14:creationId xmlns:p14="http://schemas.microsoft.com/office/powerpoint/2010/main" xmlns="" val="155031291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50" y="152400"/>
            <a:ext cx="7886700" cy="701675"/>
          </a:xfrm>
        </p:spPr>
        <p:txBody>
          <a:bodyPr>
            <a:normAutofit/>
          </a:bodyPr>
          <a:lstStyle/>
          <a:p>
            <a:pPr algn="l"/>
            <a:r>
              <a:rPr lang="es-US" sz="3200" b="0" i="0" dirty="0" smtClean="0">
                <a:solidFill>
                  <a:srgbClr val="000000"/>
                </a:solidFill>
              </a:rPr>
              <a:t>Cuestionario - Comunicación de peligros</a:t>
            </a:r>
          </a:p>
        </p:txBody>
      </p:sp>
      <p:sp>
        <p:nvSpPr>
          <p:cNvPr id="6" name="TextBox 5"/>
          <p:cNvSpPr txBox="1"/>
          <p:nvPr/>
        </p:nvSpPr>
        <p:spPr>
          <a:xfrm>
            <a:off x="685800" y="1881250"/>
            <a:ext cx="7924800" cy="2554545"/>
          </a:xfrm>
          <a:prstGeom prst="rect">
            <a:avLst/>
          </a:prstGeom>
          <a:noFill/>
        </p:spPr>
        <p:txBody>
          <a:bodyPr wrap="square" rtlCol="0">
            <a:spAutoFit/>
          </a:bodyPr>
          <a:lstStyle/>
          <a:p>
            <a:pPr algn="ctr"/>
            <a:r>
              <a:rPr lang="es-US" sz="3200" b="1" i="0" dirty="0" smtClean="0">
                <a:solidFill>
                  <a:srgbClr val="000000"/>
                </a:solidFill>
              </a:rPr>
              <a:t>¿Cuál de las siguientes es la manera más rápida de obtener información sobre un producto químico?</a:t>
            </a:r>
          </a:p>
          <a:p>
            <a:pPr marL="800100" lvl="1" indent="-342900">
              <a:buFont typeface="+mj-lt"/>
              <a:buAutoNum type="alphaUcPeriod"/>
            </a:pPr>
            <a:r>
              <a:rPr lang="es-US" sz="2400" b="0" i="0" dirty="0" smtClean="0">
                <a:solidFill>
                  <a:srgbClr val="000000"/>
                </a:solidFill>
              </a:rPr>
              <a:t>Llame al fabricante</a:t>
            </a:r>
          </a:p>
          <a:p>
            <a:pPr marL="800100" lvl="1" indent="-342900">
              <a:buFont typeface="+mj-lt"/>
              <a:buAutoNum type="alphaUcPeriod"/>
            </a:pPr>
            <a:r>
              <a:rPr lang="es-US" sz="2400" b="0" i="0" dirty="0" smtClean="0">
                <a:solidFill>
                  <a:srgbClr val="000000"/>
                </a:solidFill>
              </a:rPr>
              <a:t>Vea la Hoja de datos de seguridad</a:t>
            </a:r>
          </a:p>
          <a:p>
            <a:pPr marL="800100" lvl="1" indent="-342900">
              <a:buFont typeface="+mj-lt"/>
              <a:buAutoNum type="alphaUcPeriod"/>
            </a:pPr>
            <a:r>
              <a:rPr lang="es-US" sz="2400" b="0" i="0" dirty="0" smtClean="0">
                <a:solidFill>
                  <a:srgbClr val="000000"/>
                </a:solidFill>
              </a:rPr>
              <a:t>Hable con su supervisor</a:t>
            </a:r>
          </a:p>
          <a:p>
            <a:pPr marL="800100" lvl="1" indent="-342900">
              <a:buFont typeface="+mj-lt"/>
              <a:buAutoNum type="alphaUcPeriod"/>
            </a:pPr>
            <a:r>
              <a:rPr lang="es-US" sz="2400" b="0" i="0" dirty="0" smtClean="0">
                <a:solidFill>
                  <a:srgbClr val="000000"/>
                </a:solidFill>
              </a:rPr>
              <a:t>Lea la etiqueta</a:t>
            </a:r>
          </a:p>
        </p:txBody>
      </p:sp>
    </p:spTree>
    <p:extLst>
      <p:ext uri="{BB962C8B-B14F-4D97-AF65-F5344CB8AC3E}">
        <p14:creationId xmlns:p14="http://schemas.microsoft.com/office/powerpoint/2010/main" xmlns="" val="130767004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12095" y="576262"/>
            <a:ext cx="9144000" cy="642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65" tIns="45683" rIns="91365" bIns="45683" anchor="ctr"/>
          <a:lstStyle>
            <a:lvl1pPr algn="ctr" defTabSz="966097" rtl="0" eaLnBrk="0" fontAlgn="base" hangingPunct="0">
              <a:spcBef>
                <a:spcPct val="0"/>
              </a:spcBef>
              <a:spcAft>
                <a:spcPct val="0"/>
              </a:spcAft>
              <a:defRPr sz="4700">
                <a:solidFill>
                  <a:schemeClr val="tx2"/>
                </a:solidFill>
                <a:latin typeface="+mj-lt"/>
                <a:ea typeface="+mj-ea"/>
                <a:cs typeface="+mj-cs"/>
              </a:defRPr>
            </a:lvl1pPr>
            <a:lvl2pPr algn="ctr" defTabSz="966097" rtl="0" eaLnBrk="0" fontAlgn="base" hangingPunct="0">
              <a:spcBef>
                <a:spcPct val="0"/>
              </a:spcBef>
              <a:spcAft>
                <a:spcPct val="0"/>
              </a:spcAft>
              <a:defRPr sz="4700">
                <a:solidFill>
                  <a:schemeClr val="tx2"/>
                </a:solidFill>
                <a:latin typeface="Times New Roman" pitchFamily="18" charset="0"/>
              </a:defRPr>
            </a:lvl2pPr>
            <a:lvl3pPr algn="ctr" defTabSz="966097" rtl="0" eaLnBrk="0" fontAlgn="base" hangingPunct="0">
              <a:spcBef>
                <a:spcPct val="0"/>
              </a:spcBef>
              <a:spcAft>
                <a:spcPct val="0"/>
              </a:spcAft>
              <a:defRPr sz="4700">
                <a:solidFill>
                  <a:schemeClr val="tx2"/>
                </a:solidFill>
                <a:latin typeface="Times New Roman" pitchFamily="18" charset="0"/>
              </a:defRPr>
            </a:lvl3pPr>
            <a:lvl4pPr algn="ctr" defTabSz="966097" rtl="0" eaLnBrk="0" fontAlgn="base" hangingPunct="0">
              <a:spcBef>
                <a:spcPct val="0"/>
              </a:spcBef>
              <a:spcAft>
                <a:spcPct val="0"/>
              </a:spcAft>
              <a:defRPr sz="4700">
                <a:solidFill>
                  <a:schemeClr val="tx2"/>
                </a:solidFill>
                <a:latin typeface="Times New Roman" pitchFamily="18" charset="0"/>
              </a:defRPr>
            </a:lvl4pPr>
            <a:lvl5pPr algn="ctr" defTabSz="966097" rtl="0" eaLnBrk="0" fontAlgn="base" hangingPunct="0">
              <a:spcBef>
                <a:spcPct val="0"/>
              </a:spcBef>
              <a:spcAft>
                <a:spcPct val="0"/>
              </a:spcAft>
              <a:defRPr sz="4700">
                <a:solidFill>
                  <a:schemeClr val="tx2"/>
                </a:solidFill>
                <a:latin typeface="Times New Roman" pitchFamily="18" charset="0"/>
              </a:defRPr>
            </a:lvl5pPr>
            <a:lvl6pPr marL="456875" algn="ctr" defTabSz="966097" rtl="0" eaLnBrk="0" fontAlgn="base" hangingPunct="0">
              <a:spcBef>
                <a:spcPct val="0"/>
              </a:spcBef>
              <a:spcAft>
                <a:spcPct val="0"/>
              </a:spcAft>
              <a:defRPr sz="4700">
                <a:solidFill>
                  <a:schemeClr val="tx2"/>
                </a:solidFill>
                <a:latin typeface="Times New Roman" pitchFamily="18" charset="0"/>
              </a:defRPr>
            </a:lvl6pPr>
            <a:lvl7pPr marL="913749" algn="ctr" defTabSz="966097" rtl="0" eaLnBrk="0" fontAlgn="base" hangingPunct="0">
              <a:spcBef>
                <a:spcPct val="0"/>
              </a:spcBef>
              <a:spcAft>
                <a:spcPct val="0"/>
              </a:spcAft>
              <a:defRPr sz="4700">
                <a:solidFill>
                  <a:schemeClr val="tx2"/>
                </a:solidFill>
                <a:latin typeface="Times New Roman" pitchFamily="18" charset="0"/>
              </a:defRPr>
            </a:lvl7pPr>
            <a:lvl8pPr marL="1370622" algn="ctr" defTabSz="966097" rtl="0" eaLnBrk="0" fontAlgn="base" hangingPunct="0">
              <a:spcBef>
                <a:spcPct val="0"/>
              </a:spcBef>
              <a:spcAft>
                <a:spcPct val="0"/>
              </a:spcAft>
              <a:defRPr sz="4700">
                <a:solidFill>
                  <a:schemeClr val="tx2"/>
                </a:solidFill>
                <a:latin typeface="Times New Roman" pitchFamily="18" charset="0"/>
              </a:defRPr>
            </a:lvl8pPr>
            <a:lvl9pPr marL="1827498" algn="ctr" defTabSz="966097" rtl="0" eaLnBrk="0" fontAlgn="base" hangingPunct="0">
              <a:spcBef>
                <a:spcPct val="0"/>
              </a:spcBef>
              <a:spcAft>
                <a:spcPct val="0"/>
              </a:spcAft>
              <a:defRPr sz="4700">
                <a:solidFill>
                  <a:schemeClr val="tx2"/>
                </a:solidFill>
                <a:latin typeface="Times New Roman" pitchFamily="18" charset="0"/>
              </a:defRPr>
            </a:lvl9pPr>
          </a:lstStyle>
          <a:p>
            <a:pPr>
              <a:defRPr/>
            </a:pPr>
            <a:r>
              <a:rPr lang="en" sz="8800" dirty="0" smtClean="0"/>
              <a:t/>
            </a:r>
            <a:br>
              <a:rPr lang="en" sz="8800" dirty="0" smtClean="0"/>
            </a:br>
            <a:r>
              <a:rPr lang="es-US" sz="4800" b="1" i="0" dirty="0" smtClean="0">
                <a:solidFill>
                  <a:srgbClr val="000000"/>
                </a:solidFill>
              </a:rPr>
              <a:t>Equipo de protección personal</a:t>
            </a: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5791200" y="2694746"/>
            <a:ext cx="3048000" cy="19257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33400" y="2590800"/>
            <a:ext cx="2381250"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3505200" y="3063875"/>
            <a:ext cx="1708150" cy="1187450"/>
          </a:xfrm>
          <a:prstGeom prst="rect">
            <a:avLst/>
          </a:prstGeom>
        </p:spPr>
      </p:pic>
    </p:spTree>
    <p:extLst>
      <p:ext uri="{BB962C8B-B14F-4D97-AF65-F5344CB8AC3E}">
        <p14:creationId xmlns:p14="http://schemas.microsoft.com/office/powerpoint/2010/main" xmlns="" val="97311003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04800" y="-152400"/>
            <a:ext cx="7886700" cy="1325563"/>
          </a:xfrm>
        </p:spPr>
        <p:txBody>
          <a:bodyPr/>
          <a:lstStyle/>
          <a:p>
            <a:pPr>
              <a:defRPr/>
            </a:pPr>
            <a:r>
              <a:rPr lang="es-US" sz="3600" b="0" i="0" dirty="0" smtClean="0">
                <a:solidFill>
                  <a:srgbClr val="000000"/>
                </a:solidFill>
                <a:latin typeface="Calibri" pitchFamily="18" charset="0"/>
              </a:rPr>
              <a:t>Equipo de protección personal</a:t>
            </a:r>
          </a:p>
        </p:txBody>
      </p:sp>
      <p:sp>
        <p:nvSpPr>
          <p:cNvPr id="209923" name="Rectangle 3"/>
          <p:cNvSpPr>
            <a:spLocks noGrp="1" noChangeArrowheads="1"/>
          </p:cNvSpPr>
          <p:nvPr>
            <p:ph sz="half" idx="1"/>
          </p:nvPr>
        </p:nvSpPr>
        <p:spPr>
          <a:xfrm>
            <a:off x="457200" y="1447800"/>
            <a:ext cx="4267200" cy="4351338"/>
          </a:xfrm>
        </p:spPr>
        <p:txBody>
          <a:bodyPr/>
          <a:lstStyle/>
          <a:p>
            <a:pPr marL="0" indent="0">
              <a:buNone/>
              <a:defRPr/>
            </a:pPr>
            <a:r>
              <a:rPr lang="es-US" sz="2800" b="0" i="1" u="sng" dirty="0" smtClean="0">
                <a:solidFill>
                  <a:srgbClr val="000000"/>
                </a:solidFill>
              </a:rPr>
              <a:t>Casco de seguridad</a:t>
            </a:r>
          </a:p>
          <a:p>
            <a:pPr>
              <a:defRPr/>
            </a:pPr>
            <a:r>
              <a:rPr lang="es-US" sz="2000" b="0" i="0" dirty="0" smtClean="0">
                <a:solidFill>
                  <a:srgbClr val="000000"/>
                </a:solidFill>
              </a:rPr>
              <a:t>Ofrece protección contra la caída de materiales, chispas u otros objetos que pueden dañar el cráneo</a:t>
            </a:r>
          </a:p>
          <a:p>
            <a:pPr lvl="2">
              <a:defRPr/>
            </a:pPr>
            <a:endParaRPr lang="en-US" sz="1800" dirty="0" smtClean="0"/>
          </a:p>
          <a:p>
            <a:pPr lvl="1">
              <a:defRPr/>
            </a:pPr>
            <a:r>
              <a:rPr lang="es-US" sz="2000" b="0" i="0" dirty="0" smtClean="0">
                <a:solidFill>
                  <a:srgbClr val="000000"/>
                </a:solidFill>
              </a:rPr>
              <a:t>Podría tener un escudo facial conectado al casco de seguridad</a:t>
            </a:r>
          </a:p>
          <a:p>
            <a:pPr lvl="1">
              <a:defRPr/>
            </a:pPr>
            <a:r>
              <a:rPr lang="es-US" sz="2000" b="0" i="0" dirty="0" smtClean="0">
                <a:solidFill>
                  <a:srgbClr val="000000"/>
                </a:solidFill>
              </a:rPr>
              <a:t>Podría tener orejeras para la protección auditiva conectadas al casco de seguridad</a:t>
            </a:r>
          </a:p>
        </p:txBody>
      </p:sp>
      <p:pic>
        <p:nvPicPr>
          <p:cNvPr id="80900" name="Picture 4"/>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876799" y="2362200"/>
            <a:ext cx="3738879"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8304084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34350" y="-76200"/>
            <a:ext cx="7886700" cy="1082675"/>
          </a:xfrm>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0488" tIns="44450" rIns="90488" bIns="44450" anchor="ctr"/>
          <a:lstStyle/>
          <a:p>
            <a:pPr algn="ctr" defTabSz="917575">
              <a:defRPr/>
            </a:pPr>
            <a:r>
              <a:rPr lang="es-US" sz="3600" b="0" i="0" dirty="0" smtClean="0">
                <a:solidFill>
                  <a:srgbClr val="000000"/>
                </a:solidFill>
                <a:latin typeface="Calibri" pitchFamily="18" charset="0"/>
              </a:rPr>
              <a:t>Protección para los ojos prescrita</a:t>
            </a:r>
          </a:p>
        </p:txBody>
      </p:sp>
      <p:pic>
        <p:nvPicPr>
          <p:cNvPr id="9220" name="Picture 5" descr="excelsior"/>
          <p:cNvPicPr>
            <a:picLocks noGrp="1" noChangeAspect="1" noChangeArrowheads="1"/>
          </p:cNvPicPr>
          <p:nvPr>
            <p:ph sz="half" idx="2"/>
          </p:nvPr>
        </p:nvPicPr>
        <p:blipFill>
          <a:blip r:embed="rId2" cstate="email">
            <a:extLst>
              <a:ext uri="{28A0092B-C50C-407E-A947-70E740481C1C}">
                <a14:useLocalDpi xmlns:a14="http://schemas.microsoft.com/office/drawing/2010/main" xmlns=""/>
              </a:ext>
            </a:extLst>
          </a:blip>
          <a:stretch>
            <a:fillRect/>
          </a:stretch>
        </p:blipFill>
        <p:spPr>
          <a:xfrm>
            <a:off x="5638800" y="1371600"/>
            <a:ext cx="2373923" cy="1371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28800" y="4267200"/>
            <a:ext cx="2870200" cy="1745082"/>
          </a:xfrm>
          <a:prstGeom prst="rect">
            <a:avLst/>
          </a:prstGeom>
        </p:spPr>
      </p:pic>
      <p:sp>
        <p:nvSpPr>
          <p:cNvPr id="6" name="Rectangle 3"/>
          <p:cNvSpPr>
            <a:spLocks noGrp="1" noChangeArrowheads="1"/>
          </p:cNvSpPr>
          <p:nvPr>
            <p:ph sz="half" idx="1"/>
          </p:nvPr>
        </p:nvSpPr>
        <p:spPr>
          <a:xfrm>
            <a:off x="304800" y="1371600"/>
            <a:ext cx="4267200" cy="4351338"/>
          </a:xfrm>
        </p:spPr>
        <p:txBody>
          <a:bodyPr/>
          <a:lstStyle/>
          <a:p>
            <a:pPr marL="0" indent="0">
              <a:buNone/>
              <a:defRPr/>
            </a:pPr>
            <a:r>
              <a:rPr lang="es-US" sz="2800" b="0" i="1" u="sng" dirty="0" smtClean="0">
                <a:solidFill>
                  <a:srgbClr val="000000"/>
                </a:solidFill>
              </a:rPr>
              <a:t>Lentes de seguridad</a:t>
            </a:r>
          </a:p>
          <a:p>
            <a:pPr>
              <a:defRPr/>
            </a:pPr>
            <a:r>
              <a:rPr lang="es-US" sz="2000" b="0" i="0" dirty="0" smtClean="0">
                <a:solidFill>
                  <a:srgbClr val="000000"/>
                </a:solidFill>
              </a:rPr>
              <a:t>Ofrece protección para los ojos</a:t>
            </a:r>
          </a:p>
          <a:p>
            <a:pPr lvl="2">
              <a:defRPr/>
            </a:pPr>
            <a:endParaRPr lang="en-US" sz="1800" dirty="0" smtClean="0"/>
          </a:p>
          <a:p>
            <a:pPr lvl="1">
              <a:defRPr/>
            </a:pPr>
            <a:r>
              <a:rPr lang="es-US" sz="2000" b="0" i="0" dirty="0" smtClean="0">
                <a:solidFill>
                  <a:srgbClr val="000000"/>
                </a:solidFill>
              </a:rPr>
              <a:t>ANSI Z87 se sellará en algún lugar en el marco.</a:t>
            </a:r>
          </a:p>
          <a:p>
            <a:pPr lvl="1">
              <a:defRPr/>
            </a:pPr>
            <a:r>
              <a:rPr lang="es-US" sz="2000" b="0" i="0" dirty="0" smtClean="0">
                <a:solidFill>
                  <a:srgbClr val="000000"/>
                </a:solidFill>
              </a:rPr>
              <a:t>Debe tener protectores laterales.</a:t>
            </a:r>
          </a:p>
          <a:p>
            <a:pPr lvl="1">
              <a:defRPr/>
            </a:pPr>
            <a:r>
              <a:rPr lang="es-US" sz="2000" b="0" i="0" dirty="0" smtClean="0">
                <a:solidFill>
                  <a:srgbClr val="000000"/>
                </a:solidFill>
              </a:rPr>
              <a:t>Las inscripciones de prescripción son opciones para aquellos que usan gafas para ver mejor.</a:t>
            </a: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43600" y="3505200"/>
            <a:ext cx="2514600" cy="1748068"/>
          </a:xfrm>
          <a:prstGeom prst="rect">
            <a:avLst/>
          </a:prstGeom>
        </p:spPr>
      </p:pic>
    </p:spTree>
    <p:extLst>
      <p:ext uri="{BB962C8B-B14F-4D97-AF65-F5344CB8AC3E}">
        <p14:creationId xmlns:p14="http://schemas.microsoft.com/office/powerpoint/2010/main" xmlns="" val="5579567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Shield1"/>
          <p:cNvPicPr>
            <a:picLocks noGrp="1" noChangeAspect="1" noChangeArrowheads="1"/>
          </p:cNvPicPr>
          <p:nvPr>
            <p:ph sz="half" idx="2"/>
          </p:nvPr>
        </p:nvPicPr>
        <p:blipFill>
          <a:blip r:embed="rId2" cstate="email">
            <a:extLst>
              <a:ext uri="{28A0092B-C50C-407E-A947-70E740481C1C}">
                <a14:useLocalDpi xmlns:a14="http://schemas.microsoft.com/office/drawing/2010/main" xmlns=""/>
              </a:ext>
            </a:extLst>
          </a:blip>
          <a:srcRect/>
          <a:stretch>
            <a:fillRect/>
          </a:stretch>
        </p:blipFill>
        <p:spPr>
          <a:xfrm>
            <a:off x="4191000" y="1810544"/>
            <a:ext cx="4720971" cy="306625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Rectangle 2"/>
          <p:cNvSpPr>
            <a:spLocks noGrp="1" noChangeArrowheads="1"/>
          </p:cNvSpPr>
          <p:nvPr>
            <p:ph type="title"/>
          </p:nvPr>
        </p:nvSpPr>
        <p:spPr>
          <a:xfrm>
            <a:off x="304800" y="-152400"/>
            <a:ext cx="7620000" cy="1143000"/>
          </a:xfrm>
        </p:spPr>
        <p:txBody>
          <a:bodyPr/>
          <a:lstStyle/>
          <a:p>
            <a:pPr>
              <a:defRPr/>
            </a:pPr>
            <a:r>
              <a:rPr lang="es-US" sz="3600" b="0" i="0" dirty="0" smtClean="0">
                <a:solidFill>
                  <a:srgbClr val="000000"/>
                </a:solidFill>
                <a:latin typeface="Calibri" pitchFamily="18" charset="0"/>
              </a:rPr>
              <a:t>Protección facial y ocular</a:t>
            </a:r>
          </a:p>
        </p:txBody>
      </p:sp>
      <p:sp>
        <p:nvSpPr>
          <p:cNvPr id="102403" name="Rectangle 3"/>
          <p:cNvSpPr>
            <a:spLocks noGrp="1" noChangeArrowheads="1"/>
          </p:cNvSpPr>
          <p:nvPr>
            <p:ph type="body" sz="half" idx="1"/>
          </p:nvPr>
        </p:nvSpPr>
        <p:spPr>
          <a:xfrm>
            <a:off x="228600" y="1905000"/>
            <a:ext cx="3810000" cy="4114800"/>
          </a:xfrm>
        </p:spPr>
        <p:txBody>
          <a:bodyPr/>
          <a:lstStyle/>
          <a:p>
            <a:pPr>
              <a:defRPr/>
            </a:pPr>
            <a:r>
              <a:rPr lang="es-US" sz="2400" b="0" i="0" dirty="0" smtClean="0">
                <a:solidFill>
                  <a:srgbClr val="000000"/>
                </a:solidFill>
              </a:rPr>
              <a:t>Protección facial:</a:t>
            </a:r>
          </a:p>
          <a:p>
            <a:pPr lvl="1">
              <a:defRPr/>
            </a:pPr>
            <a:r>
              <a:rPr lang="es-US" sz="2000" b="0" i="0" dirty="0" smtClean="0">
                <a:solidFill>
                  <a:srgbClr val="000000"/>
                </a:solidFill>
              </a:rPr>
              <a:t>Proporciona protección facial completa</a:t>
            </a:r>
          </a:p>
          <a:p>
            <a:pPr lvl="1">
              <a:defRPr/>
            </a:pPr>
            <a:endParaRPr lang="en-US" sz="2000" dirty="0" smtClean="0"/>
          </a:p>
          <a:p>
            <a:pPr>
              <a:defRPr/>
            </a:pPr>
            <a:r>
              <a:rPr lang="es-US" sz="2400" b="0" i="0" dirty="0" smtClean="0">
                <a:solidFill>
                  <a:srgbClr val="000000"/>
                </a:solidFill>
              </a:rPr>
              <a:t>Cuándo usar:</a:t>
            </a:r>
          </a:p>
          <a:p>
            <a:pPr lvl="1">
              <a:defRPr/>
            </a:pPr>
            <a:r>
              <a:rPr lang="es-US" sz="2000" b="0" i="0" dirty="0" smtClean="0">
                <a:solidFill>
                  <a:srgbClr val="000000"/>
                </a:solidFill>
              </a:rPr>
              <a:t>Uso de soplete</a:t>
            </a:r>
          </a:p>
          <a:p>
            <a:pPr lvl="1">
              <a:defRPr/>
            </a:pPr>
            <a:r>
              <a:rPr lang="es-US" sz="2000" b="0" i="0" dirty="0" smtClean="0">
                <a:solidFill>
                  <a:srgbClr val="000000"/>
                </a:solidFill>
              </a:rPr>
              <a:t>Uso de amoladora</a:t>
            </a:r>
          </a:p>
        </p:txBody>
      </p:sp>
      <p:sp>
        <p:nvSpPr>
          <p:cNvPr id="11269" name="Text Box 8"/>
          <p:cNvSpPr txBox="1">
            <a:spLocks noChangeArrowheads="1"/>
          </p:cNvSpPr>
          <p:nvPr/>
        </p:nvSpPr>
        <p:spPr bwMode="auto">
          <a:xfrm>
            <a:off x="4495800" y="4876800"/>
            <a:ext cx="22860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s-US" sz="1200" b="1" i="0" dirty="0" smtClean="0">
                <a:solidFill>
                  <a:srgbClr val="000000"/>
                </a:solidFill>
                <a:latin typeface="Times New Roman" pitchFamily="18" charset="0"/>
              </a:rPr>
              <a:t>Tinte N.° 5 - Uso de soplete</a:t>
            </a:r>
          </a:p>
        </p:txBody>
      </p:sp>
      <p:sp>
        <p:nvSpPr>
          <p:cNvPr id="11270" name="Text Box 9"/>
          <p:cNvSpPr txBox="1">
            <a:spLocks noChangeArrowheads="1"/>
          </p:cNvSpPr>
          <p:nvPr/>
        </p:nvSpPr>
        <p:spPr bwMode="auto">
          <a:xfrm>
            <a:off x="7162800" y="4876800"/>
            <a:ext cx="12779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s-US" sz="1200" b="1" i="0" dirty="0" smtClean="0">
                <a:solidFill>
                  <a:srgbClr val="000000"/>
                </a:solidFill>
                <a:latin typeface="Times New Roman" pitchFamily="18" charset="0"/>
              </a:rPr>
              <a:t>Claro - uso de amoladora</a:t>
            </a:r>
          </a:p>
        </p:txBody>
      </p:sp>
    </p:spTree>
    <p:extLst>
      <p:ext uri="{BB962C8B-B14F-4D97-AF65-F5344CB8AC3E}">
        <p14:creationId xmlns:p14="http://schemas.microsoft.com/office/powerpoint/2010/main" xmlns="" val="1745996429"/>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533400" y="-76200"/>
            <a:ext cx="7086600" cy="1143000"/>
          </a:xfrm>
        </p:spPr>
        <p:txBody>
          <a:bodyPr/>
          <a:lstStyle/>
          <a:p>
            <a:pPr>
              <a:defRPr/>
            </a:pPr>
            <a:r>
              <a:rPr lang="es-US" sz="3600" b="0" i="0" dirty="0" smtClean="0">
                <a:solidFill>
                  <a:srgbClr val="000000"/>
                </a:solidFill>
                <a:latin typeface="Calibri" pitchFamily="18" charset="0"/>
              </a:rPr>
              <a:t>Estaciones para lavado de ojos</a:t>
            </a:r>
          </a:p>
        </p:txBody>
      </p:sp>
      <p:sp>
        <p:nvSpPr>
          <p:cNvPr id="93187" name="Rectangle 3"/>
          <p:cNvSpPr>
            <a:spLocks noGrp="1" noChangeArrowheads="1"/>
          </p:cNvSpPr>
          <p:nvPr>
            <p:ph type="body" sz="half" idx="1"/>
          </p:nvPr>
        </p:nvSpPr>
        <p:spPr>
          <a:xfrm>
            <a:off x="762000" y="1447800"/>
            <a:ext cx="3810000" cy="4114800"/>
          </a:xfrm>
        </p:spPr>
        <p:txBody>
          <a:bodyPr/>
          <a:lstStyle/>
          <a:p>
            <a:pPr>
              <a:defRPr/>
            </a:pPr>
            <a:r>
              <a:rPr lang="es-US" sz="2400" b="0" i="0" dirty="0" smtClean="0">
                <a:solidFill>
                  <a:srgbClr val="000000"/>
                </a:solidFill>
              </a:rPr>
              <a:t>Se requieren estaciones de lavado de ojos si existen ciertos peligros oculares</a:t>
            </a:r>
          </a:p>
          <a:p>
            <a:pPr lvl="1">
              <a:defRPr/>
            </a:pPr>
            <a:endParaRPr lang="en-US" sz="2000" dirty="0" smtClean="0"/>
          </a:p>
          <a:p>
            <a:pPr lvl="1">
              <a:defRPr/>
            </a:pPr>
            <a:r>
              <a:rPr lang="es-US" sz="2000" b="0" i="0" dirty="0" smtClean="0">
                <a:solidFill>
                  <a:srgbClr val="000000"/>
                </a:solidFill>
              </a:rPr>
              <a:t>baterías</a:t>
            </a:r>
          </a:p>
          <a:p>
            <a:pPr lvl="1">
              <a:defRPr/>
            </a:pPr>
            <a:r>
              <a:rPr lang="es-US" sz="2000" b="0" i="0" dirty="0" smtClean="0">
                <a:solidFill>
                  <a:srgbClr val="000000"/>
                </a:solidFill>
              </a:rPr>
              <a:t>productos químicos corrosivos</a:t>
            </a:r>
          </a:p>
          <a:p>
            <a:pPr lvl="1">
              <a:defRPr/>
            </a:pPr>
            <a:r>
              <a:rPr lang="es-US" sz="2000" b="0" i="0" dirty="0" smtClean="0">
                <a:solidFill>
                  <a:srgbClr val="000000"/>
                </a:solidFill>
              </a:rPr>
              <a:t>Ácido</a:t>
            </a:r>
          </a:p>
          <a:p>
            <a:pPr lvl="1">
              <a:defRPr/>
            </a:pPr>
            <a:endParaRPr lang="en-US" sz="2000" dirty="0"/>
          </a:p>
          <a:p>
            <a:pPr>
              <a:defRPr/>
            </a:pPr>
            <a:r>
              <a:rPr lang="es-US" sz="2400" b="0" i="0" dirty="0" smtClean="0">
                <a:solidFill>
                  <a:srgbClr val="000000"/>
                </a:solidFill>
              </a:rPr>
              <a:t>¿Dónde están sus estaciones de lavado de ojos?</a:t>
            </a:r>
          </a:p>
          <a:p>
            <a:pPr lvl="1">
              <a:defRPr/>
            </a:pPr>
            <a:endParaRPr lang="en-US" sz="2400" dirty="0" smtClean="0"/>
          </a:p>
        </p:txBody>
      </p:sp>
      <p:pic>
        <p:nvPicPr>
          <p:cNvPr id="13316" name="Picture 11" descr="eyewash1"/>
          <p:cNvPicPr>
            <a:picLocks noGrp="1" noChangeAspect="1" noChangeArrowheads="1"/>
          </p:cNvPicPr>
          <p:nvPr>
            <p:ph sz="half" idx="2"/>
          </p:nvPr>
        </p:nvPicPr>
        <p:blipFill>
          <a:blip r:embed="rId2" cstate="email">
            <a:extLst>
              <a:ext uri="{28A0092B-C50C-407E-A947-70E740481C1C}">
                <a14:useLocalDpi xmlns:a14="http://schemas.microsoft.com/office/drawing/2010/main" xmlns=""/>
              </a:ext>
            </a:extLst>
          </a:blip>
          <a:stretch>
            <a:fillRect/>
          </a:stretch>
        </p:blipFill>
        <p:spPr>
          <a:xfrm>
            <a:off x="5715000" y="1219200"/>
            <a:ext cx="2272420" cy="2438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13" descr="eyewash2"/>
          <p:cNvPicPr>
            <a:picLocks noGrp="1" noChangeAspect="1" noChangeArrowheads="1"/>
          </p:cNvPicPr>
          <p:nvPr>
            <p:ph sz="quarter" idx="4294967295"/>
          </p:nvPr>
        </p:nvPicPr>
        <p:blipFill>
          <a:blip r:embed="rId3" cstate="print">
            <a:extLst>
              <a:ext uri="{28A0092B-C50C-407E-A947-70E740481C1C}">
                <a14:useLocalDpi xmlns:a14="http://schemas.microsoft.com/office/drawing/2010/main" xmlns=""/>
              </a:ext>
            </a:extLst>
          </a:blip>
          <a:srcRect/>
          <a:stretch>
            <a:fillRect/>
          </a:stretch>
        </p:blipFill>
        <p:spPr>
          <a:xfrm>
            <a:off x="5715000" y="3962400"/>
            <a:ext cx="2381250" cy="18859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025726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390525" y="-76200"/>
            <a:ext cx="7229475" cy="1143000"/>
          </a:xfrm>
        </p:spPr>
        <p:txBody>
          <a:bodyPr/>
          <a:lstStyle/>
          <a:p>
            <a:pPr>
              <a:defRPr/>
            </a:pPr>
            <a:r>
              <a:rPr lang="es-US" sz="3600" b="0" i="0" dirty="0" smtClean="0">
                <a:solidFill>
                  <a:srgbClr val="000000"/>
                </a:solidFill>
                <a:latin typeface="Calibri" pitchFamily="18" charset="0"/>
              </a:rPr>
              <a:t>Tipos de protección para los pies</a:t>
            </a:r>
          </a:p>
        </p:txBody>
      </p:sp>
      <p:sp>
        <p:nvSpPr>
          <p:cNvPr id="202755" name="Rectangle 3"/>
          <p:cNvSpPr>
            <a:spLocks noGrp="1" noChangeArrowheads="1"/>
          </p:cNvSpPr>
          <p:nvPr>
            <p:ph type="body" sz="half" idx="1"/>
          </p:nvPr>
        </p:nvSpPr>
        <p:spPr>
          <a:xfrm>
            <a:off x="838200" y="1447800"/>
            <a:ext cx="3810000" cy="4114800"/>
          </a:xfrm>
        </p:spPr>
        <p:txBody>
          <a:bodyPr/>
          <a:lstStyle/>
          <a:p>
            <a:pPr marL="0" indent="0">
              <a:buNone/>
              <a:defRPr/>
            </a:pPr>
            <a:r>
              <a:rPr lang="es-US" sz="2800" b="0" i="1" u="sng" dirty="0" smtClean="0">
                <a:solidFill>
                  <a:srgbClr val="000000"/>
                </a:solidFill>
              </a:rPr>
              <a:t>Calzado de protección</a:t>
            </a:r>
          </a:p>
          <a:p>
            <a:pPr>
              <a:buFont typeface="Monotype Sorts" pitchFamily="2" charset="2"/>
              <a:buNone/>
              <a:defRPr/>
            </a:pPr>
            <a:endParaRPr lang="en-US" sz="2800" dirty="0" smtClean="0"/>
          </a:p>
          <a:p>
            <a:pPr>
              <a:defRPr/>
            </a:pPr>
            <a:r>
              <a:rPr lang="es-US" sz="2000" b="0" i="0" dirty="0" smtClean="0">
                <a:solidFill>
                  <a:srgbClr val="000000"/>
                </a:solidFill>
              </a:rPr>
              <a:t>Protege los pies y los dedos de los pies de las punciones, el calor, las chispas, los objetos pesados </a:t>
            </a:r>
          </a:p>
          <a:p>
            <a:pPr>
              <a:defRPr/>
            </a:pPr>
            <a:r>
              <a:rPr lang="es-US" sz="2000" b="0" i="0" dirty="0" smtClean="0">
                <a:solidFill>
                  <a:srgbClr val="000000"/>
                </a:solidFill>
              </a:rPr>
              <a:t>Las espátulas y/o los protectores metatarsianos agregarán protección adicional a las botas, los pies y las piernas</a:t>
            </a:r>
          </a:p>
          <a:p>
            <a:pPr lvl="2">
              <a:defRPr/>
            </a:pPr>
            <a:endParaRPr lang="en-US" sz="2000" dirty="0" smtClean="0"/>
          </a:p>
        </p:txBody>
      </p:sp>
      <p:pic>
        <p:nvPicPr>
          <p:cNvPr id="74756" name="Picture 4"/>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715000" y="1143000"/>
            <a:ext cx="2381250" cy="200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4757" name="Picture 5"/>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994543" y="3219450"/>
            <a:ext cx="2114550" cy="240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99142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1" name="Rectangle 3"/>
          <p:cNvSpPr>
            <a:spLocks noGrp="1" noChangeArrowheads="1"/>
          </p:cNvSpPr>
          <p:nvPr>
            <p:ph type="title"/>
          </p:nvPr>
        </p:nvSpPr>
        <p:spPr>
          <a:xfrm>
            <a:off x="195950" y="-76200"/>
            <a:ext cx="8305800" cy="1143000"/>
          </a:xfrm>
        </p:spPr>
        <p:txBody>
          <a:bodyPr/>
          <a:lstStyle/>
          <a:p>
            <a:pPr>
              <a:defRPr/>
            </a:pPr>
            <a:r>
              <a:rPr lang="es-US" sz="3600" b="0" i="0" dirty="0" smtClean="0">
                <a:solidFill>
                  <a:srgbClr val="000000"/>
                </a:solidFill>
                <a:latin typeface="Calibri" pitchFamily="18" charset="0"/>
              </a:rPr>
              <a:t>Tipos de protección para las manos</a:t>
            </a:r>
          </a:p>
        </p:txBody>
      </p:sp>
      <p:sp>
        <p:nvSpPr>
          <p:cNvPr id="140292" name="Rectangle 4"/>
          <p:cNvSpPr>
            <a:spLocks noGrp="1" noChangeArrowheads="1"/>
          </p:cNvSpPr>
          <p:nvPr>
            <p:ph type="body" sz="half" idx="1"/>
          </p:nvPr>
        </p:nvSpPr>
        <p:spPr>
          <a:xfrm>
            <a:off x="304800" y="1524000"/>
            <a:ext cx="3810000" cy="4114800"/>
          </a:xfrm>
        </p:spPr>
        <p:txBody>
          <a:bodyPr/>
          <a:lstStyle/>
          <a:p>
            <a:pPr marL="0" indent="0">
              <a:buNone/>
              <a:defRPr/>
            </a:pPr>
            <a:r>
              <a:rPr lang="es-US" sz="2800" b="0" i="1" u="sng" dirty="0" smtClean="0">
                <a:solidFill>
                  <a:srgbClr val="000000"/>
                </a:solidFill>
              </a:rPr>
              <a:t>Protección para las manos/brazos</a:t>
            </a:r>
          </a:p>
          <a:p>
            <a:pPr lvl="1">
              <a:defRPr/>
            </a:pPr>
            <a:r>
              <a:rPr lang="es-US" sz="1800" b="0" i="0" dirty="0" smtClean="0">
                <a:solidFill>
                  <a:srgbClr val="000000"/>
                </a:solidFill>
              </a:rPr>
              <a:t>Protectores de Kevlar para los brazos</a:t>
            </a:r>
          </a:p>
          <a:p>
            <a:pPr lvl="2">
              <a:defRPr/>
            </a:pPr>
            <a:r>
              <a:rPr lang="es-US" sz="1400" b="0" i="0" dirty="0" smtClean="0">
                <a:solidFill>
                  <a:srgbClr val="000000"/>
                </a:solidFill>
              </a:rPr>
              <a:t>resistente a las quemaduras/fuego</a:t>
            </a:r>
          </a:p>
          <a:p>
            <a:pPr lvl="2">
              <a:defRPr/>
            </a:pPr>
            <a:r>
              <a:rPr lang="es-US" sz="1400" b="0" i="0" dirty="0" smtClean="0">
                <a:solidFill>
                  <a:srgbClr val="000000"/>
                </a:solidFill>
              </a:rPr>
              <a:t>resistente a los cortes</a:t>
            </a:r>
          </a:p>
          <a:p>
            <a:pPr lvl="1">
              <a:defRPr/>
            </a:pPr>
            <a:r>
              <a:rPr lang="es-US" sz="1800" b="0" i="0" dirty="0" smtClean="0">
                <a:solidFill>
                  <a:srgbClr val="000000"/>
                </a:solidFill>
              </a:rPr>
              <a:t>Insertos de guantes de Kevlar</a:t>
            </a:r>
          </a:p>
          <a:p>
            <a:pPr lvl="2">
              <a:defRPr/>
            </a:pPr>
            <a:r>
              <a:rPr lang="es-US" sz="1400" b="0" i="0" dirty="0" smtClean="0">
                <a:solidFill>
                  <a:srgbClr val="000000"/>
                </a:solidFill>
              </a:rPr>
              <a:t>resistente a las quemaduras/fuego</a:t>
            </a:r>
          </a:p>
          <a:p>
            <a:pPr lvl="2">
              <a:defRPr/>
            </a:pPr>
            <a:r>
              <a:rPr lang="es-US" sz="1400" b="0" i="0" dirty="0" smtClean="0">
                <a:solidFill>
                  <a:srgbClr val="000000"/>
                </a:solidFill>
              </a:rPr>
              <a:t>resistente a los cortes</a:t>
            </a:r>
          </a:p>
          <a:p>
            <a:pPr lvl="1">
              <a:defRPr/>
            </a:pPr>
            <a:r>
              <a:rPr lang="es-US" sz="1800" b="0" i="0" dirty="0" smtClean="0">
                <a:solidFill>
                  <a:srgbClr val="000000"/>
                </a:solidFill>
              </a:rPr>
              <a:t>Guantes de cuero</a:t>
            </a:r>
          </a:p>
          <a:p>
            <a:pPr lvl="2">
              <a:defRPr/>
            </a:pPr>
            <a:r>
              <a:rPr lang="es-US" sz="1400" b="0" i="0" dirty="0" smtClean="0">
                <a:solidFill>
                  <a:srgbClr val="000000"/>
                </a:solidFill>
              </a:rPr>
              <a:t>resistencia a la perforación</a:t>
            </a:r>
          </a:p>
          <a:p>
            <a:pPr lvl="2">
              <a:defRPr/>
            </a:pPr>
            <a:r>
              <a:rPr lang="es-US" sz="1400" b="0" i="0" dirty="0" smtClean="0">
                <a:solidFill>
                  <a:srgbClr val="000000"/>
                </a:solidFill>
              </a:rPr>
              <a:t>soldadura/uso de soplete</a:t>
            </a:r>
          </a:p>
          <a:p>
            <a:pPr lvl="2">
              <a:defRPr/>
            </a:pPr>
            <a:r>
              <a:rPr lang="es-US" sz="1400" b="0" i="0" dirty="0" smtClean="0">
                <a:solidFill>
                  <a:srgbClr val="000000"/>
                </a:solidFill>
              </a:rPr>
              <a:t>resistente a las quemaduras/fuego</a:t>
            </a:r>
            <a:r>
              <a:rPr lang="es-US" sz="1600" b="0" i="0" dirty="0" smtClean="0">
                <a:solidFill>
                  <a:srgbClr val="000000"/>
                </a:solidFill>
              </a:rPr>
              <a:t>	</a:t>
            </a:r>
          </a:p>
          <a:p>
            <a:pPr lvl="1">
              <a:defRPr/>
            </a:pPr>
            <a:r>
              <a:rPr lang="es-US" sz="1600" b="1" i="0" dirty="0" smtClean="0">
                <a:solidFill>
                  <a:srgbClr val="000000"/>
                </a:solidFill>
              </a:rPr>
              <a:t>El PPE debe ser suficiente para protegerse de los peligros reconocidos</a:t>
            </a:r>
          </a:p>
        </p:txBody>
      </p:sp>
      <p:pic>
        <p:nvPicPr>
          <p:cNvPr id="25602" name="Picture 2" descr="Picture43"/>
          <p:cNvPicPr>
            <a:picLocks noGrp="1" noChangeAspect="1" noChangeArrowheads="1"/>
          </p:cNvPicPr>
          <p:nvPr>
            <p:ph sz="half" idx="2"/>
          </p:nvPr>
        </p:nvPicPr>
        <p:blipFill>
          <a:blip r:embed="rId2" cstate="print">
            <a:extLst>
              <a:ext uri="{28A0092B-C50C-407E-A947-70E740481C1C}">
                <a14:useLocalDpi xmlns:a14="http://schemas.microsoft.com/office/drawing/2010/main" xmlns=""/>
              </a:ext>
            </a:extLst>
          </a:blip>
          <a:stretch>
            <a:fillRect/>
          </a:stretch>
        </p:blipFill>
        <p:spPr>
          <a:xfrm>
            <a:off x="4267200" y="1830198"/>
            <a:ext cx="4461839" cy="297040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8886065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0" y="152400"/>
            <a:ext cx="7886700" cy="701675"/>
          </a:xfrm>
        </p:spPr>
        <p:txBody>
          <a:bodyPr/>
          <a:lstStyle/>
          <a:p>
            <a:r>
              <a:rPr lang="es-US" sz="3100" b="0" i="0" dirty="0" smtClean="0">
                <a:solidFill>
                  <a:srgbClr val="000000"/>
                </a:solidFill>
                <a:latin typeface="Calibri" pitchFamily="18" charset="0"/>
              </a:rPr>
              <a:t>Cuestionario - Reconocimiento de peligros</a:t>
            </a:r>
          </a:p>
        </p:txBody>
      </p:sp>
      <p:sp>
        <p:nvSpPr>
          <p:cNvPr id="6" name="TextBox 5"/>
          <p:cNvSpPr txBox="1"/>
          <p:nvPr/>
        </p:nvSpPr>
        <p:spPr>
          <a:xfrm>
            <a:off x="721242" y="1788855"/>
            <a:ext cx="7924800" cy="2554545"/>
          </a:xfrm>
          <a:prstGeom prst="rect">
            <a:avLst/>
          </a:prstGeom>
          <a:noFill/>
        </p:spPr>
        <p:txBody>
          <a:bodyPr wrap="square" rtlCol="0">
            <a:spAutoFit/>
          </a:bodyPr>
          <a:lstStyle/>
          <a:p>
            <a:pPr algn="ctr"/>
            <a:r>
              <a:rPr lang="es-US" sz="3200" b="1" i="0" dirty="0" smtClean="0">
                <a:solidFill>
                  <a:srgbClr val="000000"/>
                </a:solidFill>
              </a:rPr>
              <a:t>¿Cuál de los siguientes requiere que se complete una inspección antes de usarlos en cada turno?</a:t>
            </a:r>
          </a:p>
          <a:p>
            <a:pPr marL="800100" lvl="1" indent="-342900">
              <a:buFont typeface="+mj-lt"/>
              <a:buAutoNum type="alphaUcPeriod"/>
            </a:pPr>
            <a:r>
              <a:rPr lang="es-US" sz="2400" b="0" i="0" dirty="0" smtClean="0">
                <a:solidFill>
                  <a:srgbClr val="000000"/>
                </a:solidFill>
              </a:rPr>
              <a:t>Montacargas</a:t>
            </a:r>
          </a:p>
          <a:p>
            <a:pPr marL="800100" lvl="1" indent="-342900">
              <a:buFont typeface="+mj-lt"/>
              <a:buAutoNum type="alphaUcPeriod"/>
            </a:pPr>
            <a:r>
              <a:rPr lang="es-US" sz="2400" b="0" i="0" dirty="0" smtClean="0">
                <a:solidFill>
                  <a:srgbClr val="000000"/>
                </a:solidFill>
              </a:rPr>
              <a:t>Grúas elevadoras</a:t>
            </a:r>
          </a:p>
          <a:p>
            <a:pPr marL="800100" lvl="1" indent="-342900">
              <a:buFont typeface="+mj-lt"/>
              <a:buAutoNum type="alphaUcPeriod"/>
            </a:pPr>
            <a:r>
              <a:rPr lang="es-US" sz="2400" b="0" i="0" dirty="0" smtClean="0">
                <a:solidFill>
                  <a:srgbClr val="000000"/>
                </a:solidFill>
              </a:rPr>
              <a:t>Todas las demás formas de equipo móvil</a:t>
            </a:r>
          </a:p>
          <a:p>
            <a:pPr marL="800100" lvl="1" indent="-342900">
              <a:buFont typeface="+mj-lt"/>
              <a:buAutoNum type="alphaUcPeriod"/>
            </a:pPr>
            <a:r>
              <a:rPr lang="es-US" sz="2400" b="0" i="0" dirty="0" smtClean="0">
                <a:solidFill>
                  <a:srgbClr val="000000"/>
                </a:solidFill>
              </a:rPr>
              <a:t>Todas las anteriores</a:t>
            </a:r>
          </a:p>
        </p:txBody>
      </p:sp>
    </p:spTree>
    <p:extLst>
      <p:ext uri="{BB962C8B-B14F-4D97-AF65-F5344CB8AC3E}">
        <p14:creationId xmlns:p14="http://schemas.microsoft.com/office/powerpoint/2010/main" xmlns="" val="217895723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76200"/>
            <a:ext cx="4953000" cy="1143000"/>
          </a:xfrm>
        </p:spPr>
        <p:txBody>
          <a:bodyPr/>
          <a:lstStyle/>
          <a:p>
            <a:pPr>
              <a:defRPr/>
            </a:pPr>
            <a:r>
              <a:rPr lang="es-US" sz="3600" b="0" i="0" dirty="0" smtClean="0">
                <a:solidFill>
                  <a:srgbClr val="000000"/>
                </a:solidFill>
                <a:latin typeface="Calibri" pitchFamily="18" charset="0"/>
              </a:rPr>
              <a:t>Protección auditiva</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828800" y="1676118"/>
            <a:ext cx="4953000" cy="3430411"/>
          </a:xfrm>
          <a:prstGeom prst="rect">
            <a:avLst/>
          </a:prstGeom>
        </p:spPr>
      </p:pic>
    </p:spTree>
    <p:extLst>
      <p:ext uri="{BB962C8B-B14F-4D97-AF65-F5344CB8AC3E}">
        <p14:creationId xmlns:p14="http://schemas.microsoft.com/office/powerpoint/2010/main" xmlns="" val="219953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76200"/>
            <a:ext cx="4953000" cy="1143000"/>
          </a:xfrm>
        </p:spPr>
        <p:txBody>
          <a:bodyPr/>
          <a:lstStyle/>
          <a:p>
            <a:pPr>
              <a:defRPr/>
            </a:pPr>
            <a:r>
              <a:rPr lang="es-US" sz="3600" b="0" i="0" dirty="0" smtClean="0">
                <a:solidFill>
                  <a:srgbClr val="000000"/>
                </a:solidFill>
                <a:latin typeface="Calibri" pitchFamily="18" charset="0"/>
              </a:rPr>
              <a:t>Protección auditiva</a:t>
            </a:r>
          </a:p>
        </p:txBody>
      </p:sp>
      <p:sp>
        <p:nvSpPr>
          <p:cNvPr id="219139" name="Rectangle 3"/>
          <p:cNvSpPr>
            <a:spLocks noGrp="1" noChangeArrowheads="1"/>
          </p:cNvSpPr>
          <p:nvPr>
            <p:ph type="body" sz="half" idx="1"/>
          </p:nvPr>
        </p:nvSpPr>
        <p:spPr>
          <a:xfrm>
            <a:off x="1066800" y="1752600"/>
            <a:ext cx="2438400" cy="2133600"/>
          </a:xfrm>
        </p:spPr>
        <p:txBody>
          <a:bodyPr/>
          <a:lstStyle/>
          <a:p>
            <a:pPr marL="342900" lvl="1" indent="0">
              <a:buNone/>
              <a:defRPr/>
            </a:pPr>
            <a:endParaRPr lang="en-US" sz="2000" dirty="0" smtClean="0"/>
          </a:p>
          <a:p>
            <a:pPr marL="0" indent="0" algn="ctr">
              <a:buNone/>
              <a:defRPr/>
            </a:pPr>
            <a:r>
              <a:rPr lang="es-US" sz="2800" b="0" i="0" dirty="0" smtClean="0">
                <a:solidFill>
                  <a:srgbClr val="000000"/>
                </a:solidFill>
              </a:rPr>
              <a:t>¿Qué usa como Equipo de protección personal en áreas ruidosas de su planta?</a:t>
            </a:r>
          </a:p>
          <a:p>
            <a:pPr marL="0" indent="0">
              <a:buNone/>
              <a:defRPr/>
            </a:pPr>
            <a:endParaRPr lang="en-US" sz="2400"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724400" y="1676400"/>
            <a:ext cx="3320096" cy="3581400"/>
          </a:xfrm>
          <a:prstGeom prst="rect">
            <a:avLst/>
          </a:prstGeom>
        </p:spPr>
      </p:pic>
    </p:spTree>
    <p:extLst>
      <p:ext uri="{BB962C8B-B14F-4D97-AF65-F5344CB8AC3E}">
        <p14:creationId xmlns:p14="http://schemas.microsoft.com/office/powerpoint/2010/main" xmlns="" val="37906512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76200"/>
            <a:ext cx="4953000" cy="1143000"/>
          </a:xfrm>
        </p:spPr>
        <p:txBody>
          <a:bodyPr/>
          <a:lstStyle/>
          <a:p>
            <a:pPr>
              <a:defRPr/>
            </a:pPr>
            <a:r>
              <a:rPr lang="es-US" sz="3600" b="0" i="0" dirty="0" smtClean="0">
                <a:solidFill>
                  <a:srgbClr val="000000"/>
                </a:solidFill>
                <a:latin typeface="Calibri" pitchFamily="18" charset="0"/>
              </a:rPr>
              <a:t>Protección auditiva</a:t>
            </a:r>
          </a:p>
        </p:txBody>
      </p:sp>
      <p:sp>
        <p:nvSpPr>
          <p:cNvPr id="219139" name="Rectangle 3"/>
          <p:cNvSpPr>
            <a:spLocks noGrp="1" noChangeArrowheads="1"/>
          </p:cNvSpPr>
          <p:nvPr>
            <p:ph type="body" sz="half" idx="1"/>
          </p:nvPr>
        </p:nvSpPr>
        <p:spPr>
          <a:xfrm>
            <a:off x="228600" y="1981200"/>
            <a:ext cx="3771900" cy="1822450"/>
          </a:xfrm>
        </p:spPr>
        <p:txBody>
          <a:bodyPr/>
          <a:lstStyle/>
          <a:p>
            <a:pPr marL="342900" lvl="1" indent="0" algn="ctr">
              <a:buNone/>
              <a:defRPr/>
            </a:pPr>
            <a:endParaRPr lang="en-US" sz="2000" dirty="0" smtClean="0"/>
          </a:p>
          <a:p>
            <a:pPr marL="0" indent="0" algn="ctr">
              <a:buNone/>
              <a:defRPr/>
            </a:pPr>
            <a:r>
              <a:rPr lang="es-US" sz="2400" b="0" i="0" dirty="0" smtClean="0">
                <a:solidFill>
                  <a:srgbClr val="000000"/>
                </a:solidFill>
              </a:rPr>
              <a:t>¿Se puede recuperar de la pérdida de audición?</a:t>
            </a:r>
          </a:p>
          <a:p>
            <a:pPr marL="0" indent="0">
              <a:buNone/>
              <a:defRPr/>
            </a:pPr>
            <a:endParaRPr lang="en-US" sz="2400" dirty="0" smtClean="0"/>
          </a:p>
        </p:txBody>
      </p:sp>
      <p:sp>
        <p:nvSpPr>
          <p:cNvPr id="4" name="TextBox 3"/>
          <p:cNvSpPr txBox="1"/>
          <p:nvPr/>
        </p:nvSpPr>
        <p:spPr>
          <a:xfrm>
            <a:off x="5105400" y="4953000"/>
            <a:ext cx="2895600" cy="261610"/>
          </a:xfrm>
          <a:prstGeom prst="rect">
            <a:avLst/>
          </a:prstGeom>
          <a:noFill/>
        </p:spPr>
        <p:txBody>
          <a:bodyPr wrap="square" rtlCol="0">
            <a:spAutoFit/>
          </a:bodyPr>
          <a:lstStyle/>
          <a:p>
            <a:r>
              <a:rPr lang="es-US" sz="1100" b="0" i="0" dirty="0" smtClean="0">
                <a:solidFill>
                  <a:srgbClr val="000000"/>
                </a:solidFill>
                <a:hlinkClick r:id="rId3"/>
              </a:rPr>
              <a:t>https://en.wikipedia.org/wiki/Auditory_system</a:t>
            </a:r>
            <a:r>
              <a:rPr lang="es-US" sz="1100" b="0" i="0" dirty="0" smtClean="0">
                <a:solidFill>
                  <a:srgbClr val="000000"/>
                </a:solidFill>
              </a:rPr>
              <a:t> </a:t>
            </a:r>
          </a:p>
        </p:txBody>
      </p:sp>
      <p:pic>
        <p:nvPicPr>
          <p:cNvPr id="5" name="Picture 4"/>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4038600" y="1371600"/>
            <a:ext cx="4673600" cy="3505200"/>
          </a:xfrm>
          <a:prstGeom prst="rect">
            <a:avLst/>
          </a:prstGeom>
        </p:spPr>
      </p:pic>
    </p:spTree>
    <p:extLst>
      <p:ext uri="{BB962C8B-B14F-4D97-AF65-F5344CB8AC3E}">
        <p14:creationId xmlns:p14="http://schemas.microsoft.com/office/powerpoint/2010/main" xmlns="" val="244674431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76200"/>
            <a:ext cx="4953000" cy="1143000"/>
          </a:xfrm>
        </p:spPr>
        <p:txBody>
          <a:bodyPr/>
          <a:lstStyle/>
          <a:p>
            <a:pPr>
              <a:defRPr/>
            </a:pPr>
            <a:r>
              <a:rPr lang="es-US" sz="3600" b="0" i="0" dirty="0" smtClean="0">
                <a:solidFill>
                  <a:srgbClr val="000000"/>
                </a:solidFill>
                <a:latin typeface="Calibri" pitchFamily="18" charset="0"/>
              </a:rPr>
              <a:t>Protección auditiva</a:t>
            </a:r>
          </a:p>
        </p:txBody>
      </p:sp>
      <p:pic>
        <p:nvPicPr>
          <p:cNvPr id="3" name="Picture 2"/>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3657599" y="1189963"/>
            <a:ext cx="4953001" cy="4448837"/>
          </a:xfrm>
          <a:prstGeom prst="rect">
            <a:avLst/>
          </a:prstGeom>
        </p:spPr>
      </p:pic>
      <p:sp>
        <p:nvSpPr>
          <p:cNvPr id="5" name="TextBox 4"/>
          <p:cNvSpPr txBox="1"/>
          <p:nvPr/>
        </p:nvSpPr>
        <p:spPr>
          <a:xfrm>
            <a:off x="609600" y="1296400"/>
            <a:ext cx="2590800" cy="3693319"/>
          </a:xfrm>
          <a:prstGeom prst="rect">
            <a:avLst/>
          </a:prstGeom>
          <a:noFill/>
        </p:spPr>
        <p:txBody>
          <a:bodyPr wrap="square" rtlCol="0">
            <a:spAutoFit/>
          </a:bodyPr>
          <a:lstStyle/>
          <a:p>
            <a:pPr marL="285750" indent="-285750">
              <a:buFont typeface="Arial" panose="020B0604020202020204" pitchFamily="34" charset="0"/>
              <a:buChar char="•"/>
            </a:pPr>
            <a:r>
              <a:rPr lang="es-US" sz="1800" b="0" i="0" dirty="0" smtClean="0">
                <a:solidFill>
                  <a:srgbClr val="000000"/>
                </a:solidFill>
              </a:rPr>
              <a:t>Asegúrese de que sus manos estén limpias</a:t>
            </a:r>
          </a:p>
          <a:p>
            <a:pPr marL="285750" indent="-285750">
              <a:buFont typeface="Arial" panose="020B0604020202020204" pitchFamily="34" charset="0"/>
              <a:buChar char="•"/>
            </a:pPr>
            <a:r>
              <a:rPr lang="es-US" sz="1800" b="0" i="0" dirty="0" smtClean="0">
                <a:solidFill>
                  <a:srgbClr val="000000"/>
                </a:solidFill>
              </a:rPr>
              <a:t>Enrolle y condense el tapón de oídos</a:t>
            </a:r>
          </a:p>
          <a:p>
            <a:pPr marL="285750" indent="-285750">
              <a:buFont typeface="Arial" panose="020B0604020202020204" pitchFamily="34" charset="0"/>
              <a:buChar char="•"/>
            </a:pPr>
            <a:r>
              <a:rPr lang="es-US" sz="1800" b="0" i="0" dirty="0" smtClean="0">
                <a:solidFill>
                  <a:srgbClr val="000000"/>
                </a:solidFill>
              </a:rPr>
              <a:t>Tire suavemente de su oreja hacia arriba y hacia atrás</a:t>
            </a:r>
          </a:p>
          <a:p>
            <a:pPr marL="285750" indent="-285750">
              <a:buFont typeface="Arial" panose="020B0604020202020204" pitchFamily="34" charset="0"/>
              <a:buChar char="•"/>
            </a:pPr>
            <a:r>
              <a:rPr lang="es-US" sz="1800" b="0" i="0" dirty="0" smtClean="0">
                <a:solidFill>
                  <a:srgbClr val="000000"/>
                </a:solidFill>
              </a:rPr>
              <a:t>Inserte el tapón auditivo en el canal auditivo</a:t>
            </a:r>
          </a:p>
          <a:p>
            <a:pPr marL="285750" indent="-285750">
              <a:buFont typeface="Arial" panose="020B0604020202020204" pitchFamily="34" charset="0"/>
              <a:buChar char="•"/>
            </a:pPr>
            <a:r>
              <a:rPr lang="es-US" sz="1800" b="0" i="0" dirty="0" smtClean="0">
                <a:solidFill>
                  <a:srgbClr val="000000"/>
                </a:solidFill>
              </a:rPr>
              <a:t>Asegúrese de que el tapón auditivo le quede cómodo y esté insertado correctamente en el canal auditivo</a:t>
            </a:r>
          </a:p>
        </p:txBody>
      </p:sp>
    </p:spTree>
    <p:extLst>
      <p:ext uri="{BB962C8B-B14F-4D97-AF65-F5344CB8AC3E}">
        <p14:creationId xmlns:p14="http://schemas.microsoft.com/office/powerpoint/2010/main" xmlns="" val="7050673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533400" y="-152400"/>
            <a:ext cx="4114800" cy="1143000"/>
          </a:xfrm>
        </p:spPr>
        <p:txBody>
          <a:bodyPr/>
          <a:lstStyle/>
          <a:p>
            <a:pPr>
              <a:defRPr/>
            </a:pPr>
            <a:r>
              <a:rPr lang="es-US" sz="3600" b="0" i="0" dirty="0" smtClean="0">
                <a:solidFill>
                  <a:srgbClr val="000000"/>
                </a:solidFill>
                <a:latin typeface="Calibri" pitchFamily="18" charset="0"/>
              </a:rPr>
              <a:t>Respiradores</a:t>
            </a:r>
          </a:p>
        </p:txBody>
      </p:sp>
      <p:sp>
        <p:nvSpPr>
          <p:cNvPr id="178179" name="Rectangle 3"/>
          <p:cNvSpPr>
            <a:spLocks noGrp="1" noChangeArrowheads="1"/>
          </p:cNvSpPr>
          <p:nvPr>
            <p:ph type="body" sz="half" idx="1"/>
          </p:nvPr>
        </p:nvSpPr>
        <p:spPr>
          <a:xfrm>
            <a:off x="381000" y="1295400"/>
            <a:ext cx="4800600" cy="4114800"/>
          </a:xfrm>
        </p:spPr>
        <p:txBody>
          <a:bodyPr/>
          <a:lstStyle/>
          <a:p>
            <a:pPr>
              <a:defRPr/>
            </a:pPr>
            <a:r>
              <a:rPr lang="es-US" sz="2400" b="0" i="0" dirty="0" smtClean="0">
                <a:solidFill>
                  <a:srgbClr val="000000"/>
                </a:solidFill>
              </a:rPr>
              <a:t>¿Necesita usar uno?</a:t>
            </a:r>
          </a:p>
          <a:p>
            <a:pPr>
              <a:defRPr/>
            </a:pPr>
            <a:r>
              <a:rPr lang="es-US" sz="2400" b="0" i="0" dirty="0" smtClean="0">
                <a:solidFill>
                  <a:srgbClr val="000000"/>
                </a:solidFill>
              </a:rPr>
              <a:t>¿Por qué necesita usar uno?</a:t>
            </a:r>
          </a:p>
          <a:p>
            <a:pPr>
              <a:defRPr/>
            </a:pPr>
            <a:r>
              <a:rPr lang="es-US" sz="2400" b="0" i="0" dirty="0" smtClean="0">
                <a:solidFill>
                  <a:srgbClr val="000000"/>
                </a:solidFill>
              </a:rPr>
              <a:t>¿Qué tipo usa en sus instalaciones?</a:t>
            </a:r>
          </a:p>
          <a:p>
            <a:pPr>
              <a:defRPr/>
            </a:pPr>
            <a:r>
              <a:rPr lang="es-US" sz="2400" b="0" i="0" dirty="0" smtClean="0">
                <a:solidFill>
                  <a:srgbClr val="000000"/>
                </a:solidFill>
              </a:rPr>
              <a:t>¿Es el uso voluntario o obligatorio?</a:t>
            </a:r>
          </a:p>
          <a:p>
            <a:pPr>
              <a:defRPr/>
            </a:pPr>
            <a:r>
              <a:rPr lang="es-US" sz="2400" b="0" i="0" dirty="0" smtClean="0">
                <a:solidFill>
                  <a:srgbClr val="000000"/>
                </a:solidFill>
              </a:rPr>
              <a:t>¿Ha sido capacitado para usar y cuidar adecuadamente el respirador?</a:t>
            </a:r>
          </a:p>
          <a:p>
            <a:pPr>
              <a:defRPr/>
            </a:pPr>
            <a:r>
              <a:rPr lang="es-US" sz="2400" b="0" i="0" dirty="0" smtClean="0">
                <a:solidFill>
                  <a:srgbClr val="000000"/>
                </a:solidFill>
              </a:rPr>
              <a:t>¿Ha pasado pruebas físicas y ha sido autorizado médicamente?</a:t>
            </a:r>
          </a:p>
          <a:p>
            <a:pPr lvl="1">
              <a:lnSpc>
                <a:spcPct val="90000"/>
              </a:lnSpc>
              <a:defRPr/>
            </a:pPr>
            <a:endParaRPr lang="en-US" sz="2000" dirty="0" smtClean="0"/>
          </a:p>
        </p:txBody>
      </p:sp>
      <p:pic>
        <p:nvPicPr>
          <p:cNvPr id="60420" name="Picture 4" descr="Picture10"/>
          <p:cNvPicPr>
            <a:picLocks noGrp="1" noChangeAspect="1" noChangeArrowheads="1"/>
          </p:cNvPicPr>
          <p:nvPr>
            <p:ph sz="half" idx="2"/>
          </p:nvPr>
        </p:nvPicPr>
        <p:blipFill>
          <a:blip r:embed="rId3" cstate="email">
            <a:extLst>
              <a:ext uri="{28A0092B-C50C-407E-A947-70E740481C1C}">
                <a14:useLocalDpi xmlns:a14="http://schemas.microsoft.com/office/drawing/2010/main" xmlns=""/>
              </a:ext>
            </a:extLst>
          </a:blip>
          <a:srcRect/>
          <a:stretch>
            <a:fillRect/>
          </a:stretch>
        </p:blipFill>
        <p:spPr>
          <a:xfrm>
            <a:off x="5333619" y="1085763"/>
            <a:ext cx="2255702" cy="22670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334000" y="3579814"/>
            <a:ext cx="2284288" cy="2211386"/>
          </a:xfrm>
          <a:prstGeom prst="rect">
            <a:avLst/>
          </a:prstGeom>
        </p:spPr>
      </p:pic>
    </p:spTree>
    <p:extLst>
      <p:ext uri="{BB962C8B-B14F-4D97-AF65-F5344CB8AC3E}">
        <p14:creationId xmlns:p14="http://schemas.microsoft.com/office/powerpoint/2010/main" xmlns="" val="3771524415"/>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381000" y="838200"/>
            <a:ext cx="7696200" cy="1143000"/>
          </a:xfrm>
        </p:spPr>
        <p:txBody>
          <a:bodyPr/>
          <a:lstStyle/>
          <a:p>
            <a:pPr>
              <a:defRPr/>
            </a:pPr>
            <a:r>
              <a:rPr lang="es-US" sz="3300" b="0" i="0" dirty="0" smtClean="0">
                <a:solidFill>
                  <a:srgbClr val="000000"/>
                </a:solidFill>
                <a:latin typeface="Calibri" pitchFamily="18" charset="0"/>
              </a:rPr>
              <a:t>Limpieza, Almacenamiento y Mantenimiento</a:t>
            </a:r>
          </a:p>
        </p:txBody>
      </p:sp>
      <p:sp>
        <p:nvSpPr>
          <p:cNvPr id="179203" name="Rectangle 3"/>
          <p:cNvSpPr>
            <a:spLocks noGrp="1" noChangeArrowheads="1"/>
          </p:cNvSpPr>
          <p:nvPr>
            <p:ph type="body" sz="half" idx="1"/>
          </p:nvPr>
        </p:nvSpPr>
        <p:spPr>
          <a:xfrm>
            <a:off x="0" y="1878275"/>
            <a:ext cx="4800600" cy="4114800"/>
          </a:xfrm>
        </p:spPr>
        <p:txBody>
          <a:bodyPr/>
          <a:lstStyle/>
          <a:p>
            <a:pPr lvl="1">
              <a:defRPr/>
            </a:pPr>
            <a:r>
              <a:rPr lang="es-US" sz="2400" b="0" i="0" dirty="0" smtClean="0">
                <a:solidFill>
                  <a:srgbClr val="000000"/>
                </a:solidFill>
              </a:rPr>
              <a:t>Limpie cada vez antes de usar.</a:t>
            </a:r>
          </a:p>
          <a:p>
            <a:pPr lvl="1">
              <a:defRPr/>
            </a:pPr>
            <a:r>
              <a:rPr lang="es-US" sz="2400" b="0" i="0" dirty="0" smtClean="0">
                <a:solidFill>
                  <a:srgbClr val="000000"/>
                </a:solidFill>
              </a:rPr>
              <a:t>Use agua y jabón u otras recomendaciones del Fabricante del Equipo Original (Original Equipment Manufacturer, OEM) para limpiar el respirador.</a:t>
            </a:r>
          </a:p>
          <a:p>
            <a:pPr lvl="1">
              <a:defRPr/>
            </a:pPr>
            <a:r>
              <a:rPr lang="es-US" sz="2400" b="0" i="0" dirty="0" smtClean="0">
                <a:solidFill>
                  <a:srgbClr val="000000"/>
                </a:solidFill>
              </a:rPr>
              <a:t>Almacene en un lugar seco.</a:t>
            </a:r>
          </a:p>
          <a:p>
            <a:pPr lvl="1">
              <a:defRPr/>
            </a:pPr>
            <a:r>
              <a:rPr lang="es-US" sz="2400" b="0" i="0" dirty="0" smtClean="0">
                <a:solidFill>
                  <a:srgbClr val="000000"/>
                </a:solidFill>
              </a:rPr>
              <a:t>Si no lo sella correctamente, cambie por uno nuevo.</a:t>
            </a:r>
          </a:p>
          <a:p>
            <a:pPr lvl="1">
              <a:defRPr/>
            </a:pPr>
            <a:r>
              <a:rPr lang="es-US" sz="2400" b="0" i="0" dirty="0" smtClean="0">
                <a:solidFill>
                  <a:srgbClr val="000000"/>
                </a:solidFill>
              </a:rPr>
              <a:t>El portador debe estar bien afeitado para que la máscara selle y funcione adecuadamente.</a:t>
            </a:r>
          </a:p>
          <a:p>
            <a:pPr lvl="1">
              <a:defRPr/>
            </a:pPr>
            <a:endParaRPr lang="en-US" sz="2400" dirty="0" smtClean="0"/>
          </a:p>
        </p:txBody>
      </p:sp>
      <p:pic>
        <p:nvPicPr>
          <p:cNvPr id="61444" name="Picture 4" descr="MVC-006S"/>
          <p:cNvPicPr>
            <a:picLocks noGrp="1" noChangeAspect="1" noChangeArrowheads="1"/>
          </p:cNvPicPr>
          <p:nvPr>
            <p:ph sz="half" idx="2"/>
          </p:nvPr>
        </p:nvPicPr>
        <p:blipFill>
          <a:blip r:embed="rId3" cstate="email">
            <a:extLst>
              <a:ext uri="{28A0092B-C50C-407E-A947-70E740481C1C}">
                <a14:useLocalDpi xmlns:a14="http://schemas.microsoft.com/office/drawing/2010/main" xmlns=""/>
              </a:ext>
            </a:extLst>
          </a:blip>
          <a:srcRect/>
          <a:stretch>
            <a:fillRect/>
          </a:stretch>
        </p:blipFill>
        <p:spPr>
          <a:xfrm>
            <a:off x="4876800" y="1752600"/>
            <a:ext cx="3657600" cy="3505200"/>
          </a:xfrm>
          <a:ln>
            <a:solidFill>
              <a:schemeClr val="tx2"/>
            </a:solidFill>
            <a:miter lim="800000"/>
            <a:headEnd/>
            <a:tailEnd/>
          </a:ln>
        </p:spPr>
      </p:pic>
      <p:sp>
        <p:nvSpPr>
          <p:cNvPr id="5" name="Rectangle 2"/>
          <p:cNvSpPr txBox="1">
            <a:spLocks noChangeArrowheads="1"/>
          </p:cNvSpPr>
          <p:nvPr/>
        </p:nvSpPr>
        <p:spPr bwMode="auto">
          <a:xfrm>
            <a:off x="381000" y="-152400"/>
            <a:ext cx="4114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a:defRPr/>
            </a:pPr>
            <a:r>
              <a:rPr lang="es-US" sz="3600" b="0" i="0" dirty="0" smtClean="0">
                <a:solidFill>
                  <a:srgbClr val="000000"/>
                </a:solidFill>
              </a:rPr>
              <a:t>Respiradores</a:t>
            </a:r>
          </a:p>
        </p:txBody>
      </p:sp>
    </p:spTree>
    <p:extLst>
      <p:ext uri="{BB962C8B-B14F-4D97-AF65-F5344CB8AC3E}">
        <p14:creationId xmlns:p14="http://schemas.microsoft.com/office/powerpoint/2010/main" xmlns="" val="17891719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76175" y="-76200"/>
            <a:ext cx="5943600" cy="1143000"/>
          </a:xfrm>
        </p:spPr>
        <p:txBody>
          <a:bodyPr>
            <a:normAutofit/>
          </a:bodyPr>
          <a:lstStyle/>
          <a:p>
            <a:pPr>
              <a:defRPr/>
            </a:pPr>
            <a:r>
              <a:rPr lang="es-US" sz="3600" b="0" i="0" dirty="0" smtClean="0">
                <a:solidFill>
                  <a:srgbClr val="000000"/>
                </a:solidFill>
              </a:rPr>
              <a:t>Lista de verificación del PPE</a:t>
            </a:r>
          </a:p>
        </p:txBody>
      </p:sp>
      <p:sp>
        <p:nvSpPr>
          <p:cNvPr id="4" name="Content Placeholder 3"/>
          <p:cNvSpPr>
            <a:spLocks noGrp="1"/>
          </p:cNvSpPr>
          <p:nvPr>
            <p:ph sz="half" idx="2"/>
          </p:nvPr>
        </p:nvSpPr>
        <p:spPr>
          <a:xfrm>
            <a:off x="4572000" y="1219200"/>
            <a:ext cx="4038600" cy="4525963"/>
          </a:xfrm>
        </p:spPr>
        <p:txBody>
          <a:bodyPr>
            <a:normAutofit fontScale="77500" lnSpcReduction="20000"/>
          </a:bodyPr>
          <a:lstStyle/>
          <a:p>
            <a:r>
              <a:rPr lang="es-US" sz="2800" b="0" i="0" dirty="0" smtClean="0">
                <a:solidFill>
                  <a:srgbClr val="000000"/>
                </a:solidFill>
              </a:rPr>
              <a:t>Exposición al ruido documentada</a:t>
            </a:r>
          </a:p>
          <a:p>
            <a:r>
              <a:rPr lang="es-US" sz="2800" b="0" i="0" dirty="0" smtClean="0">
                <a:solidFill>
                  <a:srgbClr val="000000"/>
                </a:solidFill>
              </a:rPr>
              <a:t>Las estaciones de lavado de ojos (si es necesario) se instalan y reciben mantenimiento adecuadamente</a:t>
            </a:r>
          </a:p>
          <a:p>
            <a:r>
              <a:rPr lang="es-US" sz="2800" b="0" i="0" dirty="0" smtClean="0">
                <a:solidFill>
                  <a:srgbClr val="000000"/>
                </a:solidFill>
              </a:rPr>
              <a:t>El PPE se utiliza adecuadamente, se encuentra en buenas condiciones y se almacena adecuadamente</a:t>
            </a:r>
          </a:p>
          <a:p>
            <a:r>
              <a:rPr lang="es-US" sz="2800" b="0" i="0" dirty="0" smtClean="0">
                <a:solidFill>
                  <a:srgbClr val="000000"/>
                </a:solidFill>
              </a:rPr>
              <a:t>El PPE está disponible y los empleados están capacitados para usarlo adecuadamente</a:t>
            </a:r>
          </a:p>
        </p:txBody>
      </p:sp>
      <p:sp>
        <p:nvSpPr>
          <p:cNvPr id="5" name="Content Placeholder 4"/>
          <p:cNvSpPr>
            <a:spLocks noGrp="1"/>
          </p:cNvSpPr>
          <p:nvPr>
            <p:ph sz="half" idx="1"/>
          </p:nvPr>
        </p:nvSpPr>
        <p:spPr>
          <a:xfrm>
            <a:off x="381000" y="1219200"/>
            <a:ext cx="4038600" cy="4525963"/>
          </a:xfrm>
        </p:spPr>
        <p:txBody>
          <a:bodyPr>
            <a:normAutofit fontScale="77500" lnSpcReduction="20000"/>
          </a:bodyPr>
          <a:lstStyle/>
          <a:p>
            <a:r>
              <a:rPr lang="es-US" sz="2800" b="0" i="0" dirty="0" smtClean="0">
                <a:solidFill>
                  <a:srgbClr val="000000"/>
                </a:solidFill>
              </a:rPr>
              <a:t>Se completan las evaluaciones de peligros laborales de PPE</a:t>
            </a:r>
          </a:p>
          <a:p>
            <a:r>
              <a:rPr lang="es-US" sz="2800" b="0" i="0" dirty="0" smtClean="0">
                <a:solidFill>
                  <a:srgbClr val="000000"/>
                </a:solidFill>
              </a:rPr>
              <a:t>Gafas de seguridad con protección lateral</a:t>
            </a:r>
          </a:p>
          <a:p>
            <a:r>
              <a:rPr lang="es-US" sz="2800" b="0" i="0" dirty="0" smtClean="0">
                <a:solidFill>
                  <a:srgbClr val="000000"/>
                </a:solidFill>
              </a:rPr>
              <a:t>Botas de punta de acero</a:t>
            </a:r>
          </a:p>
          <a:p>
            <a:r>
              <a:rPr lang="es-US" sz="2800" b="0" i="0" dirty="0" smtClean="0">
                <a:solidFill>
                  <a:srgbClr val="000000"/>
                </a:solidFill>
              </a:rPr>
              <a:t>Casco de seguridad</a:t>
            </a:r>
          </a:p>
          <a:p>
            <a:r>
              <a:rPr lang="es-US" sz="2800" b="0" i="0" dirty="0" smtClean="0">
                <a:solidFill>
                  <a:srgbClr val="000000"/>
                </a:solidFill>
              </a:rPr>
              <a:t>Protección auditiva</a:t>
            </a:r>
          </a:p>
          <a:p>
            <a:r>
              <a:rPr lang="es-US" sz="2800" b="0" i="0" dirty="0" smtClean="0">
                <a:solidFill>
                  <a:srgbClr val="000000"/>
                </a:solidFill>
              </a:rPr>
              <a:t>Ropa de algodón (si es necesario)</a:t>
            </a:r>
          </a:p>
          <a:p>
            <a:r>
              <a:rPr lang="es-US" sz="2800" b="0" i="0" dirty="0" smtClean="0">
                <a:solidFill>
                  <a:srgbClr val="000000"/>
                </a:solidFill>
              </a:rPr>
              <a:t>Ropa reflectante</a:t>
            </a:r>
          </a:p>
        </p:txBody>
      </p:sp>
    </p:spTree>
    <p:extLst>
      <p:ext uri="{BB962C8B-B14F-4D97-AF65-F5344CB8AC3E}">
        <p14:creationId xmlns:p14="http://schemas.microsoft.com/office/powerpoint/2010/main" xmlns="" val="20922496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0" y="457200"/>
            <a:ext cx="9144000" cy="642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65" tIns="45683" rIns="91365" bIns="45683" anchor="ctr"/>
          <a:lstStyle>
            <a:lvl1pPr algn="ctr" defTabSz="966097" rtl="0" eaLnBrk="0" fontAlgn="base" hangingPunct="0">
              <a:spcBef>
                <a:spcPct val="0"/>
              </a:spcBef>
              <a:spcAft>
                <a:spcPct val="0"/>
              </a:spcAft>
              <a:defRPr sz="4700">
                <a:solidFill>
                  <a:schemeClr val="tx2"/>
                </a:solidFill>
                <a:latin typeface="+mj-lt"/>
                <a:ea typeface="+mj-ea"/>
                <a:cs typeface="+mj-cs"/>
              </a:defRPr>
            </a:lvl1pPr>
            <a:lvl2pPr algn="ctr" defTabSz="966097" rtl="0" eaLnBrk="0" fontAlgn="base" hangingPunct="0">
              <a:spcBef>
                <a:spcPct val="0"/>
              </a:spcBef>
              <a:spcAft>
                <a:spcPct val="0"/>
              </a:spcAft>
              <a:defRPr sz="4700">
                <a:solidFill>
                  <a:schemeClr val="tx2"/>
                </a:solidFill>
                <a:latin typeface="Times New Roman" pitchFamily="18" charset="0"/>
              </a:defRPr>
            </a:lvl2pPr>
            <a:lvl3pPr algn="ctr" defTabSz="966097" rtl="0" eaLnBrk="0" fontAlgn="base" hangingPunct="0">
              <a:spcBef>
                <a:spcPct val="0"/>
              </a:spcBef>
              <a:spcAft>
                <a:spcPct val="0"/>
              </a:spcAft>
              <a:defRPr sz="4700">
                <a:solidFill>
                  <a:schemeClr val="tx2"/>
                </a:solidFill>
                <a:latin typeface="Times New Roman" pitchFamily="18" charset="0"/>
              </a:defRPr>
            </a:lvl3pPr>
            <a:lvl4pPr algn="ctr" defTabSz="966097" rtl="0" eaLnBrk="0" fontAlgn="base" hangingPunct="0">
              <a:spcBef>
                <a:spcPct val="0"/>
              </a:spcBef>
              <a:spcAft>
                <a:spcPct val="0"/>
              </a:spcAft>
              <a:defRPr sz="4700">
                <a:solidFill>
                  <a:schemeClr val="tx2"/>
                </a:solidFill>
                <a:latin typeface="Times New Roman" pitchFamily="18" charset="0"/>
              </a:defRPr>
            </a:lvl4pPr>
            <a:lvl5pPr algn="ctr" defTabSz="966097" rtl="0" eaLnBrk="0" fontAlgn="base" hangingPunct="0">
              <a:spcBef>
                <a:spcPct val="0"/>
              </a:spcBef>
              <a:spcAft>
                <a:spcPct val="0"/>
              </a:spcAft>
              <a:defRPr sz="4700">
                <a:solidFill>
                  <a:schemeClr val="tx2"/>
                </a:solidFill>
                <a:latin typeface="Times New Roman" pitchFamily="18" charset="0"/>
              </a:defRPr>
            </a:lvl5pPr>
            <a:lvl6pPr marL="456875" algn="ctr" defTabSz="966097" rtl="0" eaLnBrk="0" fontAlgn="base" hangingPunct="0">
              <a:spcBef>
                <a:spcPct val="0"/>
              </a:spcBef>
              <a:spcAft>
                <a:spcPct val="0"/>
              </a:spcAft>
              <a:defRPr sz="4700">
                <a:solidFill>
                  <a:schemeClr val="tx2"/>
                </a:solidFill>
                <a:latin typeface="Times New Roman" pitchFamily="18" charset="0"/>
              </a:defRPr>
            </a:lvl6pPr>
            <a:lvl7pPr marL="913749" algn="ctr" defTabSz="966097" rtl="0" eaLnBrk="0" fontAlgn="base" hangingPunct="0">
              <a:spcBef>
                <a:spcPct val="0"/>
              </a:spcBef>
              <a:spcAft>
                <a:spcPct val="0"/>
              </a:spcAft>
              <a:defRPr sz="4700">
                <a:solidFill>
                  <a:schemeClr val="tx2"/>
                </a:solidFill>
                <a:latin typeface="Times New Roman" pitchFamily="18" charset="0"/>
              </a:defRPr>
            </a:lvl7pPr>
            <a:lvl8pPr marL="1370622" algn="ctr" defTabSz="966097" rtl="0" eaLnBrk="0" fontAlgn="base" hangingPunct="0">
              <a:spcBef>
                <a:spcPct val="0"/>
              </a:spcBef>
              <a:spcAft>
                <a:spcPct val="0"/>
              </a:spcAft>
              <a:defRPr sz="4700">
                <a:solidFill>
                  <a:schemeClr val="tx2"/>
                </a:solidFill>
                <a:latin typeface="Times New Roman" pitchFamily="18" charset="0"/>
              </a:defRPr>
            </a:lvl8pPr>
            <a:lvl9pPr marL="1827498" algn="ctr" defTabSz="966097" rtl="0" eaLnBrk="0" fontAlgn="base" hangingPunct="0">
              <a:spcBef>
                <a:spcPct val="0"/>
              </a:spcBef>
              <a:spcAft>
                <a:spcPct val="0"/>
              </a:spcAft>
              <a:defRPr sz="4700">
                <a:solidFill>
                  <a:schemeClr val="tx2"/>
                </a:solidFill>
                <a:latin typeface="Times New Roman" pitchFamily="18" charset="0"/>
              </a:defRPr>
            </a:lvl9pPr>
          </a:lstStyle>
          <a:p>
            <a:pPr>
              <a:defRPr/>
            </a:pPr>
            <a:r>
              <a:rPr lang="en" sz="8800" dirty="0" smtClean="0"/>
              <a:t/>
            </a:r>
            <a:br>
              <a:rPr lang="en" sz="8800" dirty="0" smtClean="0"/>
            </a:br>
            <a:r>
              <a:rPr lang="es-US" sz="4800" b="1" i="0" dirty="0" smtClean="0">
                <a:solidFill>
                  <a:srgbClr val="000000"/>
                </a:solidFill>
              </a:rPr>
              <a:t>Evaluación de peligros de PPE</a:t>
            </a:r>
          </a:p>
        </p:txBody>
      </p:sp>
      <p:pic>
        <p:nvPicPr>
          <p:cNvPr id="3" name="Picture 2"/>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838200" y="2286000"/>
            <a:ext cx="2819400" cy="28194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4953000" y="2601515"/>
            <a:ext cx="3305797" cy="2188369"/>
          </a:xfrm>
          <a:prstGeom prst="rect">
            <a:avLst/>
          </a:prstGeom>
        </p:spPr>
      </p:pic>
    </p:spTree>
    <p:extLst>
      <p:ext uri="{BB962C8B-B14F-4D97-AF65-F5344CB8AC3E}">
        <p14:creationId xmlns:p14="http://schemas.microsoft.com/office/powerpoint/2010/main" xmlns="" val="144373878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219200"/>
            <a:ext cx="3886200" cy="4351338"/>
          </a:xfrm>
        </p:spPr>
        <p:txBody>
          <a:bodyPr/>
          <a:lstStyle/>
          <a:p>
            <a:pPr marL="0" lvl="0" indent="0">
              <a:buNone/>
            </a:pPr>
            <a:r>
              <a:rPr lang="es-US" sz="1600" b="1" i="0" u="sng" dirty="0" smtClean="0">
                <a:solidFill>
                  <a:srgbClr val="000000"/>
                </a:solidFill>
              </a:rPr>
              <a:t>PASO UNO</a:t>
            </a:r>
          </a:p>
          <a:p>
            <a:pPr lvl="0"/>
            <a:r>
              <a:rPr lang="es-US" sz="1600" b="0" i="0" dirty="0" smtClean="0">
                <a:solidFill>
                  <a:srgbClr val="000000"/>
                </a:solidFill>
              </a:rPr>
              <a:t>Informar a los empleados afectados del proceso e involucrarlos en el mismo. Discuta las razones por las que se está haciendo esto. Revise todos los procedimientos de trabajo para el área, los peligros potenciales del trabajo y el PPE que se está utilizando actualmente en este trabajo.</a:t>
            </a:r>
          </a:p>
          <a:p>
            <a:pPr lvl="0"/>
            <a:endParaRPr lang="en-US" sz="1600" dirty="0"/>
          </a:p>
          <a:p>
            <a:pPr marL="0" lvl="0" indent="0">
              <a:buNone/>
            </a:pPr>
            <a:r>
              <a:rPr lang="es-US" sz="1600" b="1" i="0" u="sng" dirty="0" smtClean="0">
                <a:solidFill>
                  <a:srgbClr val="000000"/>
                </a:solidFill>
              </a:rPr>
              <a:t>PASO DOS</a:t>
            </a:r>
          </a:p>
          <a:p>
            <a:r>
              <a:rPr lang="es-US" sz="1600" b="0" i="0" dirty="0" smtClean="0">
                <a:solidFill>
                  <a:srgbClr val="000000"/>
                </a:solidFill>
              </a:rPr>
              <a:t>Revisar datos como informes de lesiones o enfermedades relacionadas con el trabajo, cuasi accidentes e inquietudes de seguridad reportadas. Estas son todas fuentes de datos que pueden proporcionar información útil para evaluar los peligros en el área de trabajo.</a:t>
            </a:r>
          </a:p>
          <a:p>
            <a:endParaRPr lang="en-US" dirty="0"/>
          </a:p>
        </p:txBody>
      </p:sp>
      <p:sp>
        <p:nvSpPr>
          <p:cNvPr id="4" name="Content Placeholder 3"/>
          <p:cNvSpPr>
            <a:spLocks noGrp="1"/>
          </p:cNvSpPr>
          <p:nvPr>
            <p:ph sz="half" idx="2"/>
          </p:nvPr>
        </p:nvSpPr>
        <p:spPr>
          <a:xfrm>
            <a:off x="4629150" y="1219200"/>
            <a:ext cx="3886200" cy="4351338"/>
          </a:xfrm>
        </p:spPr>
        <p:txBody>
          <a:bodyPr/>
          <a:lstStyle/>
          <a:p>
            <a:pPr marL="0" indent="0">
              <a:buNone/>
            </a:pPr>
            <a:r>
              <a:rPr lang="es-US" sz="1600" b="1" i="0" u="sng" dirty="0" smtClean="0">
                <a:solidFill>
                  <a:srgbClr val="000000"/>
                </a:solidFill>
              </a:rPr>
              <a:t>PASO TRES</a:t>
            </a:r>
          </a:p>
          <a:p>
            <a:r>
              <a:rPr lang="es-US" sz="1600" b="0" i="0" dirty="0" smtClean="0">
                <a:solidFill>
                  <a:srgbClr val="000000"/>
                </a:solidFill>
              </a:rPr>
              <a:t>Realizar una encuesta directa para identificar las fuentes de peligros para los empleados en el área de trabajo. Observe lo siguiente:</a:t>
            </a:r>
          </a:p>
          <a:p>
            <a:pPr lvl="1"/>
            <a:r>
              <a:rPr lang="es-US" sz="1300" b="0" i="0" dirty="0" smtClean="0">
                <a:solidFill>
                  <a:srgbClr val="000000"/>
                </a:solidFill>
              </a:rPr>
              <a:t>Diseño del lugar de trabajo</a:t>
            </a:r>
          </a:p>
          <a:p>
            <a:pPr lvl="1"/>
            <a:r>
              <a:rPr lang="es-US" sz="1300" b="0" i="0" dirty="0" smtClean="0">
                <a:solidFill>
                  <a:srgbClr val="000000"/>
                </a:solidFill>
              </a:rPr>
              <a:t>Ubicación de los empleados</a:t>
            </a:r>
          </a:p>
          <a:p>
            <a:pPr lvl="1"/>
            <a:r>
              <a:rPr lang="es-US" sz="1300" b="0" i="0" dirty="0" smtClean="0">
                <a:solidFill>
                  <a:srgbClr val="000000"/>
                </a:solidFill>
              </a:rPr>
              <a:t>Operaciones de trabajo</a:t>
            </a:r>
          </a:p>
          <a:p>
            <a:pPr lvl="1"/>
            <a:r>
              <a:rPr lang="es-US" sz="1300" b="0" i="0" dirty="0" smtClean="0">
                <a:solidFill>
                  <a:srgbClr val="000000"/>
                </a:solidFill>
              </a:rPr>
              <a:t>Peligros y lugares donde actualmente se usa PPE, incluido el dispositivo y el motivo de uso </a:t>
            </a:r>
          </a:p>
          <a:p>
            <a:r>
              <a:rPr lang="es-US" sz="1600" b="0" i="0" dirty="0" smtClean="0">
                <a:solidFill>
                  <a:srgbClr val="000000"/>
                </a:solidFill>
              </a:rPr>
              <a:t>Se deben considerar las siguientes categorías básicas de riesgo:</a:t>
            </a:r>
          </a:p>
          <a:p>
            <a:pPr marL="457200" indent="-457200">
              <a:buFont typeface="+mj-lt"/>
              <a:buAutoNum type="arabicPeriod"/>
            </a:pPr>
            <a:r>
              <a:rPr lang="es-US" sz="1600" b="0" i="0" dirty="0" smtClean="0">
                <a:solidFill>
                  <a:srgbClr val="000000"/>
                </a:solidFill>
              </a:rPr>
              <a:t>Impacto (objetos voladores/que caen)</a:t>
            </a:r>
          </a:p>
          <a:p>
            <a:pPr marL="457200" indent="-457200">
              <a:buFont typeface="+mj-lt"/>
              <a:buAutoNum type="arabicPeriod"/>
            </a:pPr>
            <a:r>
              <a:rPr lang="es-US" sz="1600" b="0" i="0" dirty="0" smtClean="0">
                <a:solidFill>
                  <a:srgbClr val="000000"/>
                </a:solidFill>
              </a:rPr>
              <a:t>Penetración (objetos afilados que perforan el cuerpo)</a:t>
            </a:r>
          </a:p>
          <a:p>
            <a:pPr marL="457200" indent="-457200">
              <a:buFont typeface="+mj-lt"/>
              <a:buAutoNum type="arabicPeriod"/>
            </a:pPr>
            <a:r>
              <a:rPr lang="es-US" sz="1600" b="0" i="0" dirty="0" smtClean="0">
                <a:solidFill>
                  <a:srgbClr val="000000"/>
                </a:solidFill>
              </a:rPr>
              <a:t>Compresión (rodar o pellizcar objetos)</a:t>
            </a:r>
          </a:p>
          <a:p>
            <a:pPr marL="457200" indent="-457200">
              <a:buFont typeface="+mj-lt"/>
              <a:buAutoNum type="arabicPeriod"/>
            </a:pPr>
            <a:r>
              <a:rPr lang="es-US" sz="1600" b="0" i="0" dirty="0" smtClean="0">
                <a:solidFill>
                  <a:srgbClr val="000000"/>
                </a:solidFill>
              </a:rPr>
              <a:t>Exposición química (inhalación, ingestión, contacto con la piel, contacto con los ojos o inyección)</a:t>
            </a:r>
          </a:p>
        </p:txBody>
      </p:sp>
      <p:sp>
        <p:nvSpPr>
          <p:cNvPr id="6" name="Title 1"/>
          <p:cNvSpPr>
            <a:spLocks noGrp="1"/>
          </p:cNvSpPr>
          <p:nvPr>
            <p:ph type="title"/>
          </p:nvPr>
        </p:nvSpPr>
        <p:spPr>
          <a:xfrm>
            <a:off x="126175" y="-83124"/>
            <a:ext cx="7886700" cy="1066800"/>
          </a:xfrm>
        </p:spPr>
        <p:txBody>
          <a:bodyPr/>
          <a:lstStyle/>
          <a:p>
            <a:r>
              <a:rPr lang="es-US" sz="3200" b="0" i="0" dirty="0" smtClean="0">
                <a:solidFill>
                  <a:srgbClr val="000000"/>
                </a:solidFill>
                <a:latin typeface="Calibri" pitchFamily="18" charset="0"/>
              </a:rPr>
              <a:t>Elaboración de una evaluación del                    peligro de los PPE</a:t>
            </a:r>
          </a:p>
        </p:txBody>
      </p:sp>
    </p:spTree>
    <p:extLst>
      <p:ext uri="{BB962C8B-B14F-4D97-AF65-F5344CB8AC3E}">
        <p14:creationId xmlns:p14="http://schemas.microsoft.com/office/powerpoint/2010/main" xmlns="" val="301731868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371600"/>
            <a:ext cx="3886200" cy="4351338"/>
          </a:xfrm>
        </p:spPr>
        <p:txBody>
          <a:bodyPr/>
          <a:lstStyle/>
          <a:p>
            <a:pPr marL="0" lvl="0" indent="0">
              <a:buNone/>
            </a:pPr>
            <a:r>
              <a:rPr lang="es-US" sz="1800" b="1" i="0" u="sng" dirty="0" smtClean="0">
                <a:solidFill>
                  <a:srgbClr val="000000"/>
                </a:solidFill>
              </a:rPr>
              <a:t>PASO TRES (con't )</a:t>
            </a:r>
          </a:p>
          <a:p>
            <a:pPr marL="342900" indent="-342900">
              <a:buFont typeface="+mj-lt"/>
              <a:buAutoNum type="arabicPeriod" startAt="5"/>
            </a:pPr>
            <a:r>
              <a:rPr lang="es-US" sz="1800" b="0" i="0" dirty="0" smtClean="0">
                <a:solidFill>
                  <a:srgbClr val="000000"/>
                </a:solidFill>
              </a:rPr>
              <a:t>Extremos de temperatura (calor/frío)</a:t>
            </a:r>
          </a:p>
          <a:p>
            <a:pPr marL="342900" indent="-342900">
              <a:buFont typeface="+mj-lt"/>
              <a:buAutoNum type="arabicPeriod" startAt="5"/>
            </a:pPr>
            <a:r>
              <a:rPr lang="es-US" sz="1800" b="0" i="0" dirty="0" smtClean="0">
                <a:solidFill>
                  <a:srgbClr val="000000"/>
                </a:solidFill>
              </a:rPr>
              <a:t>Polvo/desechos voladores (triturado, astillado, lijado, etc.)</a:t>
            </a:r>
          </a:p>
          <a:p>
            <a:pPr marL="342900" indent="-342900">
              <a:buFont typeface="+mj-lt"/>
              <a:buAutoNum type="arabicPeriod" startAt="5"/>
            </a:pPr>
            <a:r>
              <a:rPr lang="es-US" sz="1800" b="0" i="0" dirty="0" smtClean="0">
                <a:solidFill>
                  <a:srgbClr val="000000"/>
                </a:solidFill>
              </a:rPr>
              <a:t>Caídas (resbalones/tropezones, andamios, trabajo elevado)</a:t>
            </a:r>
          </a:p>
          <a:p>
            <a:pPr marL="342900" indent="-342900">
              <a:buFont typeface="+mj-lt"/>
              <a:buAutoNum type="arabicPeriod" startAt="5"/>
            </a:pPr>
            <a:r>
              <a:rPr lang="es-US" sz="1800" b="0" i="0" dirty="0" smtClean="0">
                <a:solidFill>
                  <a:srgbClr val="000000"/>
                </a:solidFill>
              </a:rPr>
              <a:t>Radiación (no ionizante: luz UV/IR, soldadura, soldadura fuerte, corte, hornos, etc.)</a:t>
            </a:r>
          </a:p>
          <a:p>
            <a:pPr marL="342900" indent="-342900">
              <a:buFont typeface="+mj-lt"/>
              <a:buAutoNum type="arabicPeriod" startAt="5"/>
            </a:pPr>
            <a:r>
              <a:rPr lang="es-US" sz="1800" b="0" i="0" dirty="0" smtClean="0">
                <a:solidFill>
                  <a:srgbClr val="000000"/>
                </a:solidFill>
              </a:rPr>
              <a:t>Ruido (salas mecánicas, máquinas, lavado de jaulas, martillos, etc.)</a:t>
            </a:r>
          </a:p>
          <a:p>
            <a:pPr marL="342900" indent="-342900">
              <a:buFont typeface="+mj-lt"/>
              <a:buAutoNum type="arabicPeriod" startAt="5"/>
            </a:pPr>
            <a:r>
              <a:rPr lang="es-US" sz="1800" b="0" i="0" dirty="0" smtClean="0">
                <a:solidFill>
                  <a:srgbClr val="000000"/>
                </a:solidFill>
              </a:rPr>
              <a:t>Eléctrico (choque, cortocircuito, arco eléctrico, estático)</a:t>
            </a:r>
          </a:p>
          <a:p>
            <a:endParaRPr lang="en-US" sz="1600" b="1" u="sng" dirty="0" smtClean="0"/>
          </a:p>
          <a:p>
            <a:endParaRPr lang="en-US" dirty="0"/>
          </a:p>
        </p:txBody>
      </p:sp>
      <p:sp>
        <p:nvSpPr>
          <p:cNvPr id="4" name="Content Placeholder 3"/>
          <p:cNvSpPr>
            <a:spLocks noGrp="1"/>
          </p:cNvSpPr>
          <p:nvPr>
            <p:ph sz="half" idx="2"/>
          </p:nvPr>
        </p:nvSpPr>
        <p:spPr>
          <a:xfrm>
            <a:off x="4629150" y="1371600"/>
            <a:ext cx="3886200" cy="4351338"/>
          </a:xfrm>
        </p:spPr>
        <p:txBody>
          <a:bodyPr/>
          <a:lstStyle/>
          <a:p>
            <a:pPr marL="0" indent="0">
              <a:buNone/>
            </a:pPr>
            <a:r>
              <a:rPr lang="es-US" sz="1800" b="1" i="0" u="sng" dirty="0" smtClean="0">
                <a:solidFill>
                  <a:srgbClr val="000000"/>
                </a:solidFill>
              </a:rPr>
              <a:t>PASO CUATRO</a:t>
            </a:r>
          </a:p>
          <a:p>
            <a:r>
              <a:rPr lang="es-US" sz="1800" b="0" i="0" dirty="0" smtClean="0">
                <a:solidFill>
                  <a:srgbClr val="000000"/>
                </a:solidFill>
              </a:rPr>
              <a:t>Seleccionar PPE: Después de considerar y/o planificar otros controles, seleccione el PPE que proporcione al menos el nivel mínimo de protección requerido para proteger a los empleados de los peligros. UTILICE EL FORMULARIO E INDIQUE EL PPE APROPIADO EN LOS RECUADROS.</a:t>
            </a:r>
          </a:p>
          <a:p>
            <a:pPr marL="0" indent="0">
              <a:buNone/>
            </a:pPr>
            <a:r>
              <a:rPr lang="es-US" sz="1800" b="1" i="0" u="sng" dirty="0" smtClean="0">
                <a:solidFill>
                  <a:srgbClr val="000000"/>
                </a:solidFill>
              </a:rPr>
              <a:t>PASO CINCO</a:t>
            </a:r>
          </a:p>
          <a:p>
            <a:r>
              <a:rPr lang="es-US" sz="1800" b="0" i="0" dirty="0" smtClean="0">
                <a:solidFill>
                  <a:srgbClr val="000000"/>
                </a:solidFill>
              </a:rPr>
              <a:t>Volver este documento accesible: Una vez que se haya completado, firmado y fechado, guarde el formulario electrónicamente o como copia impresa en un lugar fácilmente accesible para los empleados e inspectores.</a:t>
            </a:r>
          </a:p>
          <a:p>
            <a:endParaRPr lang="en-US" dirty="0"/>
          </a:p>
        </p:txBody>
      </p:sp>
      <p:sp>
        <p:nvSpPr>
          <p:cNvPr id="5" name="Title 1"/>
          <p:cNvSpPr txBox="1">
            <a:spLocks/>
          </p:cNvSpPr>
          <p:nvPr/>
        </p:nvSpPr>
        <p:spPr bwMode="auto">
          <a:xfrm>
            <a:off x="126175" y="-83124"/>
            <a:ext cx="78867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s-US" sz="3200" b="0" i="0" u="none" strike="noStrike" kern="1200" cap="none" spc="0" normalizeH="0" baseline="0" noProof="0" dirty="0" smtClean="0">
                <a:ln>
                  <a:noFill/>
                </a:ln>
                <a:solidFill>
                  <a:srgbClr val="000000"/>
                </a:solidFill>
                <a:effectLst/>
                <a:uLnTx/>
                <a:uFillTx/>
                <a:latin typeface="Calibri" pitchFamily="18" charset="0"/>
                <a:ea typeface="+mj-ea"/>
                <a:cs typeface="+mj-cs"/>
              </a:rPr>
              <a:t>Elaboración de una evaluación del                    peligro de los PPE</a:t>
            </a:r>
          </a:p>
        </p:txBody>
      </p:sp>
    </p:spTree>
    <p:extLst>
      <p:ext uri="{BB962C8B-B14F-4D97-AF65-F5344CB8AC3E}">
        <p14:creationId xmlns:p14="http://schemas.microsoft.com/office/powerpoint/2010/main" xmlns="" val="908818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
          <p:cNvSpPr>
            <a:spLocks noGrp="1" noChangeArrowheads="1"/>
          </p:cNvSpPr>
          <p:nvPr>
            <p:ph type="ctrTitle"/>
          </p:nvPr>
        </p:nvSpPr>
        <p:spPr bwMode="auto">
          <a:xfrm>
            <a:off x="2667000" y="3352800"/>
            <a:ext cx="3962400" cy="1524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r>
              <a:rPr lang="es-US" sz="5400" b="1" i="0" dirty="0" smtClean="0">
                <a:solidFill>
                  <a:srgbClr val="000000"/>
                </a:solidFill>
                <a:latin typeface="Calibri" pitchFamily="18" charset="0"/>
              </a:rPr>
              <a:t>¿Ve algún peligro aquí?</a:t>
            </a:r>
            <a:r>
              <a:rPr lang="en" sz="6600" dirty="0" smtClean="0"/>
              <a:t/>
            </a:r>
            <a:br>
              <a:rPr lang="en" sz="6600" dirty="0" smtClean="0"/>
            </a:br>
            <a:endParaRPr lang="en" sz="6600" dirty="0" smtClean="0"/>
          </a:p>
        </p:txBody>
      </p:sp>
    </p:spTree>
    <p:extLst>
      <p:ext uri="{BB962C8B-B14F-4D97-AF65-F5344CB8AC3E}">
        <p14:creationId xmlns:p14="http://schemas.microsoft.com/office/powerpoint/2010/main" xmlns="" val="92496956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371600"/>
            <a:ext cx="3886200" cy="4351338"/>
          </a:xfrm>
        </p:spPr>
        <p:txBody>
          <a:bodyPr/>
          <a:lstStyle/>
          <a:p>
            <a:pPr marL="0" lvl="0" indent="0">
              <a:buNone/>
            </a:pPr>
            <a:r>
              <a:rPr lang="es-US" sz="2000" b="1" i="0" u="sng" dirty="0" smtClean="0">
                <a:solidFill>
                  <a:srgbClr val="000000"/>
                </a:solidFill>
              </a:rPr>
              <a:t>PASO SEIS</a:t>
            </a:r>
          </a:p>
          <a:p>
            <a:r>
              <a:rPr lang="es-US" sz="2000" b="0" i="0" dirty="0" smtClean="0">
                <a:solidFill>
                  <a:srgbClr val="000000"/>
                </a:solidFill>
              </a:rPr>
              <a:t>Revisar el Protocolo: Actualizar los protocolos departamentales con los requisitos de PPE nuevos o modificados si es necesario.</a:t>
            </a:r>
          </a:p>
          <a:p>
            <a:endParaRPr lang="en-US" sz="1600" b="1" u="sng" dirty="0" smtClean="0"/>
          </a:p>
          <a:p>
            <a:endParaRPr lang="en-US" dirty="0"/>
          </a:p>
        </p:txBody>
      </p:sp>
      <p:sp>
        <p:nvSpPr>
          <p:cNvPr id="4" name="Content Placeholder 3"/>
          <p:cNvSpPr>
            <a:spLocks noGrp="1"/>
          </p:cNvSpPr>
          <p:nvPr>
            <p:ph sz="half" idx="2"/>
          </p:nvPr>
        </p:nvSpPr>
        <p:spPr>
          <a:xfrm>
            <a:off x="4629150" y="1371600"/>
            <a:ext cx="3886200" cy="4351338"/>
          </a:xfrm>
        </p:spPr>
        <p:txBody>
          <a:bodyPr/>
          <a:lstStyle/>
          <a:p>
            <a:pPr marL="0" indent="0">
              <a:buNone/>
            </a:pPr>
            <a:r>
              <a:rPr lang="es-US" sz="2000" b="1" i="0" u="sng" dirty="0" smtClean="0">
                <a:solidFill>
                  <a:srgbClr val="000000"/>
                </a:solidFill>
              </a:rPr>
              <a:t>PASO SIETE</a:t>
            </a:r>
          </a:p>
          <a:p>
            <a:r>
              <a:rPr lang="es-US" sz="2000" b="0" i="0" dirty="0" smtClean="0">
                <a:solidFill>
                  <a:srgbClr val="000000"/>
                </a:solidFill>
              </a:rPr>
              <a:t>Reevaluar el lugar de trabajo según sea necesario identificando y evaluando:</a:t>
            </a:r>
          </a:p>
          <a:p>
            <a:pPr marL="685800" lvl="1" indent="-342900">
              <a:buFont typeface="+mj-lt"/>
              <a:buAutoNum type="arabicPeriod"/>
            </a:pPr>
            <a:r>
              <a:rPr lang="es-US" b="0" i="0" dirty="0" smtClean="0">
                <a:solidFill>
                  <a:srgbClr val="000000"/>
                </a:solidFill>
              </a:rPr>
              <a:t>Nuevos equipos y procesos</a:t>
            </a:r>
          </a:p>
          <a:p>
            <a:pPr marL="685800" lvl="1" indent="-342900">
              <a:buFont typeface="+mj-lt"/>
              <a:buAutoNum type="arabicPeriod"/>
            </a:pPr>
            <a:r>
              <a:rPr lang="es-US" b="0" i="0" dirty="0" smtClean="0">
                <a:solidFill>
                  <a:srgbClr val="000000"/>
                </a:solidFill>
              </a:rPr>
              <a:t>Registros de accidentes</a:t>
            </a:r>
          </a:p>
          <a:p>
            <a:pPr marL="685800" lvl="1" indent="-342900">
              <a:buFont typeface="+mj-lt"/>
              <a:buAutoNum type="arabicPeriod"/>
            </a:pPr>
            <a:r>
              <a:rPr lang="es-US" b="0" i="0" dirty="0" smtClean="0">
                <a:solidFill>
                  <a:srgbClr val="000000"/>
                </a:solidFill>
              </a:rPr>
              <a:t>Idoneidad del PPE previamente seleccionado</a:t>
            </a:r>
          </a:p>
          <a:p>
            <a:endParaRPr lang="en-US" dirty="0"/>
          </a:p>
        </p:txBody>
      </p:sp>
      <p:sp>
        <p:nvSpPr>
          <p:cNvPr id="8" name="Title 1"/>
          <p:cNvSpPr txBox="1">
            <a:spLocks/>
          </p:cNvSpPr>
          <p:nvPr/>
        </p:nvSpPr>
        <p:spPr bwMode="auto">
          <a:xfrm>
            <a:off x="126175" y="-83124"/>
            <a:ext cx="78867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s-US" sz="3200" b="0" i="0" u="none" strike="noStrike" kern="1200" cap="none" spc="0" normalizeH="0" baseline="0" noProof="0" dirty="0" smtClean="0">
                <a:ln>
                  <a:noFill/>
                </a:ln>
                <a:solidFill>
                  <a:srgbClr val="000000"/>
                </a:solidFill>
                <a:effectLst/>
                <a:uLnTx/>
                <a:uFillTx/>
                <a:latin typeface="Calibri" pitchFamily="18" charset="0"/>
                <a:ea typeface="+mj-ea"/>
                <a:cs typeface="+mj-cs"/>
              </a:rPr>
              <a:t>Elaboración de una evaluación del                    peligro de los PPE</a:t>
            </a:r>
          </a:p>
        </p:txBody>
      </p:sp>
    </p:spTree>
    <p:extLst>
      <p:ext uri="{BB962C8B-B14F-4D97-AF65-F5344CB8AC3E}">
        <p14:creationId xmlns:p14="http://schemas.microsoft.com/office/powerpoint/2010/main" xmlns="" val="200569564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endParaRPr lang="en-US" sz="1600" b="1" u="sng" dirty="0" smtClean="0"/>
          </a:p>
          <a:p>
            <a:endParaRPr lang="en-US" dirty="0"/>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xmlns=""/>
              </a:ext>
            </a:extLst>
          </a:blip>
          <a:stretch>
            <a:fillRect/>
          </a:stretch>
        </p:blipFill>
        <p:spPr>
          <a:xfrm>
            <a:off x="4800600" y="1295400"/>
            <a:ext cx="3725540"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390646" y="1219200"/>
            <a:ext cx="4114800" cy="4743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p:cNvSpPr txBox="1">
            <a:spLocks/>
          </p:cNvSpPr>
          <p:nvPr/>
        </p:nvSpPr>
        <p:spPr bwMode="auto">
          <a:xfrm>
            <a:off x="126175" y="-83124"/>
            <a:ext cx="78867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es-US" sz="3200" b="0" i="0" u="none" strike="noStrike" kern="1200" cap="none" spc="0" normalizeH="0" baseline="0" noProof="0" dirty="0" smtClean="0">
                <a:ln>
                  <a:noFill/>
                </a:ln>
                <a:solidFill>
                  <a:srgbClr val="000000"/>
                </a:solidFill>
                <a:effectLst/>
                <a:uLnTx/>
                <a:uFillTx/>
                <a:latin typeface="Calibri" pitchFamily="18" charset="0"/>
                <a:ea typeface="+mj-ea"/>
                <a:cs typeface="+mj-cs"/>
              </a:rPr>
              <a:t>Elaboración de una evaluación del                    peligro de los PPE</a:t>
            </a:r>
          </a:p>
        </p:txBody>
      </p:sp>
    </p:spTree>
    <p:extLst>
      <p:ext uri="{BB962C8B-B14F-4D97-AF65-F5344CB8AC3E}">
        <p14:creationId xmlns:p14="http://schemas.microsoft.com/office/powerpoint/2010/main" xmlns="" val="9167191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200"/>
            <a:ext cx="7886700" cy="930275"/>
          </a:xfrm>
        </p:spPr>
        <p:txBody>
          <a:bodyPr/>
          <a:lstStyle/>
          <a:p>
            <a:r>
              <a:rPr lang="es-US" sz="3600" b="0" i="0" dirty="0" smtClean="0">
                <a:solidFill>
                  <a:srgbClr val="000000"/>
                </a:solidFill>
                <a:latin typeface="Calibri" pitchFamily="18" charset="0"/>
              </a:rPr>
              <a:t>Descargo de responsabilidad</a:t>
            </a:r>
          </a:p>
        </p:txBody>
      </p:sp>
      <p:sp>
        <p:nvSpPr>
          <p:cNvPr id="3" name="Rectangle 2"/>
          <p:cNvSpPr/>
          <p:nvPr/>
        </p:nvSpPr>
        <p:spPr>
          <a:xfrm>
            <a:off x="838200" y="1516082"/>
            <a:ext cx="7315200" cy="3970318"/>
          </a:xfrm>
          <a:prstGeom prst="rect">
            <a:avLst/>
          </a:prstGeom>
        </p:spPr>
        <p:txBody>
          <a:bodyPr wrap="square">
            <a:spAutoFit/>
          </a:bodyPr>
          <a:lstStyle/>
          <a:p>
            <a:pPr marL="285750" indent="-285750">
              <a:buFont typeface="Arial" panose="020B0604020202020204" pitchFamily="34" charset="0"/>
              <a:buChar char="•"/>
            </a:pPr>
            <a:r>
              <a:rPr lang="es-US" sz="1800" b="0" i="0" dirty="0" smtClean="0">
                <a:solidFill>
                  <a:srgbClr val="000000"/>
                </a:solidFill>
              </a:rPr>
              <a:t>Este material fue producido en virtud de la concesión número SH-29653-SH6 de la Administración de Seguridad y Salud Ocupacional, Departamento de Trabajo de los EE. UU. No refleja necesariamente los puntos de vista o las políticas del Departamento de Trabajo de los EE. UU., ni menciona nombres comerciales, productos comerciales u organizaciones que impliquen aprobaciones del Gobierno de los EE. UU.</a:t>
            </a:r>
          </a:p>
          <a:p>
            <a:pPr marL="285750" indent="-285750">
              <a:lnSpc>
                <a:spcPct val="80000"/>
              </a:lnSpc>
              <a:spcBef>
                <a:spcPct val="0"/>
              </a:spcBef>
              <a:buFont typeface="Arial" panose="020B0604020202020204" pitchFamily="34" charset="0"/>
              <a:buChar char="•"/>
            </a:pPr>
            <a:endParaRPr lang="en-US" altLang="en-US" dirty="0">
              <a:solidFill>
                <a:prstClr val="black"/>
              </a:solidFill>
            </a:endParaRPr>
          </a:p>
          <a:p>
            <a:pPr marL="285750" indent="-285750">
              <a:lnSpc>
                <a:spcPct val="80000"/>
              </a:lnSpc>
              <a:spcBef>
                <a:spcPct val="0"/>
              </a:spcBef>
              <a:buFont typeface="Arial" panose="020B0604020202020204" pitchFamily="34" charset="0"/>
              <a:buChar char="•"/>
            </a:pPr>
            <a:r>
              <a:rPr lang="es-US" sz="1800" b="0" i="0" dirty="0" smtClean="0">
                <a:solidFill>
                  <a:srgbClr val="000000"/>
                </a:solidFill>
              </a:rPr>
              <a:t>Esta capacitación no pretende reemplazar la capacitación específica del sitio o de la empresa sobre el reconocimiento y el control de los peligros en el lugar de trabajo.</a:t>
            </a:r>
          </a:p>
          <a:p>
            <a:pPr>
              <a:lnSpc>
                <a:spcPct val="80000"/>
              </a:lnSpc>
              <a:spcBef>
                <a:spcPct val="0"/>
              </a:spcBef>
            </a:pPr>
            <a:endParaRPr lang="en-US" altLang="en-US" dirty="0">
              <a:solidFill>
                <a:prstClr val="black"/>
              </a:solidFill>
            </a:endParaRPr>
          </a:p>
          <a:p>
            <a:pPr marL="285750" indent="-285750">
              <a:lnSpc>
                <a:spcPct val="80000"/>
              </a:lnSpc>
              <a:spcBef>
                <a:spcPct val="0"/>
              </a:spcBef>
              <a:buFont typeface="Arial" panose="020B0604020202020204" pitchFamily="34" charset="0"/>
              <a:buChar char="•"/>
            </a:pPr>
            <a:r>
              <a:rPr lang="es-US" sz="1800" b="0" i="0" dirty="0" smtClean="0">
                <a:solidFill>
                  <a:srgbClr val="000000"/>
                </a:solidFill>
              </a:rPr>
              <a:t>Las fotos que se muestran en esta presentación pueden describir situaciones que no cumplen con los requisitos aplicables de seguridad/OSHA.</a:t>
            </a:r>
          </a:p>
          <a:p>
            <a:pPr>
              <a:lnSpc>
                <a:spcPct val="80000"/>
              </a:lnSpc>
              <a:spcBef>
                <a:spcPct val="0"/>
              </a:spcBef>
            </a:pPr>
            <a:endParaRPr lang="en-US" altLang="en-US" dirty="0">
              <a:solidFill>
                <a:prstClr val="black"/>
              </a:solidFill>
            </a:endParaRPr>
          </a:p>
          <a:p>
            <a:pPr marL="285750" indent="-285750">
              <a:lnSpc>
                <a:spcPct val="80000"/>
              </a:lnSpc>
              <a:spcBef>
                <a:spcPct val="0"/>
              </a:spcBef>
              <a:buFont typeface="Arial" panose="020B0604020202020204" pitchFamily="34" charset="0"/>
              <a:buChar char="•"/>
            </a:pPr>
            <a:r>
              <a:rPr lang="es-US" sz="1800" b="0" i="0" dirty="0" smtClean="0">
                <a:solidFill>
                  <a:srgbClr val="000000"/>
                </a:solidFill>
              </a:rPr>
              <a:t>Es responsabilidad del empleador y de sus empleados cumplir con todas las reglas pertinentes de seguridad/OSHA y los reglamentos en la jurisdicción en la que trabajan</a:t>
            </a:r>
          </a:p>
          <a:p>
            <a:pPr marL="285750" indent="-28575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xmlns="" val="1247446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p05"/>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738023" y="1371600"/>
            <a:ext cx="5577177" cy="4191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223825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mtv21"/>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600200" y="1346198"/>
            <a:ext cx="5562600" cy="4181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058079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8-39"/>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828800" y="1295400"/>
            <a:ext cx="557585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840251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p38"/>
          <p:cNvPicPr>
            <a:picLocks noChangeAspect="1" noChangeArrowheads="1"/>
          </p:cNvPicPr>
          <p:nvPr/>
        </p:nvPicPr>
        <p:blipFill>
          <a:blip r:embed="rId3" cstate="print">
            <a:lum bright="12000"/>
            <a:extLst>
              <a:ext uri="{28A0092B-C50C-407E-A947-70E740481C1C}">
                <a14:useLocalDpi xmlns:a14="http://schemas.microsoft.com/office/drawing/2010/main" xmlns=""/>
              </a:ext>
            </a:extLst>
          </a:blip>
          <a:srcRect/>
          <a:stretch>
            <a:fillRect/>
          </a:stretch>
        </p:blipFill>
        <p:spPr bwMode="auto">
          <a:xfrm>
            <a:off x="1752600" y="1371600"/>
            <a:ext cx="5715000" cy="429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170342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CAR30"/>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752600" y="1295399"/>
            <a:ext cx="5791200" cy="435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904157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rs17"/>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828800" y="1295400"/>
            <a:ext cx="5677231"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884354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6-4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676400" y="1295399"/>
            <a:ext cx="5867400" cy="441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746501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mj04"/>
          <p:cNvPicPr>
            <a:picLocks noChangeAspect="1" noChangeArrowheads="1"/>
          </p:cNvPicPr>
          <p:nvPr/>
        </p:nvPicPr>
        <p:blipFill>
          <a:blip r:embed="rId3" cstate="print">
            <a:lum bright="6000"/>
            <a:extLst>
              <a:ext uri="{28A0092B-C50C-407E-A947-70E740481C1C}">
                <a14:useLocalDpi xmlns:a14="http://schemas.microsoft.com/office/drawing/2010/main" xmlns=""/>
              </a:ext>
            </a:extLst>
          </a:blip>
          <a:srcRect/>
          <a:stretch>
            <a:fillRect/>
          </a:stretch>
        </p:blipFill>
        <p:spPr bwMode="auto">
          <a:xfrm>
            <a:off x="1676400" y="1346199"/>
            <a:ext cx="5791200" cy="435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488741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wp33"/>
          <p:cNvPicPr>
            <a:picLocks noChangeAspect="1" noChangeArrowheads="1"/>
          </p:cNvPicPr>
          <p:nvPr/>
        </p:nvPicPr>
        <p:blipFill>
          <a:blip r:embed="rId3" cstate="print">
            <a:lum bright="6000"/>
            <a:extLst>
              <a:ext uri="{28A0092B-C50C-407E-A947-70E740481C1C}">
                <a14:useLocalDpi xmlns:a14="http://schemas.microsoft.com/office/drawing/2010/main" xmlns=""/>
              </a:ext>
            </a:extLst>
          </a:blip>
          <a:srcRect/>
          <a:stretch>
            <a:fillRect/>
          </a:stretch>
        </p:blipFill>
        <p:spPr bwMode="auto">
          <a:xfrm>
            <a:off x="1676400" y="1346199"/>
            <a:ext cx="5791200" cy="435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486141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1-46"/>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524000" y="1219200"/>
            <a:ext cx="6019800" cy="4524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143571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762000" y="-182563"/>
            <a:ext cx="4400550" cy="1325563"/>
          </a:xfrm>
        </p:spPr>
        <p:txBody>
          <a:bodyPr/>
          <a:lstStyle/>
          <a:p>
            <a:pPr eaLnBrk="1" hangingPunct="1"/>
            <a:r>
              <a:rPr lang="es-US" sz="3600" b="0" i="0" dirty="0" smtClean="0">
                <a:solidFill>
                  <a:srgbClr val="000000"/>
                </a:solidFill>
                <a:latin typeface="Calibri" pitchFamily="18" charset="0"/>
              </a:rPr>
              <a:t>Introducción</a:t>
            </a:r>
          </a:p>
        </p:txBody>
      </p:sp>
      <p:sp>
        <p:nvSpPr>
          <p:cNvPr id="19459" name="Rectangle 5"/>
          <p:cNvSpPr>
            <a:spLocks noChangeArrowheads="1"/>
          </p:cNvSpPr>
          <p:nvPr/>
        </p:nvSpPr>
        <p:spPr bwMode="auto">
          <a:xfrm>
            <a:off x="304800" y="1295400"/>
            <a:ext cx="8839200" cy="3335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1450" indent="-171450" defTabSz="685800" eaLnBrk="0" hangingPunct="0">
              <a:lnSpc>
                <a:spcPct val="90000"/>
              </a:lnSpc>
              <a:spcBef>
                <a:spcPts val="750"/>
              </a:spcBef>
              <a:buFont typeface="Arial" charset="0"/>
              <a:buChar char="•"/>
              <a:defRPr sz="2100">
                <a:solidFill>
                  <a:schemeClr val="tx1"/>
                </a:solidFill>
                <a:latin typeface="Calibri" pitchFamily="34" charset="0"/>
              </a:defRPr>
            </a:lvl1pPr>
            <a:lvl2pPr marL="742950" indent="-285750" defTabSz="685800" eaLnBrk="0" hangingPunct="0">
              <a:lnSpc>
                <a:spcPct val="90000"/>
              </a:lnSpc>
              <a:spcBef>
                <a:spcPts val="375"/>
              </a:spcBef>
              <a:buFont typeface="Arial" charset="0"/>
              <a:buChar char="•"/>
              <a:defRPr>
                <a:solidFill>
                  <a:schemeClr val="tx1"/>
                </a:solidFill>
                <a:latin typeface="Calibri" pitchFamily="34" charset="0"/>
              </a:defRPr>
            </a:lvl2pPr>
            <a:lvl3pPr marL="1143000" indent="-228600" defTabSz="685800" eaLnBrk="0" hangingPunct="0">
              <a:lnSpc>
                <a:spcPct val="90000"/>
              </a:lnSpc>
              <a:spcBef>
                <a:spcPts val="375"/>
              </a:spcBef>
              <a:buFont typeface="Arial" charset="0"/>
              <a:buChar char="•"/>
              <a:defRPr sz="1500">
                <a:solidFill>
                  <a:schemeClr val="tx1"/>
                </a:solidFill>
                <a:latin typeface="Calibri" pitchFamily="34" charset="0"/>
              </a:defRPr>
            </a:lvl3pPr>
            <a:lvl4pPr marL="1600200" indent="-228600" defTabSz="685800" eaLnBrk="0" hangingPunct="0">
              <a:lnSpc>
                <a:spcPct val="90000"/>
              </a:lnSpc>
              <a:spcBef>
                <a:spcPts val="375"/>
              </a:spcBef>
              <a:buFont typeface="Arial" charset="0"/>
              <a:buChar char="•"/>
              <a:defRPr sz="1300">
                <a:solidFill>
                  <a:schemeClr val="tx1"/>
                </a:solidFill>
                <a:latin typeface="Calibri" pitchFamily="34" charset="0"/>
              </a:defRPr>
            </a:lvl4pPr>
            <a:lvl5pPr marL="2057400" indent="-228600" defTabSz="685800" eaLnBrk="0" hangingPunct="0">
              <a:lnSpc>
                <a:spcPct val="90000"/>
              </a:lnSpc>
              <a:spcBef>
                <a:spcPts val="375"/>
              </a:spcBef>
              <a:buFont typeface="Arial" charset="0"/>
              <a:buChar char="•"/>
              <a:defRPr sz="1300">
                <a:solidFill>
                  <a:schemeClr val="tx1"/>
                </a:solidFill>
                <a:latin typeface="Calibri" pitchFamily="34"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eaLnBrk="1" fontAlgn="base" hangingPunct="1">
              <a:spcAft>
                <a:spcPct val="0"/>
              </a:spcAft>
            </a:pPr>
            <a:r>
              <a:rPr lang="es-US" sz="2400" b="0" i="0" dirty="0" smtClean="0">
                <a:solidFill>
                  <a:srgbClr val="000000"/>
                </a:solidFill>
              </a:rPr>
              <a:t>¿Quién soy y por qué estamos aquí hoy?</a:t>
            </a:r>
          </a:p>
          <a:p>
            <a:pPr eaLnBrk="1" fontAlgn="base" hangingPunct="1">
              <a:spcAft>
                <a:spcPct val="0"/>
              </a:spcAft>
            </a:pPr>
            <a:r>
              <a:rPr lang="es-US" sz="2400" b="0" i="0" dirty="0" smtClean="0">
                <a:solidFill>
                  <a:srgbClr val="000000"/>
                </a:solidFill>
              </a:rPr>
              <a:t>¿Quién es ISRI, OSHA, Susan Harwood</a:t>
            </a:r>
          </a:p>
          <a:p>
            <a:pPr eaLnBrk="1" fontAlgn="base" hangingPunct="1">
              <a:spcAft>
                <a:spcPct val="0"/>
              </a:spcAft>
            </a:pPr>
            <a:r>
              <a:rPr lang="es-US" sz="2400" b="0" i="0" dirty="0" smtClean="0">
                <a:solidFill>
                  <a:srgbClr val="000000"/>
                </a:solidFill>
              </a:rPr>
              <a:t>WiiFM o Qué gano yo?</a:t>
            </a:r>
          </a:p>
          <a:p>
            <a:pPr eaLnBrk="1" fontAlgn="base" hangingPunct="1">
              <a:spcAft>
                <a:spcPct val="0"/>
              </a:spcAft>
            </a:pPr>
            <a:r>
              <a:rPr lang="es-US" sz="2400" b="0" i="0" dirty="0" smtClean="0">
                <a:solidFill>
                  <a:srgbClr val="000000"/>
                </a:solidFill>
              </a:rPr>
              <a:t>Problemas de seguridad en el reciclaje de chatarra</a:t>
            </a:r>
          </a:p>
          <a:p>
            <a:pPr lvl="1" eaLnBrk="1" fontAlgn="base" hangingPunct="1">
              <a:spcAft>
                <a:spcPct val="0"/>
              </a:spcAft>
            </a:pPr>
            <a:r>
              <a:rPr lang="es-US" sz="1800" b="0" i="0" dirty="0" smtClean="0">
                <a:solidFill>
                  <a:srgbClr val="000000"/>
                </a:solidFill>
              </a:rPr>
              <a:t>Seguridad de equipos móviles - mantenimiento y prevención de incendios - Bloqueo/Etiquetado - Comunicación de peligros - Equipo de protección personal</a:t>
            </a:r>
          </a:p>
          <a:p>
            <a:pPr eaLnBrk="1" fontAlgn="base" hangingPunct="1">
              <a:spcAft>
                <a:spcPct val="0"/>
              </a:spcAft>
            </a:pPr>
            <a:r>
              <a:rPr lang="es-US" sz="1800" b="0" i="0" dirty="0" smtClean="0">
                <a:solidFill>
                  <a:srgbClr val="000000"/>
                </a:solidFill>
              </a:rPr>
              <a:t>Accidentes/Incidentes</a:t>
            </a:r>
          </a:p>
          <a:p>
            <a:pPr eaLnBrk="1" fontAlgn="base" hangingPunct="1">
              <a:spcAft>
                <a:spcPct val="0"/>
              </a:spcAft>
            </a:pPr>
            <a:r>
              <a:rPr lang="es-US" sz="1800" b="0" i="0" dirty="0" smtClean="0">
                <a:solidFill>
                  <a:srgbClr val="000000"/>
                </a:solidFill>
              </a:rPr>
              <a:t>Reconocimiento de peligros</a:t>
            </a:r>
          </a:p>
          <a:p>
            <a:pPr eaLnBrk="1" fontAlgn="base" hangingPunct="1">
              <a:spcAft>
                <a:spcPct val="0"/>
              </a:spcAft>
            </a:pPr>
            <a:r>
              <a:rPr lang="es-US" sz="1800" b="0" i="0" dirty="0" smtClean="0">
                <a:solidFill>
                  <a:srgbClr val="000000"/>
                </a:solidFill>
              </a:rPr>
              <a:t>Comprensión y desarrollo del Análisis de los peligros laborales (Job Hazard Analysis, JHA)</a:t>
            </a:r>
          </a:p>
        </p:txBody>
      </p:sp>
    </p:spTree>
    <p:extLst>
      <p:ext uri="{BB962C8B-B14F-4D97-AF65-F5344CB8AC3E}">
        <p14:creationId xmlns:p14="http://schemas.microsoft.com/office/powerpoint/2010/main" xmlns="" val="1631848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1-30"/>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600200" y="1295399"/>
            <a:ext cx="5867400" cy="441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4442635" y="3680635"/>
            <a:ext cx="1013635" cy="10792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3264198" y="3048000"/>
            <a:ext cx="990600" cy="97790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4241195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6-15"/>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524000" y="1219199"/>
            <a:ext cx="6096000" cy="45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756217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6-17"/>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676400" y="1295400"/>
            <a:ext cx="587999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574211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sip5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600200" y="1219200"/>
            <a:ext cx="6019800" cy="4524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170468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rl1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524000" y="1295400"/>
            <a:ext cx="6019800" cy="4524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132880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mtv17"/>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600200" y="1295400"/>
            <a:ext cx="5943600" cy="446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920611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arc08"/>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676400" y="1295399"/>
            <a:ext cx="5867400" cy="441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309127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12095" y="178594"/>
            <a:ext cx="9144000" cy="642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65" tIns="45683" rIns="91365" bIns="45683" anchor="ctr"/>
          <a:lstStyle>
            <a:lvl1pPr algn="ctr" defTabSz="966097" rtl="0" eaLnBrk="0" fontAlgn="base" hangingPunct="0">
              <a:spcBef>
                <a:spcPct val="0"/>
              </a:spcBef>
              <a:spcAft>
                <a:spcPct val="0"/>
              </a:spcAft>
              <a:defRPr sz="4700">
                <a:solidFill>
                  <a:schemeClr val="tx2"/>
                </a:solidFill>
                <a:latin typeface="+mj-lt"/>
                <a:ea typeface="+mj-ea"/>
                <a:cs typeface="+mj-cs"/>
              </a:defRPr>
            </a:lvl1pPr>
            <a:lvl2pPr algn="ctr" defTabSz="966097" rtl="0" eaLnBrk="0" fontAlgn="base" hangingPunct="0">
              <a:spcBef>
                <a:spcPct val="0"/>
              </a:spcBef>
              <a:spcAft>
                <a:spcPct val="0"/>
              </a:spcAft>
              <a:defRPr sz="4700">
                <a:solidFill>
                  <a:schemeClr val="tx2"/>
                </a:solidFill>
                <a:latin typeface="Times New Roman" pitchFamily="18" charset="0"/>
              </a:defRPr>
            </a:lvl2pPr>
            <a:lvl3pPr algn="ctr" defTabSz="966097" rtl="0" eaLnBrk="0" fontAlgn="base" hangingPunct="0">
              <a:spcBef>
                <a:spcPct val="0"/>
              </a:spcBef>
              <a:spcAft>
                <a:spcPct val="0"/>
              </a:spcAft>
              <a:defRPr sz="4700">
                <a:solidFill>
                  <a:schemeClr val="tx2"/>
                </a:solidFill>
                <a:latin typeface="Times New Roman" pitchFamily="18" charset="0"/>
              </a:defRPr>
            </a:lvl3pPr>
            <a:lvl4pPr algn="ctr" defTabSz="966097" rtl="0" eaLnBrk="0" fontAlgn="base" hangingPunct="0">
              <a:spcBef>
                <a:spcPct val="0"/>
              </a:spcBef>
              <a:spcAft>
                <a:spcPct val="0"/>
              </a:spcAft>
              <a:defRPr sz="4700">
                <a:solidFill>
                  <a:schemeClr val="tx2"/>
                </a:solidFill>
                <a:latin typeface="Times New Roman" pitchFamily="18" charset="0"/>
              </a:defRPr>
            </a:lvl4pPr>
            <a:lvl5pPr algn="ctr" defTabSz="966097" rtl="0" eaLnBrk="0" fontAlgn="base" hangingPunct="0">
              <a:spcBef>
                <a:spcPct val="0"/>
              </a:spcBef>
              <a:spcAft>
                <a:spcPct val="0"/>
              </a:spcAft>
              <a:defRPr sz="4700">
                <a:solidFill>
                  <a:schemeClr val="tx2"/>
                </a:solidFill>
                <a:latin typeface="Times New Roman" pitchFamily="18" charset="0"/>
              </a:defRPr>
            </a:lvl5pPr>
            <a:lvl6pPr marL="456875" algn="ctr" defTabSz="966097" rtl="0" eaLnBrk="0" fontAlgn="base" hangingPunct="0">
              <a:spcBef>
                <a:spcPct val="0"/>
              </a:spcBef>
              <a:spcAft>
                <a:spcPct val="0"/>
              </a:spcAft>
              <a:defRPr sz="4700">
                <a:solidFill>
                  <a:schemeClr val="tx2"/>
                </a:solidFill>
                <a:latin typeface="Times New Roman" pitchFamily="18" charset="0"/>
              </a:defRPr>
            </a:lvl6pPr>
            <a:lvl7pPr marL="913749" algn="ctr" defTabSz="966097" rtl="0" eaLnBrk="0" fontAlgn="base" hangingPunct="0">
              <a:spcBef>
                <a:spcPct val="0"/>
              </a:spcBef>
              <a:spcAft>
                <a:spcPct val="0"/>
              </a:spcAft>
              <a:defRPr sz="4700">
                <a:solidFill>
                  <a:schemeClr val="tx2"/>
                </a:solidFill>
                <a:latin typeface="Times New Roman" pitchFamily="18" charset="0"/>
              </a:defRPr>
            </a:lvl7pPr>
            <a:lvl8pPr marL="1370622" algn="ctr" defTabSz="966097" rtl="0" eaLnBrk="0" fontAlgn="base" hangingPunct="0">
              <a:spcBef>
                <a:spcPct val="0"/>
              </a:spcBef>
              <a:spcAft>
                <a:spcPct val="0"/>
              </a:spcAft>
              <a:defRPr sz="4700">
                <a:solidFill>
                  <a:schemeClr val="tx2"/>
                </a:solidFill>
                <a:latin typeface="Times New Roman" pitchFamily="18" charset="0"/>
              </a:defRPr>
            </a:lvl8pPr>
            <a:lvl9pPr marL="1827498" algn="ctr" defTabSz="966097" rtl="0" eaLnBrk="0" fontAlgn="base" hangingPunct="0">
              <a:spcBef>
                <a:spcPct val="0"/>
              </a:spcBef>
              <a:spcAft>
                <a:spcPct val="0"/>
              </a:spcAft>
              <a:defRPr sz="4700">
                <a:solidFill>
                  <a:schemeClr val="tx2"/>
                </a:solidFill>
                <a:latin typeface="Times New Roman" pitchFamily="18" charset="0"/>
              </a:defRPr>
            </a:lvl9pPr>
          </a:lstStyle>
          <a:p>
            <a:pPr>
              <a:defRPr/>
            </a:pPr>
            <a:r>
              <a:rPr lang="en" sz="7600" dirty="0" smtClean="0"/>
              <a:t/>
            </a:r>
            <a:br>
              <a:rPr lang="en" sz="7600" dirty="0" smtClean="0"/>
            </a:br>
            <a:r>
              <a:rPr lang="es-US" sz="4200" b="1" i="0" dirty="0" smtClean="0">
                <a:solidFill>
                  <a:srgbClr val="000000"/>
                </a:solidFill>
              </a:rPr>
              <a:t>Seguridad de equipos móviles</a:t>
            </a:r>
          </a:p>
        </p:txBody>
      </p:sp>
      <p:pic>
        <p:nvPicPr>
          <p:cNvPr id="71683" name="Picture 6" descr="2011-10-31_14-22-19_24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73739" y="1571626"/>
            <a:ext cx="3451679" cy="1915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7" descr="2011-10-31_14-30-16_624"/>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233714" y="1723430"/>
            <a:ext cx="2902857" cy="1611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5" name="Picture 5"/>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2540000" y="3714750"/>
            <a:ext cx="3193143" cy="1852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464251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62580"/>
            <a:ext cx="6324600" cy="600164"/>
          </a:xfrm>
          <a:prstGeom prst="rect">
            <a:avLst/>
          </a:prstGeom>
        </p:spPr>
        <p:txBody>
          <a:bodyPr wrap="square">
            <a:spAutoFit/>
          </a:bodyPr>
          <a:lstStyle/>
          <a:p>
            <a:r>
              <a:rPr lang="es-US" sz="3300" b="0" i="0" dirty="0" smtClean="0">
                <a:solidFill>
                  <a:srgbClr val="000000"/>
                </a:solidFill>
              </a:rPr>
              <a:t>Reconocimiento de peligros</a:t>
            </a:r>
          </a:p>
        </p:txBody>
      </p:sp>
      <p:pic>
        <p:nvPicPr>
          <p:cNvPr id="2" name="berea26.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600200" y="1143000"/>
            <a:ext cx="5638800" cy="4229100"/>
          </a:xfrm>
          <a:prstGeom prst="rect">
            <a:avLst/>
          </a:prstGeom>
        </p:spPr>
      </p:pic>
    </p:spTree>
    <p:extLst>
      <p:ext uri="{BB962C8B-B14F-4D97-AF65-F5344CB8AC3E}">
        <p14:creationId xmlns:p14="http://schemas.microsoft.com/office/powerpoint/2010/main" xmlns="" val="3611775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Oval 2"/>
          <p:cNvSpPr>
            <a:spLocks noChangeArrowheads="1"/>
          </p:cNvSpPr>
          <p:nvPr/>
        </p:nvSpPr>
        <p:spPr bwMode="auto">
          <a:xfrm rot="257122">
            <a:off x="2490768" y="1669460"/>
            <a:ext cx="4033451" cy="3747194"/>
          </a:xfrm>
          <a:prstGeom prst="ellipse">
            <a:avLst/>
          </a:prstGeom>
          <a:noFill/>
          <a:ln w="76200">
            <a:solidFill>
              <a:schemeClr val="tx2"/>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65" tIns="45683" rIns="91365" bIns="45683" anchor="ctr"/>
          <a:lstStyle>
            <a:lvl1pPr defTabSz="966788">
              <a:defRPr sz="2400">
                <a:solidFill>
                  <a:schemeClr val="tx1"/>
                </a:solidFill>
                <a:latin typeface="Times New Roman" pitchFamily="18" charset="0"/>
              </a:defRPr>
            </a:lvl1pPr>
            <a:lvl2pPr marL="482600" defTabSz="966788">
              <a:defRPr sz="2400">
                <a:solidFill>
                  <a:schemeClr val="tx1"/>
                </a:solidFill>
                <a:latin typeface="Times New Roman" pitchFamily="18" charset="0"/>
              </a:defRPr>
            </a:lvl2pPr>
            <a:lvl3pPr marL="966788" defTabSz="966788">
              <a:defRPr sz="2400">
                <a:solidFill>
                  <a:schemeClr val="tx1"/>
                </a:solidFill>
                <a:latin typeface="Times New Roman" pitchFamily="18" charset="0"/>
              </a:defRPr>
            </a:lvl3pPr>
            <a:lvl4pPr marL="1449388" defTabSz="966788">
              <a:defRPr sz="2400">
                <a:solidFill>
                  <a:schemeClr val="tx1"/>
                </a:solidFill>
                <a:latin typeface="Times New Roman" pitchFamily="18" charset="0"/>
              </a:defRPr>
            </a:lvl4pPr>
            <a:lvl5pPr marL="1933575" defTabSz="966788">
              <a:defRPr sz="2400">
                <a:solidFill>
                  <a:schemeClr val="tx1"/>
                </a:solidFill>
                <a:latin typeface="Times New Roman" pitchFamily="18" charset="0"/>
              </a:defRPr>
            </a:lvl5pPr>
            <a:lvl6pPr marL="2390775" defTabSz="966788" eaLnBrk="0" fontAlgn="base" hangingPunct="0">
              <a:spcBef>
                <a:spcPct val="0"/>
              </a:spcBef>
              <a:spcAft>
                <a:spcPct val="0"/>
              </a:spcAft>
              <a:defRPr sz="2400">
                <a:solidFill>
                  <a:schemeClr val="tx1"/>
                </a:solidFill>
                <a:latin typeface="Times New Roman" pitchFamily="18" charset="0"/>
              </a:defRPr>
            </a:lvl6pPr>
            <a:lvl7pPr marL="2847975" defTabSz="966788" eaLnBrk="0" fontAlgn="base" hangingPunct="0">
              <a:spcBef>
                <a:spcPct val="0"/>
              </a:spcBef>
              <a:spcAft>
                <a:spcPct val="0"/>
              </a:spcAft>
              <a:defRPr sz="2400">
                <a:solidFill>
                  <a:schemeClr val="tx1"/>
                </a:solidFill>
                <a:latin typeface="Times New Roman" pitchFamily="18" charset="0"/>
              </a:defRPr>
            </a:lvl7pPr>
            <a:lvl8pPr marL="3305175" defTabSz="966788" eaLnBrk="0" fontAlgn="base" hangingPunct="0">
              <a:spcBef>
                <a:spcPct val="0"/>
              </a:spcBef>
              <a:spcAft>
                <a:spcPct val="0"/>
              </a:spcAft>
              <a:defRPr sz="2400">
                <a:solidFill>
                  <a:schemeClr val="tx1"/>
                </a:solidFill>
                <a:latin typeface="Times New Roman" pitchFamily="18" charset="0"/>
              </a:defRPr>
            </a:lvl8pPr>
            <a:lvl9pPr marL="3762375" defTabSz="966788" eaLnBrk="0" fontAlgn="base" hangingPunct="0">
              <a:spcBef>
                <a:spcPct val="0"/>
              </a:spcBef>
              <a:spcAft>
                <a:spcPct val="0"/>
              </a:spcAft>
              <a:defRPr sz="2400">
                <a:solidFill>
                  <a:schemeClr val="tx1"/>
                </a:solidFill>
                <a:latin typeface="Times New Roman" pitchFamily="18" charset="0"/>
              </a:defRPr>
            </a:lvl9pPr>
          </a:lstStyle>
          <a:p>
            <a:pPr algn="ctr">
              <a:defRPr/>
            </a:pPr>
            <a:endParaRPr lang="en-US" altLang="en-US" dirty="0">
              <a:solidFill>
                <a:prstClr val="black"/>
              </a:solidFill>
              <a:effectLst>
                <a:outerShdw blurRad="38100" dist="38100" dir="2700000" algn="tl">
                  <a:srgbClr val="C0C0C0"/>
                </a:outerShdw>
              </a:effectLst>
            </a:endParaRPr>
          </a:p>
        </p:txBody>
      </p:sp>
      <p:sp>
        <p:nvSpPr>
          <p:cNvPr id="131075" name="Text Box 3"/>
          <p:cNvSpPr txBox="1">
            <a:spLocks noChangeArrowheads="1"/>
          </p:cNvSpPr>
          <p:nvPr/>
        </p:nvSpPr>
        <p:spPr bwMode="auto">
          <a:xfrm>
            <a:off x="1736079" y="2945778"/>
            <a:ext cx="5637892" cy="708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65" tIns="45683" rIns="91365" bIns="45683">
            <a:spAutoFit/>
          </a:bodyPr>
          <a:lstStyle>
            <a:lvl1pPr defTabSz="966788">
              <a:defRPr sz="2400">
                <a:solidFill>
                  <a:schemeClr val="tx1"/>
                </a:solidFill>
                <a:latin typeface="Times New Roman" pitchFamily="18" charset="0"/>
              </a:defRPr>
            </a:lvl1pPr>
            <a:lvl2pPr marL="482600" defTabSz="966788">
              <a:defRPr sz="2400">
                <a:solidFill>
                  <a:schemeClr val="tx1"/>
                </a:solidFill>
                <a:latin typeface="Times New Roman" pitchFamily="18" charset="0"/>
              </a:defRPr>
            </a:lvl2pPr>
            <a:lvl3pPr marL="966788" defTabSz="966788">
              <a:defRPr sz="2400">
                <a:solidFill>
                  <a:schemeClr val="tx1"/>
                </a:solidFill>
                <a:latin typeface="Times New Roman" pitchFamily="18" charset="0"/>
              </a:defRPr>
            </a:lvl3pPr>
            <a:lvl4pPr marL="1449388" defTabSz="966788">
              <a:defRPr sz="2400">
                <a:solidFill>
                  <a:schemeClr val="tx1"/>
                </a:solidFill>
                <a:latin typeface="Times New Roman" pitchFamily="18" charset="0"/>
              </a:defRPr>
            </a:lvl4pPr>
            <a:lvl5pPr marL="1933575" defTabSz="966788">
              <a:defRPr sz="2400">
                <a:solidFill>
                  <a:schemeClr val="tx1"/>
                </a:solidFill>
                <a:latin typeface="Times New Roman" pitchFamily="18" charset="0"/>
              </a:defRPr>
            </a:lvl5pPr>
            <a:lvl6pPr marL="2390775" defTabSz="966788" eaLnBrk="0" fontAlgn="base" hangingPunct="0">
              <a:spcBef>
                <a:spcPct val="0"/>
              </a:spcBef>
              <a:spcAft>
                <a:spcPct val="0"/>
              </a:spcAft>
              <a:defRPr sz="2400">
                <a:solidFill>
                  <a:schemeClr val="tx1"/>
                </a:solidFill>
                <a:latin typeface="Times New Roman" pitchFamily="18" charset="0"/>
              </a:defRPr>
            </a:lvl6pPr>
            <a:lvl7pPr marL="2847975" defTabSz="966788" eaLnBrk="0" fontAlgn="base" hangingPunct="0">
              <a:spcBef>
                <a:spcPct val="0"/>
              </a:spcBef>
              <a:spcAft>
                <a:spcPct val="0"/>
              </a:spcAft>
              <a:defRPr sz="2400">
                <a:solidFill>
                  <a:schemeClr val="tx1"/>
                </a:solidFill>
                <a:latin typeface="Times New Roman" pitchFamily="18" charset="0"/>
              </a:defRPr>
            </a:lvl7pPr>
            <a:lvl8pPr marL="3305175" defTabSz="966788" eaLnBrk="0" fontAlgn="base" hangingPunct="0">
              <a:spcBef>
                <a:spcPct val="0"/>
              </a:spcBef>
              <a:spcAft>
                <a:spcPct val="0"/>
              </a:spcAft>
              <a:defRPr sz="2400">
                <a:solidFill>
                  <a:schemeClr val="tx1"/>
                </a:solidFill>
                <a:latin typeface="Times New Roman" pitchFamily="18" charset="0"/>
              </a:defRPr>
            </a:lvl8pPr>
            <a:lvl9pPr marL="3762375" defTabSz="96678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s-US" sz="4000" b="1" i="1" dirty="0" smtClean="0">
                <a:solidFill>
                  <a:srgbClr val="000000"/>
                </a:solidFill>
                <a:effectLst>
                  <a:outerShdw blurRad="38100" dist="38100" dir="2700000" algn="tl">
                    <a:srgbClr val="C0C0C0"/>
                  </a:outerShdw>
                </a:effectLst>
                <a:latin typeface="Arial" pitchFamily="18" charset="0"/>
              </a:rPr>
              <a:t>del círculo de seguridad</a:t>
            </a:r>
          </a:p>
        </p:txBody>
      </p:sp>
      <p:sp>
        <p:nvSpPr>
          <p:cNvPr id="103428" name="Text Box 4"/>
          <p:cNvSpPr txBox="1">
            <a:spLocks noChangeArrowheads="1"/>
          </p:cNvSpPr>
          <p:nvPr/>
        </p:nvSpPr>
        <p:spPr bwMode="auto">
          <a:xfrm>
            <a:off x="637536" y="1531278"/>
            <a:ext cx="1954211" cy="830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365" tIns="45683" rIns="91365" bIns="45683">
            <a:spAutoFit/>
          </a:bodyPr>
          <a:lstStyle>
            <a:lvl1pPr defTabSz="966788">
              <a:spcBef>
                <a:spcPct val="20000"/>
              </a:spcBef>
              <a:buChar char="•"/>
              <a:defRPr sz="3400">
                <a:solidFill>
                  <a:schemeClr val="tx1"/>
                </a:solidFill>
                <a:latin typeface="Times New Roman" pitchFamily="18" charset="0"/>
              </a:defRPr>
            </a:lvl1pPr>
            <a:lvl2pPr marL="482600" indent="-303213" defTabSz="966788">
              <a:spcBef>
                <a:spcPct val="20000"/>
              </a:spcBef>
              <a:buChar char="–"/>
              <a:defRPr sz="3000">
                <a:solidFill>
                  <a:schemeClr val="tx1"/>
                </a:solidFill>
                <a:latin typeface="Times New Roman" pitchFamily="18" charset="0"/>
              </a:defRPr>
            </a:lvl2pPr>
            <a:lvl3pPr marL="966788" indent="-241300" defTabSz="966788">
              <a:spcBef>
                <a:spcPct val="20000"/>
              </a:spcBef>
              <a:buChar char="•"/>
              <a:defRPr sz="2500">
                <a:solidFill>
                  <a:schemeClr val="tx1"/>
                </a:solidFill>
                <a:latin typeface="Times New Roman" pitchFamily="18" charset="0"/>
              </a:defRPr>
            </a:lvl3pPr>
            <a:lvl4pPr marL="1449388" indent="-242888" defTabSz="966788">
              <a:spcBef>
                <a:spcPct val="20000"/>
              </a:spcBef>
              <a:buChar char="–"/>
              <a:defRPr sz="2100">
                <a:solidFill>
                  <a:schemeClr val="tx1"/>
                </a:solidFill>
                <a:latin typeface="Times New Roman" pitchFamily="18" charset="0"/>
              </a:defRPr>
            </a:lvl4pPr>
            <a:lvl5pPr marL="1933575" indent="-241300" defTabSz="966788">
              <a:spcBef>
                <a:spcPct val="20000"/>
              </a:spcBef>
              <a:buChar char="»"/>
              <a:defRPr sz="2100">
                <a:solidFill>
                  <a:schemeClr val="tx1"/>
                </a:solidFill>
                <a:latin typeface="Times New Roman" pitchFamily="18" charset="0"/>
              </a:defRPr>
            </a:lvl5pPr>
            <a:lvl6pPr marL="2390775" indent="-241300" defTabSz="966788" eaLnBrk="0" fontAlgn="base" hangingPunct="0">
              <a:spcBef>
                <a:spcPct val="20000"/>
              </a:spcBef>
              <a:spcAft>
                <a:spcPct val="0"/>
              </a:spcAft>
              <a:buChar char="»"/>
              <a:defRPr sz="2100">
                <a:solidFill>
                  <a:schemeClr val="tx1"/>
                </a:solidFill>
                <a:latin typeface="Times New Roman" pitchFamily="18" charset="0"/>
              </a:defRPr>
            </a:lvl6pPr>
            <a:lvl7pPr marL="2847975" indent="-241300" defTabSz="966788" eaLnBrk="0" fontAlgn="base" hangingPunct="0">
              <a:spcBef>
                <a:spcPct val="20000"/>
              </a:spcBef>
              <a:spcAft>
                <a:spcPct val="0"/>
              </a:spcAft>
              <a:buChar char="»"/>
              <a:defRPr sz="2100">
                <a:solidFill>
                  <a:schemeClr val="tx1"/>
                </a:solidFill>
                <a:latin typeface="Times New Roman" pitchFamily="18" charset="0"/>
              </a:defRPr>
            </a:lvl7pPr>
            <a:lvl8pPr marL="3305175" indent="-241300" defTabSz="966788" eaLnBrk="0" fontAlgn="base" hangingPunct="0">
              <a:spcBef>
                <a:spcPct val="20000"/>
              </a:spcBef>
              <a:spcAft>
                <a:spcPct val="0"/>
              </a:spcAft>
              <a:buChar char="»"/>
              <a:defRPr sz="2100">
                <a:solidFill>
                  <a:schemeClr val="tx1"/>
                </a:solidFill>
                <a:latin typeface="Times New Roman" pitchFamily="18" charset="0"/>
              </a:defRPr>
            </a:lvl8pPr>
            <a:lvl9pPr marL="3762375" indent="-241300" defTabSz="966788" eaLnBrk="0" fontAlgn="base" hangingPunct="0">
              <a:spcBef>
                <a:spcPct val="20000"/>
              </a:spcBef>
              <a:spcAft>
                <a:spcPct val="0"/>
              </a:spcAft>
              <a:buChar char="»"/>
              <a:defRPr sz="2100">
                <a:solidFill>
                  <a:schemeClr val="tx1"/>
                </a:solidFill>
                <a:latin typeface="Times New Roman" pitchFamily="18" charset="0"/>
              </a:defRPr>
            </a:lvl9pPr>
          </a:lstStyle>
          <a:p>
            <a:pPr algn="ctr">
              <a:spcBef>
                <a:spcPct val="50000"/>
              </a:spcBef>
              <a:buFontTx/>
              <a:buNone/>
            </a:pPr>
            <a:r>
              <a:rPr lang="es-US" sz="2400" b="1" i="0" dirty="0" smtClean="0">
                <a:solidFill>
                  <a:srgbClr val="000000"/>
                </a:solidFill>
                <a:latin typeface="Arial" pitchFamily="18" charset="0"/>
              </a:rPr>
              <a:t>Realice un recorrido</a:t>
            </a:r>
          </a:p>
        </p:txBody>
      </p:sp>
      <p:sp>
        <p:nvSpPr>
          <p:cNvPr id="103429" name="Text Box 5"/>
          <p:cNvSpPr txBox="1">
            <a:spLocks noChangeArrowheads="1"/>
          </p:cNvSpPr>
          <p:nvPr/>
        </p:nvSpPr>
        <p:spPr bwMode="auto">
          <a:xfrm>
            <a:off x="6858000" y="1748210"/>
            <a:ext cx="1952960" cy="4615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365" tIns="45683" rIns="91365" bIns="45683">
            <a:spAutoFit/>
          </a:bodyPr>
          <a:lstStyle>
            <a:lvl1pPr defTabSz="966788">
              <a:spcBef>
                <a:spcPct val="20000"/>
              </a:spcBef>
              <a:buChar char="•"/>
              <a:defRPr sz="3400">
                <a:solidFill>
                  <a:schemeClr val="tx1"/>
                </a:solidFill>
                <a:latin typeface="Times New Roman" pitchFamily="18" charset="0"/>
              </a:defRPr>
            </a:lvl1pPr>
            <a:lvl2pPr marL="482600" indent="-303213" defTabSz="966788">
              <a:spcBef>
                <a:spcPct val="20000"/>
              </a:spcBef>
              <a:buChar char="–"/>
              <a:defRPr sz="3000">
                <a:solidFill>
                  <a:schemeClr val="tx1"/>
                </a:solidFill>
                <a:latin typeface="Times New Roman" pitchFamily="18" charset="0"/>
              </a:defRPr>
            </a:lvl2pPr>
            <a:lvl3pPr marL="966788" indent="-241300" defTabSz="966788">
              <a:spcBef>
                <a:spcPct val="20000"/>
              </a:spcBef>
              <a:buChar char="•"/>
              <a:defRPr sz="2500">
                <a:solidFill>
                  <a:schemeClr val="tx1"/>
                </a:solidFill>
                <a:latin typeface="Times New Roman" pitchFamily="18" charset="0"/>
              </a:defRPr>
            </a:lvl3pPr>
            <a:lvl4pPr marL="1449388" indent="-242888" defTabSz="966788">
              <a:spcBef>
                <a:spcPct val="20000"/>
              </a:spcBef>
              <a:buChar char="–"/>
              <a:defRPr sz="2100">
                <a:solidFill>
                  <a:schemeClr val="tx1"/>
                </a:solidFill>
                <a:latin typeface="Times New Roman" pitchFamily="18" charset="0"/>
              </a:defRPr>
            </a:lvl4pPr>
            <a:lvl5pPr marL="1933575" indent="-241300" defTabSz="966788">
              <a:spcBef>
                <a:spcPct val="20000"/>
              </a:spcBef>
              <a:buChar char="»"/>
              <a:defRPr sz="2100">
                <a:solidFill>
                  <a:schemeClr val="tx1"/>
                </a:solidFill>
                <a:latin typeface="Times New Roman" pitchFamily="18" charset="0"/>
              </a:defRPr>
            </a:lvl5pPr>
            <a:lvl6pPr marL="2390775" indent="-241300" defTabSz="966788" eaLnBrk="0" fontAlgn="base" hangingPunct="0">
              <a:spcBef>
                <a:spcPct val="20000"/>
              </a:spcBef>
              <a:spcAft>
                <a:spcPct val="0"/>
              </a:spcAft>
              <a:buChar char="»"/>
              <a:defRPr sz="2100">
                <a:solidFill>
                  <a:schemeClr val="tx1"/>
                </a:solidFill>
                <a:latin typeface="Times New Roman" pitchFamily="18" charset="0"/>
              </a:defRPr>
            </a:lvl6pPr>
            <a:lvl7pPr marL="2847975" indent="-241300" defTabSz="966788" eaLnBrk="0" fontAlgn="base" hangingPunct="0">
              <a:spcBef>
                <a:spcPct val="20000"/>
              </a:spcBef>
              <a:spcAft>
                <a:spcPct val="0"/>
              </a:spcAft>
              <a:buChar char="»"/>
              <a:defRPr sz="2100">
                <a:solidFill>
                  <a:schemeClr val="tx1"/>
                </a:solidFill>
                <a:latin typeface="Times New Roman" pitchFamily="18" charset="0"/>
              </a:defRPr>
            </a:lvl7pPr>
            <a:lvl8pPr marL="3305175" indent="-241300" defTabSz="966788" eaLnBrk="0" fontAlgn="base" hangingPunct="0">
              <a:spcBef>
                <a:spcPct val="20000"/>
              </a:spcBef>
              <a:spcAft>
                <a:spcPct val="0"/>
              </a:spcAft>
              <a:buChar char="»"/>
              <a:defRPr sz="2100">
                <a:solidFill>
                  <a:schemeClr val="tx1"/>
                </a:solidFill>
                <a:latin typeface="Times New Roman" pitchFamily="18" charset="0"/>
              </a:defRPr>
            </a:lvl8pPr>
            <a:lvl9pPr marL="3762375" indent="-241300" defTabSz="966788" eaLnBrk="0" fontAlgn="base" hangingPunct="0">
              <a:spcBef>
                <a:spcPct val="20000"/>
              </a:spcBef>
              <a:spcAft>
                <a:spcPct val="0"/>
              </a:spcAft>
              <a:buChar char="»"/>
              <a:defRPr sz="2100">
                <a:solidFill>
                  <a:schemeClr val="tx1"/>
                </a:solidFill>
                <a:latin typeface="Times New Roman" pitchFamily="18" charset="0"/>
              </a:defRPr>
            </a:lvl9pPr>
          </a:lstStyle>
          <a:p>
            <a:pPr algn="ctr">
              <a:spcBef>
                <a:spcPct val="50000"/>
              </a:spcBef>
              <a:buFontTx/>
              <a:buNone/>
            </a:pPr>
            <a:r>
              <a:rPr lang="es-US" sz="2400" b="1" i="0" dirty="0" smtClean="0">
                <a:solidFill>
                  <a:srgbClr val="000000"/>
                </a:solidFill>
                <a:latin typeface="Arial" pitchFamily="18" charset="0"/>
              </a:rPr>
              <a:t>Inspección</a:t>
            </a:r>
          </a:p>
        </p:txBody>
      </p:sp>
      <p:sp>
        <p:nvSpPr>
          <p:cNvPr id="103430" name="Text Box 6"/>
          <p:cNvSpPr txBox="1">
            <a:spLocks noChangeArrowheads="1"/>
          </p:cNvSpPr>
          <p:nvPr/>
        </p:nvSpPr>
        <p:spPr bwMode="auto">
          <a:xfrm>
            <a:off x="457200" y="4876800"/>
            <a:ext cx="2134547" cy="830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365" tIns="45683" rIns="91365" bIns="45683">
            <a:spAutoFit/>
          </a:bodyPr>
          <a:lstStyle>
            <a:lvl1pPr defTabSz="966788">
              <a:spcBef>
                <a:spcPct val="20000"/>
              </a:spcBef>
              <a:buChar char="•"/>
              <a:defRPr sz="3400">
                <a:solidFill>
                  <a:schemeClr val="tx1"/>
                </a:solidFill>
                <a:latin typeface="Times New Roman" pitchFamily="18" charset="0"/>
              </a:defRPr>
            </a:lvl1pPr>
            <a:lvl2pPr marL="482600" indent="-303213" defTabSz="966788">
              <a:spcBef>
                <a:spcPct val="20000"/>
              </a:spcBef>
              <a:buChar char="–"/>
              <a:defRPr sz="3000">
                <a:solidFill>
                  <a:schemeClr val="tx1"/>
                </a:solidFill>
                <a:latin typeface="Times New Roman" pitchFamily="18" charset="0"/>
              </a:defRPr>
            </a:lvl2pPr>
            <a:lvl3pPr marL="966788" indent="-241300" defTabSz="966788">
              <a:spcBef>
                <a:spcPct val="20000"/>
              </a:spcBef>
              <a:buChar char="•"/>
              <a:defRPr sz="2500">
                <a:solidFill>
                  <a:schemeClr val="tx1"/>
                </a:solidFill>
                <a:latin typeface="Times New Roman" pitchFamily="18" charset="0"/>
              </a:defRPr>
            </a:lvl3pPr>
            <a:lvl4pPr marL="1449388" indent="-242888" defTabSz="966788">
              <a:spcBef>
                <a:spcPct val="20000"/>
              </a:spcBef>
              <a:buChar char="–"/>
              <a:defRPr sz="2100">
                <a:solidFill>
                  <a:schemeClr val="tx1"/>
                </a:solidFill>
                <a:latin typeface="Times New Roman" pitchFamily="18" charset="0"/>
              </a:defRPr>
            </a:lvl4pPr>
            <a:lvl5pPr marL="1933575" indent="-241300" defTabSz="966788">
              <a:spcBef>
                <a:spcPct val="20000"/>
              </a:spcBef>
              <a:buChar char="»"/>
              <a:defRPr sz="2100">
                <a:solidFill>
                  <a:schemeClr val="tx1"/>
                </a:solidFill>
                <a:latin typeface="Times New Roman" pitchFamily="18" charset="0"/>
              </a:defRPr>
            </a:lvl5pPr>
            <a:lvl6pPr marL="2390775" indent="-241300" defTabSz="966788" eaLnBrk="0" fontAlgn="base" hangingPunct="0">
              <a:spcBef>
                <a:spcPct val="20000"/>
              </a:spcBef>
              <a:spcAft>
                <a:spcPct val="0"/>
              </a:spcAft>
              <a:buChar char="»"/>
              <a:defRPr sz="2100">
                <a:solidFill>
                  <a:schemeClr val="tx1"/>
                </a:solidFill>
                <a:latin typeface="Times New Roman" pitchFamily="18" charset="0"/>
              </a:defRPr>
            </a:lvl6pPr>
            <a:lvl7pPr marL="2847975" indent="-241300" defTabSz="966788" eaLnBrk="0" fontAlgn="base" hangingPunct="0">
              <a:spcBef>
                <a:spcPct val="20000"/>
              </a:spcBef>
              <a:spcAft>
                <a:spcPct val="0"/>
              </a:spcAft>
              <a:buChar char="»"/>
              <a:defRPr sz="2100">
                <a:solidFill>
                  <a:schemeClr val="tx1"/>
                </a:solidFill>
                <a:latin typeface="Times New Roman" pitchFamily="18" charset="0"/>
              </a:defRPr>
            </a:lvl7pPr>
            <a:lvl8pPr marL="3305175" indent="-241300" defTabSz="966788" eaLnBrk="0" fontAlgn="base" hangingPunct="0">
              <a:spcBef>
                <a:spcPct val="20000"/>
              </a:spcBef>
              <a:spcAft>
                <a:spcPct val="0"/>
              </a:spcAft>
              <a:buChar char="»"/>
              <a:defRPr sz="2100">
                <a:solidFill>
                  <a:schemeClr val="tx1"/>
                </a:solidFill>
                <a:latin typeface="Times New Roman" pitchFamily="18" charset="0"/>
              </a:defRPr>
            </a:lvl8pPr>
            <a:lvl9pPr marL="3762375" indent="-241300" defTabSz="966788" eaLnBrk="0" fontAlgn="base" hangingPunct="0">
              <a:spcBef>
                <a:spcPct val="20000"/>
              </a:spcBef>
              <a:spcAft>
                <a:spcPct val="0"/>
              </a:spcAft>
              <a:buChar char="»"/>
              <a:defRPr sz="2100">
                <a:solidFill>
                  <a:schemeClr val="tx1"/>
                </a:solidFill>
                <a:latin typeface="Times New Roman" pitchFamily="18" charset="0"/>
              </a:defRPr>
            </a:lvl9pPr>
          </a:lstStyle>
          <a:p>
            <a:pPr algn="ctr">
              <a:spcBef>
                <a:spcPct val="50000"/>
              </a:spcBef>
              <a:buFontTx/>
              <a:buNone/>
            </a:pPr>
            <a:r>
              <a:rPr lang="es-US" sz="2400" b="1" i="0" dirty="0" smtClean="0">
                <a:solidFill>
                  <a:srgbClr val="000000"/>
                </a:solidFill>
                <a:latin typeface="Arial" pitchFamily="18" charset="0"/>
              </a:rPr>
              <a:t>Antes de operar</a:t>
            </a:r>
          </a:p>
        </p:txBody>
      </p:sp>
      <p:sp>
        <p:nvSpPr>
          <p:cNvPr id="103431" name="Text Box 7"/>
          <p:cNvSpPr txBox="1">
            <a:spLocks noChangeArrowheads="1"/>
          </p:cNvSpPr>
          <p:nvPr/>
        </p:nvSpPr>
        <p:spPr bwMode="auto">
          <a:xfrm>
            <a:off x="6886240" y="4876800"/>
            <a:ext cx="1952960" cy="830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365" tIns="45683" rIns="91365" bIns="45683">
            <a:spAutoFit/>
          </a:bodyPr>
          <a:lstStyle>
            <a:lvl1pPr defTabSz="966788">
              <a:spcBef>
                <a:spcPct val="20000"/>
              </a:spcBef>
              <a:buChar char="•"/>
              <a:defRPr sz="3400">
                <a:solidFill>
                  <a:schemeClr val="tx1"/>
                </a:solidFill>
                <a:latin typeface="Times New Roman" pitchFamily="18" charset="0"/>
              </a:defRPr>
            </a:lvl1pPr>
            <a:lvl2pPr marL="482600" indent="-303213" defTabSz="966788">
              <a:spcBef>
                <a:spcPct val="20000"/>
              </a:spcBef>
              <a:buChar char="–"/>
              <a:defRPr sz="3000">
                <a:solidFill>
                  <a:schemeClr val="tx1"/>
                </a:solidFill>
                <a:latin typeface="Times New Roman" pitchFamily="18" charset="0"/>
              </a:defRPr>
            </a:lvl2pPr>
            <a:lvl3pPr marL="966788" indent="-241300" defTabSz="966788">
              <a:spcBef>
                <a:spcPct val="20000"/>
              </a:spcBef>
              <a:buChar char="•"/>
              <a:defRPr sz="2500">
                <a:solidFill>
                  <a:schemeClr val="tx1"/>
                </a:solidFill>
                <a:latin typeface="Times New Roman" pitchFamily="18" charset="0"/>
              </a:defRPr>
            </a:lvl3pPr>
            <a:lvl4pPr marL="1449388" indent="-242888" defTabSz="966788">
              <a:spcBef>
                <a:spcPct val="20000"/>
              </a:spcBef>
              <a:buChar char="–"/>
              <a:defRPr sz="2100">
                <a:solidFill>
                  <a:schemeClr val="tx1"/>
                </a:solidFill>
                <a:latin typeface="Times New Roman" pitchFamily="18" charset="0"/>
              </a:defRPr>
            </a:lvl4pPr>
            <a:lvl5pPr marL="1933575" indent="-241300" defTabSz="966788">
              <a:spcBef>
                <a:spcPct val="20000"/>
              </a:spcBef>
              <a:buChar char="»"/>
              <a:defRPr sz="2100">
                <a:solidFill>
                  <a:schemeClr val="tx1"/>
                </a:solidFill>
                <a:latin typeface="Times New Roman" pitchFamily="18" charset="0"/>
              </a:defRPr>
            </a:lvl5pPr>
            <a:lvl6pPr marL="2390775" indent="-241300" defTabSz="966788" eaLnBrk="0" fontAlgn="base" hangingPunct="0">
              <a:spcBef>
                <a:spcPct val="20000"/>
              </a:spcBef>
              <a:spcAft>
                <a:spcPct val="0"/>
              </a:spcAft>
              <a:buChar char="»"/>
              <a:defRPr sz="2100">
                <a:solidFill>
                  <a:schemeClr val="tx1"/>
                </a:solidFill>
                <a:latin typeface="Times New Roman" pitchFamily="18" charset="0"/>
              </a:defRPr>
            </a:lvl6pPr>
            <a:lvl7pPr marL="2847975" indent="-241300" defTabSz="966788" eaLnBrk="0" fontAlgn="base" hangingPunct="0">
              <a:spcBef>
                <a:spcPct val="20000"/>
              </a:spcBef>
              <a:spcAft>
                <a:spcPct val="0"/>
              </a:spcAft>
              <a:buChar char="»"/>
              <a:defRPr sz="2100">
                <a:solidFill>
                  <a:schemeClr val="tx1"/>
                </a:solidFill>
                <a:latin typeface="Times New Roman" pitchFamily="18" charset="0"/>
              </a:defRPr>
            </a:lvl7pPr>
            <a:lvl8pPr marL="3305175" indent="-241300" defTabSz="966788" eaLnBrk="0" fontAlgn="base" hangingPunct="0">
              <a:spcBef>
                <a:spcPct val="20000"/>
              </a:spcBef>
              <a:spcAft>
                <a:spcPct val="0"/>
              </a:spcAft>
              <a:buChar char="»"/>
              <a:defRPr sz="2100">
                <a:solidFill>
                  <a:schemeClr val="tx1"/>
                </a:solidFill>
                <a:latin typeface="Times New Roman" pitchFamily="18" charset="0"/>
              </a:defRPr>
            </a:lvl8pPr>
            <a:lvl9pPr marL="3762375" indent="-241300" defTabSz="966788" eaLnBrk="0" fontAlgn="base" hangingPunct="0">
              <a:spcBef>
                <a:spcPct val="20000"/>
              </a:spcBef>
              <a:spcAft>
                <a:spcPct val="0"/>
              </a:spcAft>
              <a:buChar char="»"/>
              <a:defRPr sz="2100">
                <a:solidFill>
                  <a:schemeClr val="tx1"/>
                </a:solidFill>
                <a:latin typeface="Times New Roman" pitchFamily="18" charset="0"/>
              </a:defRPr>
            </a:lvl9pPr>
          </a:lstStyle>
          <a:p>
            <a:pPr algn="ctr">
              <a:spcBef>
                <a:spcPct val="50000"/>
              </a:spcBef>
              <a:buFontTx/>
              <a:buNone/>
            </a:pPr>
            <a:r>
              <a:rPr lang="es-US" sz="2400" b="1" i="0" dirty="0" smtClean="0">
                <a:solidFill>
                  <a:srgbClr val="000000"/>
                </a:solidFill>
                <a:latin typeface="Arial" pitchFamily="18" charset="0"/>
              </a:rPr>
              <a:t>El equipo</a:t>
            </a:r>
          </a:p>
        </p:txBody>
      </p:sp>
      <p:sp>
        <p:nvSpPr>
          <p:cNvPr id="8" name="Title 1"/>
          <p:cNvSpPr txBox="1">
            <a:spLocks/>
          </p:cNvSpPr>
          <p:nvPr/>
        </p:nvSpPr>
        <p:spPr>
          <a:xfrm>
            <a:off x="217714" y="152400"/>
            <a:ext cx="7886095" cy="95934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s-US" sz="3600" b="0" i="0" dirty="0" smtClean="0">
                <a:solidFill>
                  <a:srgbClr val="000000"/>
                </a:solidFill>
              </a:rPr>
              <a:t>Conozca sus alrededores</a:t>
            </a:r>
          </a:p>
        </p:txBody>
      </p:sp>
    </p:spTree>
    <p:extLst>
      <p:ext uri="{BB962C8B-B14F-4D97-AF65-F5344CB8AC3E}">
        <p14:creationId xmlns:p14="http://schemas.microsoft.com/office/powerpoint/2010/main" xmlns="" val="482596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762000" y="-182563"/>
            <a:ext cx="5181600" cy="1325563"/>
          </a:xfrm>
        </p:spPr>
        <p:txBody>
          <a:bodyPr/>
          <a:lstStyle/>
          <a:p>
            <a:pPr eaLnBrk="1" hangingPunct="1"/>
            <a:r>
              <a:rPr lang="es-US" sz="3600" b="0" i="0" dirty="0" smtClean="0">
                <a:solidFill>
                  <a:srgbClr val="000000"/>
                </a:solidFill>
                <a:latin typeface="Calibri" pitchFamily="18" charset="0"/>
              </a:rPr>
              <a:t>Objetivos de aprendizaje</a:t>
            </a:r>
          </a:p>
        </p:txBody>
      </p:sp>
      <p:sp>
        <p:nvSpPr>
          <p:cNvPr id="19459" name="Rectangle 5"/>
          <p:cNvSpPr>
            <a:spLocks noChangeArrowheads="1"/>
          </p:cNvSpPr>
          <p:nvPr/>
        </p:nvSpPr>
        <p:spPr bwMode="auto">
          <a:xfrm>
            <a:off x="304800" y="1295400"/>
            <a:ext cx="7086600" cy="4134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1450" indent="-171450" defTabSz="685800" eaLnBrk="0" hangingPunct="0">
              <a:lnSpc>
                <a:spcPct val="90000"/>
              </a:lnSpc>
              <a:spcBef>
                <a:spcPts val="750"/>
              </a:spcBef>
              <a:buFont typeface="Arial" charset="0"/>
              <a:buChar char="•"/>
              <a:defRPr sz="2100">
                <a:solidFill>
                  <a:schemeClr val="tx1"/>
                </a:solidFill>
                <a:latin typeface="Calibri" pitchFamily="34" charset="0"/>
              </a:defRPr>
            </a:lvl1pPr>
            <a:lvl2pPr marL="742950" indent="-285750" defTabSz="685800" eaLnBrk="0" hangingPunct="0">
              <a:lnSpc>
                <a:spcPct val="90000"/>
              </a:lnSpc>
              <a:spcBef>
                <a:spcPts val="375"/>
              </a:spcBef>
              <a:buFont typeface="Arial" charset="0"/>
              <a:buChar char="•"/>
              <a:defRPr>
                <a:solidFill>
                  <a:schemeClr val="tx1"/>
                </a:solidFill>
                <a:latin typeface="Calibri" pitchFamily="34" charset="0"/>
              </a:defRPr>
            </a:lvl2pPr>
            <a:lvl3pPr marL="1143000" indent="-228600" defTabSz="685800" eaLnBrk="0" hangingPunct="0">
              <a:lnSpc>
                <a:spcPct val="90000"/>
              </a:lnSpc>
              <a:spcBef>
                <a:spcPts val="375"/>
              </a:spcBef>
              <a:buFont typeface="Arial" charset="0"/>
              <a:buChar char="•"/>
              <a:defRPr sz="1500">
                <a:solidFill>
                  <a:schemeClr val="tx1"/>
                </a:solidFill>
                <a:latin typeface="Calibri" pitchFamily="34" charset="0"/>
              </a:defRPr>
            </a:lvl3pPr>
            <a:lvl4pPr marL="1600200" indent="-228600" defTabSz="685800" eaLnBrk="0" hangingPunct="0">
              <a:lnSpc>
                <a:spcPct val="90000"/>
              </a:lnSpc>
              <a:spcBef>
                <a:spcPts val="375"/>
              </a:spcBef>
              <a:buFont typeface="Arial" charset="0"/>
              <a:buChar char="•"/>
              <a:defRPr sz="1300">
                <a:solidFill>
                  <a:schemeClr val="tx1"/>
                </a:solidFill>
                <a:latin typeface="Calibri" pitchFamily="34" charset="0"/>
              </a:defRPr>
            </a:lvl4pPr>
            <a:lvl5pPr marL="2057400" indent="-228600" defTabSz="685800" eaLnBrk="0" hangingPunct="0">
              <a:lnSpc>
                <a:spcPct val="90000"/>
              </a:lnSpc>
              <a:spcBef>
                <a:spcPts val="375"/>
              </a:spcBef>
              <a:buFont typeface="Arial" charset="0"/>
              <a:buChar char="•"/>
              <a:defRPr sz="1300">
                <a:solidFill>
                  <a:schemeClr val="tx1"/>
                </a:solidFill>
                <a:latin typeface="Calibri" pitchFamily="34"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marL="0" indent="0" eaLnBrk="1" fontAlgn="base" hangingPunct="1">
              <a:spcAft>
                <a:spcPct val="0"/>
              </a:spcAft>
              <a:buNone/>
            </a:pPr>
            <a:r>
              <a:rPr lang="es-US" sz="2400" b="0" i="0" dirty="0" smtClean="0">
                <a:solidFill>
                  <a:srgbClr val="000000"/>
                </a:solidFill>
              </a:rPr>
              <a:t>En esta clase puede esperar aprender lo siguiente:</a:t>
            </a:r>
          </a:p>
          <a:p>
            <a:pPr eaLnBrk="1" fontAlgn="base" hangingPunct="1">
              <a:spcAft>
                <a:spcPct val="0"/>
              </a:spcAft>
            </a:pPr>
            <a:r>
              <a:rPr lang="es-US" sz="2400" b="0" i="0" dirty="0" smtClean="0">
                <a:solidFill>
                  <a:srgbClr val="000000"/>
                </a:solidFill>
              </a:rPr>
              <a:t>Cómo reconocer mejor los peligros en su lugar de trabajo</a:t>
            </a:r>
          </a:p>
          <a:p>
            <a:pPr eaLnBrk="1" fontAlgn="base" hangingPunct="1">
              <a:spcAft>
                <a:spcPct val="0"/>
              </a:spcAft>
            </a:pPr>
            <a:r>
              <a:rPr lang="es-US" sz="2400" b="0" i="0" dirty="0" smtClean="0">
                <a:solidFill>
                  <a:srgbClr val="000000"/>
                </a:solidFill>
              </a:rPr>
              <a:t>Comprender la seguridad en torno al equipo móvil</a:t>
            </a:r>
          </a:p>
          <a:p>
            <a:pPr eaLnBrk="1" fontAlgn="base" hangingPunct="1">
              <a:spcAft>
                <a:spcPct val="0"/>
              </a:spcAft>
            </a:pPr>
            <a:r>
              <a:rPr lang="es-US" sz="2400" b="0" i="0" dirty="0" smtClean="0">
                <a:solidFill>
                  <a:srgbClr val="000000"/>
                </a:solidFill>
              </a:rPr>
              <a:t>Métodos de prevención de incendios </a:t>
            </a:r>
          </a:p>
          <a:p>
            <a:pPr eaLnBrk="1" fontAlgn="base" hangingPunct="1">
              <a:spcAft>
                <a:spcPct val="0"/>
              </a:spcAft>
            </a:pPr>
            <a:r>
              <a:rPr lang="es-US" sz="2400" b="0" i="0" dirty="0" smtClean="0">
                <a:solidFill>
                  <a:srgbClr val="000000"/>
                </a:solidFill>
              </a:rPr>
              <a:t>Cómo seguir el proceso de bloqueo y etiquetado</a:t>
            </a:r>
          </a:p>
          <a:p>
            <a:pPr eaLnBrk="1" fontAlgn="base" hangingPunct="1">
              <a:spcAft>
                <a:spcPct val="0"/>
              </a:spcAft>
            </a:pPr>
            <a:r>
              <a:rPr lang="es-US" sz="2400" b="0" i="0" dirty="0" smtClean="0">
                <a:solidFill>
                  <a:srgbClr val="000000"/>
                </a:solidFill>
              </a:rPr>
              <a:t>Cómo reconocer y comprender los pictogramas de la Hoja de datos de seguridad (Safety Data Sheet, SDS)</a:t>
            </a:r>
          </a:p>
          <a:p>
            <a:pPr eaLnBrk="1" fontAlgn="base" hangingPunct="1">
              <a:spcAft>
                <a:spcPct val="0"/>
              </a:spcAft>
            </a:pPr>
            <a:r>
              <a:rPr lang="es-US" sz="2400" b="0" i="0" dirty="0" smtClean="0">
                <a:solidFill>
                  <a:srgbClr val="000000"/>
                </a:solidFill>
              </a:rPr>
              <a:t>Cómo leer y entender una Hoja de datos de seguridad</a:t>
            </a:r>
          </a:p>
          <a:p>
            <a:pPr eaLnBrk="1" fontAlgn="base" hangingPunct="1">
              <a:spcAft>
                <a:spcPct val="0"/>
              </a:spcAft>
            </a:pPr>
            <a:r>
              <a:rPr lang="es-US" sz="2400" b="0" i="0" dirty="0" smtClean="0">
                <a:solidFill>
                  <a:srgbClr val="000000"/>
                </a:solidFill>
              </a:rPr>
              <a:t>Cómo hacer una evaluación de peligros laborales del equipo de protección personal</a:t>
            </a:r>
          </a:p>
        </p:txBody>
      </p:sp>
    </p:spTree>
    <p:extLst>
      <p:ext uri="{BB962C8B-B14F-4D97-AF65-F5344CB8AC3E}">
        <p14:creationId xmlns:p14="http://schemas.microsoft.com/office/powerpoint/2010/main" xmlns="" val="172139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http://www.ishn.com/ext/resources/Vendor_News/Tire-inspection-422.jpg">
            <a:hlinkClick r:id="rId3"/>
          </p:cNvPr>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161143" y="1000125"/>
            <a:ext cx="6723441" cy="492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17A967E3-7CFE-4D47-BF5F-9E7220EEB9BE}" type="slidenum">
              <a:rPr lang="en-US" altLang="en-US" sz="900">
                <a:solidFill>
                  <a:srgbClr val="898989"/>
                </a:solidFill>
              </a:rPr>
              <a:pPr/>
              <a:t>40</a:t>
            </a:fld>
            <a:endParaRPr lang="en-US" altLang="en-US" sz="900" dirty="0">
              <a:solidFill>
                <a:srgbClr val="898989"/>
              </a:solidFill>
            </a:endParaRPr>
          </a:p>
        </p:txBody>
      </p:sp>
    </p:spTree>
    <p:extLst>
      <p:ext uri="{BB962C8B-B14F-4D97-AF65-F5344CB8AC3E}">
        <p14:creationId xmlns:p14="http://schemas.microsoft.com/office/powerpoint/2010/main" xmlns="" val="23854221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828800"/>
            <a:ext cx="5562600" cy="3477875"/>
          </a:xfrm>
          <a:prstGeom prst="rect">
            <a:avLst/>
          </a:prstGeom>
          <a:noFill/>
        </p:spPr>
        <p:txBody>
          <a:bodyPr wrap="square" rtlCol="0">
            <a:spAutoFit/>
          </a:bodyPr>
          <a:lstStyle/>
          <a:p>
            <a:pPr algn="ctr"/>
            <a:r>
              <a:rPr lang="es-US" sz="4400" b="0" i="0" dirty="0" smtClean="0">
                <a:solidFill>
                  <a:srgbClr val="000000"/>
                </a:solidFill>
              </a:rPr>
              <a:t>¿Cómo se comunica con los operadores de los equipos móviles en sus instalaciones?</a:t>
            </a:r>
          </a:p>
        </p:txBody>
      </p:sp>
      <p:sp>
        <p:nvSpPr>
          <p:cNvPr id="3" name="Title 1"/>
          <p:cNvSpPr txBox="1">
            <a:spLocks/>
          </p:cNvSpPr>
          <p:nvPr/>
        </p:nvSpPr>
        <p:spPr>
          <a:xfrm>
            <a:off x="228600" y="142894"/>
            <a:ext cx="6705600" cy="1000106"/>
          </a:xfrm>
          <a:prstGeom prst="rect">
            <a:avLst/>
          </a:prstGeom>
        </p:spPr>
        <p:txBody>
          <a:bodyPr>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r>
              <a:rPr lang="es-US" b="0" i="0" dirty="0" smtClean="0">
                <a:solidFill>
                  <a:srgbClr val="000000"/>
                </a:solidFill>
              </a:rPr>
              <a:t>Seguridad alrededor del equipo móvil</a:t>
            </a:r>
          </a:p>
        </p:txBody>
      </p:sp>
    </p:spTree>
    <p:extLst>
      <p:ext uri="{BB962C8B-B14F-4D97-AF65-F5344CB8AC3E}">
        <p14:creationId xmlns:p14="http://schemas.microsoft.com/office/powerpoint/2010/main" xmlns="" val="1370205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810000"/>
            <a:ext cx="5562600" cy="3477875"/>
          </a:xfrm>
          <a:prstGeom prst="rect">
            <a:avLst/>
          </a:prstGeom>
          <a:noFill/>
        </p:spPr>
        <p:txBody>
          <a:bodyPr wrap="square" rtlCol="0">
            <a:spAutoFit/>
          </a:bodyPr>
          <a:lstStyle/>
          <a:p>
            <a:pPr algn="ctr"/>
            <a:r>
              <a:rPr lang="es-US" sz="4400" b="0" i="0" dirty="0" smtClean="0">
                <a:solidFill>
                  <a:srgbClr val="000000"/>
                </a:solidFill>
              </a:rPr>
              <a:t>¿Cuál es la distancia segura para trabajar o hacer un recorrido por los equipos móviles en sus instalaciones?</a:t>
            </a:r>
          </a:p>
        </p:txBody>
      </p:sp>
      <p:sp>
        <p:nvSpPr>
          <p:cNvPr id="3" name="Title 1"/>
          <p:cNvSpPr txBox="1">
            <a:spLocks/>
          </p:cNvSpPr>
          <p:nvPr/>
        </p:nvSpPr>
        <p:spPr>
          <a:xfrm>
            <a:off x="228600" y="142894"/>
            <a:ext cx="7086600" cy="1000106"/>
          </a:xfrm>
          <a:prstGeom prst="rect">
            <a:avLst/>
          </a:prstGeom>
        </p:spPr>
        <p:txBody>
          <a:bodyPr>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r>
              <a:rPr lang="es-US" b="0" i="0" dirty="0" smtClean="0">
                <a:solidFill>
                  <a:srgbClr val="000000"/>
                </a:solidFill>
              </a:rPr>
              <a:t>Seguridad alrededor del equipo móvil</a:t>
            </a:r>
          </a:p>
        </p:txBody>
      </p:sp>
    </p:spTree>
    <p:extLst>
      <p:ext uri="{BB962C8B-B14F-4D97-AF65-F5344CB8AC3E}">
        <p14:creationId xmlns:p14="http://schemas.microsoft.com/office/powerpoint/2010/main" xmlns="" val="35033023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35719"/>
            <a:ext cx="3918857" cy="918200"/>
          </a:xfrm>
          <a:prstGeom prst="rect">
            <a:avLst/>
          </a:prstGeom>
          <a:noFill/>
        </p:spPr>
        <p:txBody>
          <a:bodyPr lIns="86362" tIns="43180" rIns="86362" bIns="43180">
            <a:spAutoFit/>
          </a:bodyPr>
          <a:lstStyle/>
          <a:p>
            <a:pPr>
              <a:defRPr/>
            </a:pPr>
            <a:r>
              <a:rPr lang="es-US" sz="3600" b="0" i="0" dirty="0" smtClean="0">
                <a:solidFill>
                  <a:srgbClr val="000000"/>
                </a:solidFill>
              </a:rPr>
              <a:t>Puntos ciegos </a:t>
            </a:r>
          </a:p>
          <a:p>
            <a:pPr>
              <a:defRPr/>
            </a:pPr>
            <a:endParaRPr lang="en-US" b="1" dirty="0">
              <a:solidFill>
                <a:srgbClr val="5B9BD5">
                  <a:lumMod val="75000"/>
                </a:srgbClr>
              </a:solidFill>
            </a:endParaRPr>
          </a:p>
        </p:txBody>
      </p:sp>
      <p:pic>
        <p:nvPicPr>
          <p:cNvPr id="141315" name="Picture 4"/>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3352800" y="3500437"/>
            <a:ext cx="3327703"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6" name="Picture 5"/>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90286" y="1143000"/>
            <a:ext cx="2848429" cy="2096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7" name="Picture 6"/>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955394" y="1193602"/>
            <a:ext cx="2857500" cy="2114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p:cNvCxnSpPr/>
          <p:nvPr/>
        </p:nvCxnSpPr>
        <p:spPr>
          <a:xfrm flipV="1">
            <a:off x="1451428" y="3262312"/>
            <a:ext cx="1687286" cy="238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118047" y="3321844"/>
            <a:ext cx="1687286" cy="238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164667" y="6036469"/>
            <a:ext cx="1687286" cy="238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49339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415637" y="2588559"/>
            <a:ext cx="8312727" cy="1680882"/>
          </a:xfrm>
          <a:prstGeom prst="rect">
            <a:avLst/>
          </a:prstGeom>
          <a:solidFill>
            <a:schemeClr val="accent1">
              <a:lumMod val="75000"/>
              <a:alpha val="56000"/>
            </a:schemeClr>
          </a:solidFill>
          <a:ln w="12700">
            <a:solidFill>
              <a:schemeClr val="tx1"/>
            </a:solidFill>
            <a:miter lim="800000"/>
            <a:headEnd type="none" w="sm" len="sm"/>
            <a:tailEnd type="none" w="sm" len="sm"/>
          </a:ln>
          <a:effectLs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r>
              <a:rPr lang="es-US" sz="5000" b="1" i="0" dirty="0" smtClean="0">
                <a:solidFill>
                  <a:srgbClr val="0070C0"/>
                </a:solidFill>
                <a:latin typeface="Arial" pitchFamily="18" charset="0"/>
              </a:rPr>
              <a:t>La ZONA SIN VISIBILIDAD</a:t>
            </a:r>
          </a:p>
        </p:txBody>
      </p:sp>
      <p:sp>
        <p:nvSpPr>
          <p:cNvPr id="2051" name="Text Box 6"/>
          <p:cNvSpPr txBox="1">
            <a:spLocks noChangeArrowheads="1"/>
          </p:cNvSpPr>
          <p:nvPr/>
        </p:nvSpPr>
        <p:spPr bwMode="auto">
          <a:xfrm>
            <a:off x="0" y="1008530"/>
            <a:ext cx="9144000" cy="1083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spcBef>
                <a:spcPct val="50000"/>
              </a:spcBef>
            </a:pPr>
            <a:r>
              <a:rPr lang="es-US" sz="6500" b="1" i="0" dirty="0" smtClean="0">
                <a:solidFill>
                  <a:srgbClr val="000000"/>
                </a:solidFill>
                <a:latin typeface="Arial" pitchFamily="18" charset="0"/>
              </a:rPr>
              <a:t>Aprenda a conocer…</a:t>
            </a:r>
          </a:p>
        </p:txBody>
      </p:sp>
      <p:sp>
        <p:nvSpPr>
          <p:cNvPr id="2052" name="Rectangle 7"/>
          <p:cNvSpPr>
            <a:spLocks noChangeArrowheads="1"/>
          </p:cNvSpPr>
          <p:nvPr/>
        </p:nvSpPr>
        <p:spPr bwMode="auto">
          <a:xfrm>
            <a:off x="900546" y="4648200"/>
            <a:ext cx="1246909" cy="1143000"/>
          </a:xfrm>
          <a:prstGeom prst="rect">
            <a:avLst/>
          </a:prstGeom>
          <a:solidFill>
            <a:schemeClr val="bg1">
              <a:lumMod val="65000"/>
              <a:alpha val="66000"/>
            </a:schemeClr>
          </a:solidFill>
          <a:ln w="38100">
            <a:solidFill>
              <a:schemeClr val="tx1"/>
            </a:solidFill>
            <a:miter lim="800000"/>
            <a:headEnd type="none" w="sm" len="sm"/>
            <a:tailEnd type="none" w="sm" len="sm"/>
          </a:ln>
          <a:effectLs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dirty="0">
              <a:solidFill>
                <a:prstClr val="black"/>
              </a:solidFill>
            </a:endParaRPr>
          </a:p>
        </p:txBody>
      </p:sp>
      <p:sp>
        <p:nvSpPr>
          <p:cNvPr id="2053" name="Text Box 9"/>
          <p:cNvSpPr txBox="1">
            <a:spLocks noChangeArrowheads="1"/>
          </p:cNvSpPr>
          <p:nvPr/>
        </p:nvSpPr>
        <p:spPr bwMode="auto">
          <a:xfrm>
            <a:off x="2216727" y="4572000"/>
            <a:ext cx="6373091" cy="14678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spcBef>
                <a:spcPct val="50000"/>
              </a:spcBef>
            </a:pPr>
            <a:r>
              <a:rPr lang="es-US" sz="1800" b="1" i="0" dirty="0" smtClean="0">
                <a:solidFill>
                  <a:srgbClr val="000000"/>
                </a:solidFill>
                <a:latin typeface="Arial" pitchFamily="18" charset="0"/>
              </a:rPr>
              <a:t>EL ÁREA SOMBREADA QUE RODEA CADA VEHÍCULO REPRESENTA LA ZONA DE PELIGRO O "ZONA SIN VISIBILIDAD" EN LA QUE LA VISTA DEL TRÁFICO PEATONAL QUE TIENE EL OPERADOR DEL VEHÍCULO ESTÁ MUY REDUCIDA O TOTALMENTE OCULTA.</a:t>
            </a:r>
          </a:p>
        </p:txBody>
      </p:sp>
    </p:spTree>
    <p:extLst>
      <p:ext uri="{BB962C8B-B14F-4D97-AF65-F5344CB8AC3E}">
        <p14:creationId xmlns:p14="http://schemas.microsoft.com/office/powerpoint/2010/main" xmlns="" val="3228415124"/>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575954" y="909078"/>
            <a:ext cx="5957455" cy="50664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315" name="Oval 3"/>
          <p:cNvSpPr>
            <a:spLocks noChangeArrowheads="1"/>
          </p:cNvSpPr>
          <p:nvPr/>
        </p:nvSpPr>
        <p:spPr bwMode="auto">
          <a:xfrm>
            <a:off x="4162136" y="3106831"/>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dirty="0">
              <a:solidFill>
                <a:prstClr val="black"/>
              </a:solidFill>
            </a:endParaRPr>
          </a:p>
        </p:txBody>
      </p:sp>
      <p:sp>
        <p:nvSpPr>
          <p:cNvPr id="13316" name="Line 4"/>
          <p:cNvSpPr>
            <a:spLocks noChangeShapeType="1"/>
          </p:cNvSpPr>
          <p:nvPr/>
        </p:nvSpPr>
        <p:spPr bwMode="auto">
          <a:xfrm flipV="1">
            <a:off x="4260273" y="2638985"/>
            <a:ext cx="0" cy="521074"/>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dirty="0">
              <a:solidFill>
                <a:prstClr val="black"/>
              </a:solidFill>
            </a:endParaRPr>
          </a:p>
        </p:txBody>
      </p:sp>
      <p:grpSp>
        <p:nvGrpSpPr>
          <p:cNvPr id="13317" name="Group 26"/>
          <p:cNvGrpSpPr>
            <a:grpSpLocks/>
          </p:cNvGrpSpPr>
          <p:nvPr/>
        </p:nvGrpSpPr>
        <p:grpSpPr bwMode="auto">
          <a:xfrm>
            <a:off x="3255819" y="1975037"/>
            <a:ext cx="2208068" cy="1991846"/>
            <a:chOff x="2256" y="1410"/>
            <a:chExt cx="1530" cy="1422"/>
          </a:xfrm>
        </p:grpSpPr>
        <p:grpSp>
          <p:nvGrpSpPr>
            <p:cNvPr id="13326" name="Group 12"/>
            <p:cNvGrpSpPr>
              <a:grpSpLocks/>
            </p:cNvGrpSpPr>
            <p:nvPr/>
          </p:nvGrpSpPr>
          <p:grpSpPr bwMode="auto">
            <a:xfrm>
              <a:off x="2370" y="1410"/>
              <a:ext cx="1416" cy="966"/>
              <a:chOff x="2370" y="1410"/>
              <a:chExt cx="1416" cy="966"/>
            </a:xfrm>
          </p:grpSpPr>
          <p:grpSp>
            <p:nvGrpSpPr>
              <p:cNvPr id="13330" name="Group 10"/>
              <p:cNvGrpSpPr>
                <a:grpSpLocks/>
              </p:cNvGrpSpPr>
              <p:nvPr/>
            </p:nvGrpSpPr>
            <p:grpSpPr bwMode="auto">
              <a:xfrm>
                <a:off x="2370" y="1410"/>
                <a:ext cx="1050" cy="966"/>
                <a:chOff x="2370" y="1410"/>
                <a:chExt cx="1050" cy="966"/>
              </a:xfrm>
            </p:grpSpPr>
            <p:grpSp>
              <p:nvGrpSpPr>
                <p:cNvPr id="13332" name="Group 8"/>
                <p:cNvGrpSpPr>
                  <a:grpSpLocks/>
                </p:cNvGrpSpPr>
                <p:nvPr/>
              </p:nvGrpSpPr>
              <p:grpSpPr bwMode="auto">
                <a:xfrm>
                  <a:off x="2760" y="1410"/>
                  <a:ext cx="660" cy="666"/>
                  <a:chOff x="2760" y="1410"/>
                  <a:chExt cx="660" cy="666"/>
                </a:xfrm>
              </p:grpSpPr>
              <p:sp>
                <p:nvSpPr>
                  <p:cNvPr id="13334" name="Line 5"/>
                  <p:cNvSpPr>
                    <a:spLocks noChangeShapeType="1"/>
                  </p:cNvSpPr>
                  <p:nvPr/>
                </p:nvSpPr>
                <p:spPr bwMode="auto">
                  <a:xfrm flipV="1">
                    <a:off x="2958" y="1410"/>
                    <a:ext cx="462" cy="474"/>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3335" name="Line 6"/>
                  <p:cNvSpPr>
                    <a:spLocks noChangeShapeType="1"/>
                  </p:cNvSpPr>
                  <p:nvPr/>
                </p:nvSpPr>
                <p:spPr bwMode="auto">
                  <a:xfrm>
                    <a:off x="2940" y="1884"/>
                    <a:ext cx="288" cy="192"/>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3336" name="Line 7"/>
                  <p:cNvSpPr>
                    <a:spLocks noChangeShapeType="1"/>
                  </p:cNvSpPr>
                  <p:nvPr/>
                </p:nvSpPr>
                <p:spPr bwMode="auto">
                  <a:xfrm>
                    <a:off x="2760" y="1770"/>
                    <a:ext cx="186" cy="120"/>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13333" name="Line 9"/>
                <p:cNvSpPr>
                  <a:spLocks noChangeShapeType="1"/>
                </p:cNvSpPr>
                <p:nvPr/>
              </p:nvSpPr>
              <p:spPr bwMode="auto">
                <a:xfrm flipH="1">
                  <a:off x="2370" y="1896"/>
                  <a:ext cx="576" cy="480"/>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13331" name="Line 11"/>
              <p:cNvSpPr>
                <a:spLocks noChangeShapeType="1"/>
              </p:cNvSpPr>
              <p:nvPr/>
            </p:nvSpPr>
            <p:spPr bwMode="auto">
              <a:xfrm>
                <a:off x="3420" y="1410"/>
                <a:ext cx="366" cy="5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13327" name="Line 13"/>
            <p:cNvSpPr>
              <a:spLocks noChangeShapeType="1"/>
            </p:cNvSpPr>
            <p:nvPr/>
          </p:nvSpPr>
          <p:spPr bwMode="auto">
            <a:xfrm flipH="1">
              <a:off x="2664" y="1788"/>
              <a:ext cx="96" cy="258"/>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3328" name="Line 14"/>
            <p:cNvSpPr>
              <a:spLocks noChangeShapeType="1"/>
            </p:cNvSpPr>
            <p:nvPr/>
          </p:nvSpPr>
          <p:spPr bwMode="auto">
            <a:xfrm>
              <a:off x="3216" y="2076"/>
              <a:ext cx="300" cy="372"/>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13329" name="Line 15"/>
            <p:cNvSpPr>
              <a:spLocks noChangeShapeType="1"/>
            </p:cNvSpPr>
            <p:nvPr/>
          </p:nvSpPr>
          <p:spPr bwMode="auto">
            <a:xfrm flipH="1">
              <a:off x="2256" y="2388"/>
              <a:ext cx="102" cy="44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13318" name="Line 16"/>
          <p:cNvSpPr>
            <a:spLocks noChangeShapeType="1"/>
          </p:cNvSpPr>
          <p:nvPr/>
        </p:nvSpPr>
        <p:spPr bwMode="auto">
          <a:xfrm>
            <a:off x="3097069" y="1303893"/>
            <a:ext cx="747568" cy="0"/>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dirty="0">
              <a:solidFill>
                <a:prstClr val="black"/>
              </a:solidFill>
            </a:endParaRPr>
          </a:p>
        </p:txBody>
      </p:sp>
      <p:sp>
        <p:nvSpPr>
          <p:cNvPr id="13319" name="Line 17"/>
          <p:cNvSpPr>
            <a:spLocks noChangeShapeType="1"/>
          </p:cNvSpPr>
          <p:nvPr/>
        </p:nvSpPr>
        <p:spPr bwMode="auto">
          <a:xfrm>
            <a:off x="3835978" y="1295400"/>
            <a:ext cx="389659" cy="1326776"/>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dirty="0">
              <a:solidFill>
                <a:prstClr val="black"/>
              </a:solidFill>
            </a:endParaRPr>
          </a:p>
        </p:txBody>
      </p:sp>
      <p:sp>
        <p:nvSpPr>
          <p:cNvPr id="13320" name="Rectangle 19"/>
          <p:cNvSpPr>
            <a:spLocks noChangeArrowheads="1"/>
          </p:cNvSpPr>
          <p:nvPr/>
        </p:nvSpPr>
        <p:spPr bwMode="auto">
          <a:xfrm>
            <a:off x="627668" y="1124812"/>
            <a:ext cx="2527345" cy="1182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s-US" sz="1800" b="1" i="0" dirty="0" smtClean="0">
                <a:solidFill>
                  <a:srgbClr val="000000"/>
                </a:solidFill>
                <a:latin typeface="Arial" pitchFamily="18" charset="0"/>
              </a:rPr>
              <a:t>Nivel de los ojos 6 pies por encima del</a:t>
            </a:r>
          </a:p>
          <a:p>
            <a:pPr algn="ctr">
              <a:lnSpc>
                <a:spcPct val="85000"/>
              </a:lnSpc>
            </a:pPr>
            <a:r>
              <a:rPr lang="es-US" sz="1800" b="1" i="0" dirty="0" smtClean="0">
                <a:solidFill>
                  <a:srgbClr val="000000"/>
                </a:solidFill>
                <a:latin typeface="Arial" pitchFamily="18" charset="0"/>
              </a:rPr>
              <a:t>nivel del suelo</a:t>
            </a:r>
          </a:p>
        </p:txBody>
      </p:sp>
      <p:sp>
        <p:nvSpPr>
          <p:cNvPr id="13321" name="Rectangle 20"/>
          <p:cNvSpPr>
            <a:spLocks noChangeArrowheads="1"/>
          </p:cNvSpPr>
          <p:nvPr/>
        </p:nvSpPr>
        <p:spPr bwMode="auto">
          <a:xfrm>
            <a:off x="2895023" y="3986493"/>
            <a:ext cx="519980"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5’ 7”</a:t>
            </a:r>
          </a:p>
        </p:txBody>
      </p:sp>
      <p:sp>
        <p:nvSpPr>
          <p:cNvPr id="13322" name="Rectangle 21"/>
          <p:cNvSpPr>
            <a:spLocks noChangeArrowheads="1"/>
          </p:cNvSpPr>
          <p:nvPr/>
        </p:nvSpPr>
        <p:spPr bwMode="auto">
          <a:xfrm>
            <a:off x="3437660" y="2641787"/>
            <a:ext cx="519980"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3’ 1”</a:t>
            </a:r>
          </a:p>
        </p:txBody>
      </p:sp>
      <p:sp>
        <p:nvSpPr>
          <p:cNvPr id="13323" name="Rectangle 22"/>
          <p:cNvSpPr>
            <a:spLocks noChangeArrowheads="1"/>
          </p:cNvSpPr>
          <p:nvPr/>
        </p:nvSpPr>
        <p:spPr bwMode="auto">
          <a:xfrm>
            <a:off x="5458114" y="1834963"/>
            <a:ext cx="519980"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8’ 6”</a:t>
            </a:r>
          </a:p>
        </p:txBody>
      </p:sp>
      <p:sp>
        <p:nvSpPr>
          <p:cNvPr id="13324" name="Rectangle 23"/>
          <p:cNvSpPr>
            <a:spLocks noChangeArrowheads="1"/>
          </p:cNvSpPr>
          <p:nvPr/>
        </p:nvSpPr>
        <p:spPr bwMode="auto">
          <a:xfrm>
            <a:off x="5065569" y="3314140"/>
            <a:ext cx="519980"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3’ 8”</a:t>
            </a:r>
          </a:p>
        </p:txBody>
      </p:sp>
      <p:sp>
        <p:nvSpPr>
          <p:cNvPr id="13325" name="Rectangle 25"/>
          <p:cNvSpPr>
            <a:spLocks noChangeArrowheads="1"/>
          </p:cNvSpPr>
          <p:nvPr/>
        </p:nvSpPr>
        <p:spPr bwMode="auto">
          <a:xfrm>
            <a:off x="5647555" y="4495800"/>
            <a:ext cx="3496445" cy="6512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nSpc>
                <a:spcPct val="90000"/>
              </a:lnSpc>
            </a:pPr>
            <a:r>
              <a:rPr lang="es-US" sz="4100" b="1" i="0" dirty="0" smtClean="0">
                <a:solidFill>
                  <a:srgbClr val="000000"/>
                </a:solidFill>
                <a:latin typeface="Arial" pitchFamily="18" charset="0"/>
              </a:rPr>
              <a:t>Montacargas</a:t>
            </a:r>
          </a:p>
        </p:txBody>
      </p:sp>
    </p:spTree>
    <p:extLst>
      <p:ext uri="{BB962C8B-B14F-4D97-AF65-F5344CB8AC3E}">
        <p14:creationId xmlns:p14="http://schemas.microsoft.com/office/powerpoint/2010/main" xmlns="" val="2221981932"/>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627909" y="1042147"/>
            <a:ext cx="5876636" cy="4832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339" name="Oval 3"/>
          <p:cNvSpPr>
            <a:spLocks noChangeArrowheads="1"/>
          </p:cNvSpPr>
          <p:nvPr/>
        </p:nvSpPr>
        <p:spPr bwMode="auto">
          <a:xfrm>
            <a:off x="4104409" y="3073213"/>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grpSp>
        <p:nvGrpSpPr>
          <p:cNvPr id="14340" name="Group 27"/>
          <p:cNvGrpSpPr>
            <a:grpSpLocks/>
          </p:cNvGrpSpPr>
          <p:nvPr/>
        </p:nvGrpSpPr>
        <p:grpSpPr bwMode="auto">
          <a:xfrm>
            <a:off x="2929659" y="1876986"/>
            <a:ext cx="2768023" cy="2417669"/>
            <a:chOff x="2030" y="1340"/>
            <a:chExt cx="1918" cy="1726"/>
          </a:xfrm>
        </p:grpSpPr>
        <p:grpSp>
          <p:nvGrpSpPr>
            <p:cNvPr id="14354" name="Group 8"/>
            <p:cNvGrpSpPr>
              <a:grpSpLocks/>
            </p:cNvGrpSpPr>
            <p:nvPr/>
          </p:nvGrpSpPr>
          <p:grpSpPr bwMode="auto">
            <a:xfrm>
              <a:off x="2728" y="1340"/>
              <a:ext cx="850" cy="916"/>
              <a:chOff x="2728" y="1340"/>
              <a:chExt cx="850" cy="916"/>
            </a:xfrm>
          </p:grpSpPr>
          <p:sp>
            <p:nvSpPr>
              <p:cNvPr id="14360" name="Line 5"/>
              <p:cNvSpPr>
                <a:spLocks noChangeShapeType="1"/>
              </p:cNvSpPr>
              <p:nvPr/>
            </p:nvSpPr>
            <p:spPr bwMode="auto">
              <a:xfrm flipV="1">
                <a:off x="2938" y="1340"/>
                <a:ext cx="640" cy="546"/>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61" name="Line 6"/>
              <p:cNvSpPr>
                <a:spLocks noChangeShapeType="1"/>
              </p:cNvSpPr>
              <p:nvPr/>
            </p:nvSpPr>
            <p:spPr bwMode="auto">
              <a:xfrm>
                <a:off x="2924" y="1884"/>
                <a:ext cx="552" cy="372"/>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62" name="Line 7"/>
              <p:cNvSpPr>
                <a:spLocks noChangeShapeType="1"/>
              </p:cNvSpPr>
              <p:nvPr/>
            </p:nvSpPr>
            <p:spPr bwMode="auto">
              <a:xfrm>
                <a:off x="2728" y="1756"/>
                <a:ext cx="202" cy="134"/>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14355" name="Line 9"/>
            <p:cNvSpPr>
              <a:spLocks noChangeShapeType="1"/>
            </p:cNvSpPr>
            <p:nvPr/>
          </p:nvSpPr>
          <p:spPr bwMode="auto">
            <a:xfrm flipH="1">
              <a:off x="2080" y="1896"/>
              <a:ext cx="850" cy="700"/>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6" name="Line 10"/>
            <p:cNvSpPr>
              <a:spLocks noChangeShapeType="1"/>
            </p:cNvSpPr>
            <p:nvPr/>
          </p:nvSpPr>
          <p:spPr bwMode="auto">
            <a:xfrm>
              <a:off x="3582" y="1342"/>
              <a:ext cx="366" cy="5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7" name="Line 11"/>
            <p:cNvSpPr>
              <a:spLocks noChangeShapeType="1"/>
            </p:cNvSpPr>
            <p:nvPr/>
          </p:nvSpPr>
          <p:spPr bwMode="auto">
            <a:xfrm flipH="1">
              <a:off x="2508" y="1752"/>
              <a:ext cx="224" cy="20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8" name="Line 12"/>
            <p:cNvSpPr>
              <a:spLocks noChangeShapeType="1"/>
            </p:cNvSpPr>
            <p:nvPr/>
          </p:nvSpPr>
          <p:spPr bwMode="auto">
            <a:xfrm>
              <a:off x="3476" y="2252"/>
              <a:ext cx="296" cy="38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9" name="Line 13"/>
            <p:cNvSpPr>
              <a:spLocks noChangeShapeType="1"/>
            </p:cNvSpPr>
            <p:nvPr/>
          </p:nvSpPr>
          <p:spPr bwMode="auto">
            <a:xfrm flipH="1">
              <a:off x="2030" y="2592"/>
              <a:ext cx="58" cy="47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grpSp>
      <p:grpSp>
        <p:nvGrpSpPr>
          <p:cNvPr id="14341" name="Group 26"/>
          <p:cNvGrpSpPr>
            <a:grpSpLocks/>
          </p:cNvGrpSpPr>
          <p:nvPr/>
        </p:nvGrpSpPr>
        <p:grpSpPr bwMode="auto">
          <a:xfrm>
            <a:off x="2929658" y="1591235"/>
            <a:ext cx="1301750" cy="1568823"/>
            <a:chOff x="2030" y="1136"/>
            <a:chExt cx="902" cy="1120"/>
          </a:xfrm>
        </p:grpSpPr>
        <p:sp>
          <p:nvSpPr>
            <p:cNvPr id="14351" name="Line 4"/>
            <p:cNvSpPr>
              <a:spLocks noChangeShapeType="1"/>
            </p:cNvSpPr>
            <p:nvPr/>
          </p:nvSpPr>
          <p:spPr bwMode="auto">
            <a:xfrm flipV="1">
              <a:off x="2928" y="1884"/>
              <a:ext cx="0" cy="372"/>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2" name="Line 14"/>
            <p:cNvSpPr>
              <a:spLocks noChangeShapeType="1"/>
            </p:cNvSpPr>
            <p:nvPr/>
          </p:nvSpPr>
          <p:spPr bwMode="auto">
            <a:xfrm>
              <a:off x="2030" y="1136"/>
              <a:ext cx="418" cy="24"/>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4353" name="Line 15"/>
            <p:cNvSpPr>
              <a:spLocks noChangeShapeType="1"/>
            </p:cNvSpPr>
            <p:nvPr/>
          </p:nvSpPr>
          <p:spPr bwMode="auto">
            <a:xfrm>
              <a:off x="2452" y="1156"/>
              <a:ext cx="480" cy="724"/>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14342" name="Rectangle 16"/>
          <p:cNvSpPr>
            <a:spLocks noChangeArrowheads="1"/>
          </p:cNvSpPr>
          <p:nvPr/>
        </p:nvSpPr>
        <p:spPr bwMode="auto">
          <a:xfrm>
            <a:off x="411935" y="1139048"/>
            <a:ext cx="2583042" cy="1182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s-US" sz="1800" b="1" i="0" dirty="0" smtClean="0">
                <a:solidFill>
                  <a:srgbClr val="000000"/>
                </a:solidFill>
                <a:latin typeface="Arial" pitchFamily="18" charset="0"/>
              </a:rPr>
              <a:t>Nivel de los ojos 8 pies - 8 pulgadas por encima del</a:t>
            </a:r>
          </a:p>
          <a:p>
            <a:pPr algn="ctr">
              <a:lnSpc>
                <a:spcPct val="85000"/>
              </a:lnSpc>
            </a:pPr>
            <a:r>
              <a:rPr lang="es-US" sz="1800" b="1" i="0" dirty="0" smtClean="0">
                <a:solidFill>
                  <a:srgbClr val="000000"/>
                </a:solidFill>
                <a:latin typeface="Arial" pitchFamily="18" charset="0"/>
              </a:rPr>
              <a:t>nivel del suelo</a:t>
            </a:r>
          </a:p>
        </p:txBody>
      </p:sp>
      <p:sp>
        <p:nvSpPr>
          <p:cNvPr id="14343" name="Rectangle 17"/>
          <p:cNvSpPr>
            <a:spLocks noChangeArrowheads="1"/>
          </p:cNvSpPr>
          <p:nvPr/>
        </p:nvSpPr>
        <p:spPr bwMode="auto">
          <a:xfrm>
            <a:off x="2236932" y="3818404"/>
            <a:ext cx="519980"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9’ 2”</a:t>
            </a:r>
          </a:p>
        </p:txBody>
      </p:sp>
      <p:sp>
        <p:nvSpPr>
          <p:cNvPr id="14344" name="Rectangle 18"/>
          <p:cNvSpPr>
            <a:spLocks noChangeArrowheads="1"/>
          </p:cNvSpPr>
          <p:nvPr/>
        </p:nvSpPr>
        <p:spPr bwMode="auto">
          <a:xfrm>
            <a:off x="4615296" y="1308287"/>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13’ 7”</a:t>
            </a:r>
          </a:p>
        </p:txBody>
      </p:sp>
      <p:sp>
        <p:nvSpPr>
          <p:cNvPr id="14345" name="Rectangle 19"/>
          <p:cNvSpPr>
            <a:spLocks noChangeArrowheads="1"/>
          </p:cNvSpPr>
          <p:nvPr/>
        </p:nvSpPr>
        <p:spPr bwMode="auto">
          <a:xfrm>
            <a:off x="6300932" y="2765052"/>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13’ 0”</a:t>
            </a:r>
          </a:p>
        </p:txBody>
      </p:sp>
      <p:sp>
        <p:nvSpPr>
          <p:cNvPr id="14346" name="Rectangle 20"/>
          <p:cNvSpPr>
            <a:spLocks noChangeArrowheads="1"/>
          </p:cNvSpPr>
          <p:nvPr/>
        </p:nvSpPr>
        <p:spPr bwMode="auto">
          <a:xfrm>
            <a:off x="3911023" y="5028640"/>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12’ 2”</a:t>
            </a:r>
          </a:p>
        </p:txBody>
      </p:sp>
      <p:sp>
        <p:nvSpPr>
          <p:cNvPr id="14347" name="Rectangle 22"/>
          <p:cNvSpPr>
            <a:spLocks noChangeArrowheads="1"/>
          </p:cNvSpPr>
          <p:nvPr/>
        </p:nvSpPr>
        <p:spPr bwMode="auto">
          <a:xfrm>
            <a:off x="5906669" y="4141037"/>
            <a:ext cx="3354106" cy="1662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nSpc>
                <a:spcPct val="90000"/>
              </a:lnSpc>
            </a:pPr>
            <a:r>
              <a:rPr lang="es-US" sz="3800" b="1" i="0" dirty="0" smtClean="0">
                <a:solidFill>
                  <a:srgbClr val="000000"/>
                </a:solidFill>
                <a:latin typeface="Arial" pitchFamily="18" charset="0"/>
              </a:rPr>
              <a:t>Montacargas de diez toneladas</a:t>
            </a:r>
          </a:p>
        </p:txBody>
      </p:sp>
      <p:sp>
        <p:nvSpPr>
          <p:cNvPr id="14348" name="Rectangle 23"/>
          <p:cNvSpPr>
            <a:spLocks noChangeArrowheads="1"/>
          </p:cNvSpPr>
          <p:nvPr/>
        </p:nvSpPr>
        <p:spPr bwMode="auto">
          <a:xfrm>
            <a:off x="3137477" y="4546787"/>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10’ 7”</a:t>
            </a:r>
          </a:p>
        </p:txBody>
      </p:sp>
      <p:sp>
        <p:nvSpPr>
          <p:cNvPr id="14349" name="Rectangle 24"/>
          <p:cNvSpPr>
            <a:spLocks noChangeArrowheads="1"/>
          </p:cNvSpPr>
          <p:nvPr/>
        </p:nvSpPr>
        <p:spPr bwMode="auto">
          <a:xfrm>
            <a:off x="4846205" y="3975287"/>
            <a:ext cx="519980"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7’ 0”</a:t>
            </a:r>
          </a:p>
        </p:txBody>
      </p:sp>
      <p:sp>
        <p:nvSpPr>
          <p:cNvPr id="14350" name="Rectangle 25"/>
          <p:cNvSpPr>
            <a:spLocks noChangeArrowheads="1"/>
          </p:cNvSpPr>
          <p:nvPr/>
        </p:nvSpPr>
        <p:spPr bwMode="auto">
          <a:xfrm>
            <a:off x="3045114" y="3022787"/>
            <a:ext cx="519980"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6’ 4”</a:t>
            </a:r>
          </a:p>
        </p:txBody>
      </p:sp>
    </p:spTree>
    <p:extLst>
      <p:ext uri="{BB962C8B-B14F-4D97-AF65-F5344CB8AC3E}">
        <p14:creationId xmlns:p14="http://schemas.microsoft.com/office/powerpoint/2010/main" xmlns="" val="492986068"/>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676401" y="1263463"/>
            <a:ext cx="6750338" cy="4680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267" name="Oval 3"/>
          <p:cNvSpPr>
            <a:spLocks noChangeArrowheads="1"/>
          </p:cNvSpPr>
          <p:nvPr/>
        </p:nvSpPr>
        <p:spPr bwMode="auto">
          <a:xfrm>
            <a:off x="3665682" y="3050801"/>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grpSp>
        <p:nvGrpSpPr>
          <p:cNvPr id="11268" name="Group 26"/>
          <p:cNvGrpSpPr>
            <a:grpSpLocks/>
          </p:cNvGrpSpPr>
          <p:nvPr/>
        </p:nvGrpSpPr>
        <p:grpSpPr bwMode="auto">
          <a:xfrm>
            <a:off x="2744932" y="1823757"/>
            <a:ext cx="2961409" cy="2504515"/>
            <a:chOff x="1902" y="1302"/>
            <a:chExt cx="2052" cy="1788"/>
          </a:xfrm>
        </p:grpSpPr>
        <p:sp>
          <p:nvSpPr>
            <p:cNvPr id="11282" name="Line 4"/>
            <p:cNvSpPr>
              <a:spLocks noChangeShapeType="1"/>
            </p:cNvSpPr>
            <p:nvPr/>
          </p:nvSpPr>
          <p:spPr bwMode="auto">
            <a:xfrm>
              <a:off x="2394" y="1626"/>
              <a:ext cx="446" cy="294"/>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3" name="Line 5"/>
            <p:cNvSpPr>
              <a:spLocks noChangeShapeType="1"/>
            </p:cNvSpPr>
            <p:nvPr/>
          </p:nvSpPr>
          <p:spPr bwMode="auto">
            <a:xfrm flipH="1">
              <a:off x="2382" y="1628"/>
              <a:ext cx="10" cy="616"/>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4" name="Line 7"/>
            <p:cNvSpPr>
              <a:spLocks noChangeShapeType="1"/>
            </p:cNvSpPr>
            <p:nvPr/>
          </p:nvSpPr>
          <p:spPr bwMode="auto">
            <a:xfrm flipV="1">
              <a:off x="1980" y="1302"/>
              <a:ext cx="1092" cy="1152"/>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5" name="Line 8"/>
            <p:cNvSpPr>
              <a:spLocks noChangeShapeType="1"/>
            </p:cNvSpPr>
            <p:nvPr/>
          </p:nvSpPr>
          <p:spPr bwMode="auto">
            <a:xfrm>
              <a:off x="3070" y="1310"/>
              <a:ext cx="884" cy="42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6" name="Line 9"/>
            <p:cNvSpPr>
              <a:spLocks noChangeShapeType="1"/>
            </p:cNvSpPr>
            <p:nvPr/>
          </p:nvSpPr>
          <p:spPr bwMode="auto">
            <a:xfrm>
              <a:off x="2834" y="1920"/>
              <a:ext cx="316" cy="1170"/>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7" name="Line 10"/>
            <p:cNvSpPr>
              <a:spLocks noChangeShapeType="1"/>
            </p:cNvSpPr>
            <p:nvPr/>
          </p:nvSpPr>
          <p:spPr bwMode="auto">
            <a:xfrm flipH="1">
              <a:off x="1902" y="2448"/>
              <a:ext cx="78" cy="492"/>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grpSp>
      <p:grpSp>
        <p:nvGrpSpPr>
          <p:cNvPr id="11269" name="Group 25"/>
          <p:cNvGrpSpPr>
            <a:grpSpLocks/>
          </p:cNvGrpSpPr>
          <p:nvPr/>
        </p:nvGrpSpPr>
        <p:grpSpPr bwMode="auto">
          <a:xfrm>
            <a:off x="2744932" y="1519797"/>
            <a:ext cx="1039092" cy="1606643"/>
            <a:chOff x="2113" y="1085"/>
            <a:chExt cx="509" cy="1147"/>
          </a:xfrm>
        </p:grpSpPr>
        <p:sp>
          <p:nvSpPr>
            <p:cNvPr id="11279" name="Line 6"/>
            <p:cNvSpPr>
              <a:spLocks noChangeShapeType="1"/>
            </p:cNvSpPr>
            <p:nvPr/>
          </p:nvSpPr>
          <p:spPr bwMode="auto">
            <a:xfrm flipV="1">
              <a:off x="2622" y="1782"/>
              <a:ext cx="0" cy="450"/>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0" name="Line 11"/>
            <p:cNvSpPr>
              <a:spLocks noChangeShapeType="1"/>
            </p:cNvSpPr>
            <p:nvPr/>
          </p:nvSpPr>
          <p:spPr bwMode="auto">
            <a:xfrm>
              <a:off x="2113" y="1085"/>
              <a:ext cx="193" cy="127"/>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281" name="Line 12"/>
            <p:cNvSpPr>
              <a:spLocks noChangeShapeType="1"/>
            </p:cNvSpPr>
            <p:nvPr/>
          </p:nvSpPr>
          <p:spPr bwMode="auto">
            <a:xfrm>
              <a:off x="2306" y="1208"/>
              <a:ext cx="316" cy="568"/>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11270" name="Rectangle 13"/>
          <p:cNvSpPr>
            <a:spLocks noChangeArrowheads="1"/>
          </p:cNvSpPr>
          <p:nvPr/>
        </p:nvSpPr>
        <p:spPr bwMode="auto">
          <a:xfrm>
            <a:off x="232901" y="1035112"/>
            <a:ext cx="2650292" cy="1182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s-US" sz="1800" b="1" i="0" dirty="0" smtClean="0">
                <a:solidFill>
                  <a:srgbClr val="000000"/>
                </a:solidFill>
                <a:latin typeface="Arial" pitchFamily="18" charset="0"/>
              </a:rPr>
              <a:t>Nivel de los ojos 5 pies - 5 pulgadas por encima del</a:t>
            </a:r>
          </a:p>
          <a:p>
            <a:pPr algn="ctr">
              <a:lnSpc>
                <a:spcPct val="85000"/>
              </a:lnSpc>
            </a:pPr>
            <a:r>
              <a:rPr lang="es-US" sz="1800" b="1" i="0" dirty="0" smtClean="0">
                <a:solidFill>
                  <a:srgbClr val="000000"/>
                </a:solidFill>
                <a:latin typeface="Arial" pitchFamily="18" charset="0"/>
              </a:rPr>
              <a:t>nivel del suelo</a:t>
            </a:r>
          </a:p>
        </p:txBody>
      </p:sp>
      <p:sp>
        <p:nvSpPr>
          <p:cNvPr id="11271" name="Rectangle 14"/>
          <p:cNvSpPr>
            <a:spLocks noChangeArrowheads="1"/>
          </p:cNvSpPr>
          <p:nvPr/>
        </p:nvSpPr>
        <p:spPr bwMode="auto">
          <a:xfrm>
            <a:off x="2317751" y="3986493"/>
            <a:ext cx="519980"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6’ 1”</a:t>
            </a:r>
          </a:p>
        </p:txBody>
      </p:sp>
      <p:sp>
        <p:nvSpPr>
          <p:cNvPr id="11272" name="Rectangle 15"/>
          <p:cNvSpPr>
            <a:spLocks noChangeArrowheads="1"/>
          </p:cNvSpPr>
          <p:nvPr/>
        </p:nvSpPr>
        <p:spPr bwMode="auto">
          <a:xfrm>
            <a:off x="4486853" y="1519798"/>
            <a:ext cx="60378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11’ 7”</a:t>
            </a:r>
          </a:p>
        </p:txBody>
      </p:sp>
      <p:sp>
        <p:nvSpPr>
          <p:cNvPr id="11273" name="Rectangle 16"/>
          <p:cNvSpPr>
            <a:spLocks noChangeArrowheads="1"/>
          </p:cNvSpPr>
          <p:nvPr/>
        </p:nvSpPr>
        <p:spPr bwMode="auto">
          <a:xfrm>
            <a:off x="3670012" y="5213537"/>
            <a:ext cx="519980"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6’ 3”</a:t>
            </a:r>
          </a:p>
        </p:txBody>
      </p:sp>
      <p:sp>
        <p:nvSpPr>
          <p:cNvPr id="11274" name="Rectangle 18"/>
          <p:cNvSpPr>
            <a:spLocks noChangeArrowheads="1"/>
          </p:cNvSpPr>
          <p:nvPr/>
        </p:nvSpPr>
        <p:spPr bwMode="auto">
          <a:xfrm>
            <a:off x="5562601" y="4375050"/>
            <a:ext cx="3581400" cy="6097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90000"/>
              </a:lnSpc>
            </a:pPr>
            <a:r>
              <a:rPr lang="es-US" sz="3800" b="1" i="0" dirty="0" smtClean="0">
                <a:solidFill>
                  <a:srgbClr val="000000"/>
                </a:solidFill>
                <a:latin typeface="Arial" pitchFamily="18" charset="0"/>
              </a:rPr>
              <a:t>Minicargadora</a:t>
            </a:r>
          </a:p>
        </p:txBody>
      </p:sp>
      <p:sp>
        <p:nvSpPr>
          <p:cNvPr id="11275" name="Rectangle 19"/>
          <p:cNvSpPr>
            <a:spLocks noChangeArrowheads="1"/>
          </p:cNvSpPr>
          <p:nvPr/>
        </p:nvSpPr>
        <p:spPr bwMode="auto">
          <a:xfrm>
            <a:off x="4485410" y="4308662"/>
            <a:ext cx="519980"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3’ 1”</a:t>
            </a:r>
          </a:p>
        </p:txBody>
      </p:sp>
      <p:sp>
        <p:nvSpPr>
          <p:cNvPr id="11276" name="Rectangle 20"/>
          <p:cNvSpPr>
            <a:spLocks noChangeArrowheads="1"/>
          </p:cNvSpPr>
          <p:nvPr/>
        </p:nvSpPr>
        <p:spPr bwMode="auto">
          <a:xfrm>
            <a:off x="2870489" y="3267916"/>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4’ 10”</a:t>
            </a:r>
          </a:p>
        </p:txBody>
      </p:sp>
      <p:sp>
        <p:nvSpPr>
          <p:cNvPr id="11277" name="Rectangle 22"/>
          <p:cNvSpPr>
            <a:spLocks noChangeArrowheads="1"/>
          </p:cNvSpPr>
          <p:nvPr/>
        </p:nvSpPr>
        <p:spPr bwMode="auto">
          <a:xfrm>
            <a:off x="5621194" y="2225769"/>
            <a:ext cx="60378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11’ 5”</a:t>
            </a:r>
          </a:p>
        </p:txBody>
      </p:sp>
      <p:sp>
        <p:nvSpPr>
          <p:cNvPr id="11278" name="Rectangle 23"/>
          <p:cNvSpPr>
            <a:spLocks noChangeArrowheads="1"/>
          </p:cNvSpPr>
          <p:nvPr/>
        </p:nvSpPr>
        <p:spPr bwMode="auto">
          <a:xfrm>
            <a:off x="8426739" y="2853298"/>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21’ 8”</a:t>
            </a:r>
          </a:p>
        </p:txBody>
      </p:sp>
    </p:spTree>
    <p:extLst>
      <p:ext uri="{BB962C8B-B14F-4D97-AF65-F5344CB8AC3E}">
        <p14:creationId xmlns:p14="http://schemas.microsoft.com/office/powerpoint/2010/main" xmlns="" val="144773917"/>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26"/>
          <p:cNvPicPr>
            <a:picLocks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463097" y="1295401"/>
            <a:ext cx="5623503"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243" name="Oval 1027"/>
          <p:cNvSpPr>
            <a:spLocks noChangeArrowheads="1"/>
          </p:cNvSpPr>
          <p:nvPr/>
        </p:nvSpPr>
        <p:spPr bwMode="auto">
          <a:xfrm>
            <a:off x="3851853" y="2898122"/>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sp>
        <p:nvSpPr>
          <p:cNvPr id="10244" name="Line 1028"/>
          <p:cNvSpPr>
            <a:spLocks noChangeShapeType="1"/>
          </p:cNvSpPr>
          <p:nvPr/>
        </p:nvSpPr>
        <p:spPr bwMode="auto">
          <a:xfrm flipV="1">
            <a:off x="3945660" y="2465295"/>
            <a:ext cx="2886" cy="495860"/>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45" name="Line 1029"/>
          <p:cNvSpPr>
            <a:spLocks noChangeShapeType="1"/>
          </p:cNvSpPr>
          <p:nvPr/>
        </p:nvSpPr>
        <p:spPr bwMode="auto">
          <a:xfrm>
            <a:off x="2822863" y="1759324"/>
            <a:ext cx="1956955" cy="1199029"/>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46" name="Line 1030"/>
          <p:cNvSpPr>
            <a:spLocks noChangeShapeType="1"/>
          </p:cNvSpPr>
          <p:nvPr/>
        </p:nvSpPr>
        <p:spPr bwMode="auto">
          <a:xfrm flipV="1">
            <a:off x="2355273" y="941294"/>
            <a:ext cx="3186545" cy="3036794"/>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47" name="Line 1031"/>
          <p:cNvSpPr>
            <a:spLocks noChangeShapeType="1"/>
          </p:cNvSpPr>
          <p:nvPr/>
        </p:nvSpPr>
        <p:spPr bwMode="auto">
          <a:xfrm flipH="1">
            <a:off x="1705841" y="3966883"/>
            <a:ext cx="655205" cy="1336301"/>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48" name="Line 1032"/>
          <p:cNvSpPr>
            <a:spLocks noChangeShapeType="1"/>
          </p:cNvSpPr>
          <p:nvPr/>
        </p:nvSpPr>
        <p:spPr bwMode="auto">
          <a:xfrm>
            <a:off x="5541818" y="935691"/>
            <a:ext cx="1397000" cy="521074"/>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49" name="Line 1033"/>
          <p:cNvSpPr>
            <a:spLocks noChangeShapeType="1"/>
          </p:cNvSpPr>
          <p:nvPr/>
        </p:nvSpPr>
        <p:spPr bwMode="auto">
          <a:xfrm flipH="1">
            <a:off x="2389909" y="1764927"/>
            <a:ext cx="432955" cy="1680882"/>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50" name="Line 1034"/>
          <p:cNvSpPr>
            <a:spLocks noChangeShapeType="1"/>
          </p:cNvSpPr>
          <p:nvPr/>
        </p:nvSpPr>
        <p:spPr bwMode="auto">
          <a:xfrm flipV="1">
            <a:off x="2512487" y="1509993"/>
            <a:ext cx="1014649" cy="2801"/>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51" name="Line 1035"/>
          <p:cNvSpPr>
            <a:spLocks noChangeShapeType="1"/>
          </p:cNvSpPr>
          <p:nvPr/>
        </p:nvSpPr>
        <p:spPr bwMode="auto">
          <a:xfrm>
            <a:off x="3532909" y="1512794"/>
            <a:ext cx="415636" cy="935691"/>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
        <p:nvSpPr>
          <p:cNvPr id="10252" name="Rectangle 1036"/>
          <p:cNvSpPr>
            <a:spLocks noChangeArrowheads="1"/>
          </p:cNvSpPr>
          <p:nvPr/>
        </p:nvSpPr>
        <p:spPr bwMode="auto">
          <a:xfrm>
            <a:off x="205933" y="1003851"/>
            <a:ext cx="2575867" cy="1182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s-US" sz="1800" b="1" i="0" dirty="0" smtClean="0">
                <a:solidFill>
                  <a:srgbClr val="000000"/>
                </a:solidFill>
                <a:latin typeface="Arial" pitchFamily="18" charset="0"/>
              </a:rPr>
              <a:t>Nivel de los ojos 10 pies por encima del</a:t>
            </a:r>
          </a:p>
          <a:p>
            <a:pPr algn="ctr">
              <a:lnSpc>
                <a:spcPct val="85000"/>
              </a:lnSpc>
            </a:pPr>
            <a:r>
              <a:rPr lang="es-US" sz="1800" b="1" i="0" dirty="0" smtClean="0">
                <a:solidFill>
                  <a:srgbClr val="000000"/>
                </a:solidFill>
                <a:latin typeface="Arial" pitchFamily="18" charset="0"/>
              </a:rPr>
              <a:t>nivel del suelo</a:t>
            </a:r>
          </a:p>
        </p:txBody>
      </p:sp>
      <p:sp>
        <p:nvSpPr>
          <p:cNvPr id="10253" name="Rectangle 1038"/>
          <p:cNvSpPr>
            <a:spLocks noChangeArrowheads="1"/>
          </p:cNvSpPr>
          <p:nvPr/>
        </p:nvSpPr>
        <p:spPr bwMode="auto">
          <a:xfrm>
            <a:off x="5867400" y="3978571"/>
            <a:ext cx="3276599" cy="1246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90000"/>
              </a:lnSpc>
            </a:pPr>
            <a:r>
              <a:rPr lang="es-US" sz="4200" b="1" i="0" dirty="0" smtClean="0">
                <a:solidFill>
                  <a:srgbClr val="000000"/>
                </a:solidFill>
                <a:latin typeface="Arial" pitchFamily="18" charset="0"/>
              </a:rPr>
              <a:t>Cargadoras frontal</a:t>
            </a:r>
          </a:p>
        </p:txBody>
      </p:sp>
      <p:sp>
        <p:nvSpPr>
          <p:cNvPr id="10254" name="Rectangle 1039"/>
          <p:cNvSpPr>
            <a:spLocks noChangeArrowheads="1"/>
          </p:cNvSpPr>
          <p:nvPr/>
        </p:nvSpPr>
        <p:spPr bwMode="auto">
          <a:xfrm>
            <a:off x="4110182" y="5136497"/>
            <a:ext cx="705928"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14’ 10”</a:t>
            </a:r>
          </a:p>
        </p:txBody>
      </p:sp>
      <p:sp>
        <p:nvSpPr>
          <p:cNvPr id="10255" name="Rectangle 1040"/>
          <p:cNvSpPr>
            <a:spLocks noChangeArrowheads="1"/>
          </p:cNvSpPr>
          <p:nvPr/>
        </p:nvSpPr>
        <p:spPr bwMode="auto">
          <a:xfrm>
            <a:off x="1125682" y="5202331"/>
            <a:ext cx="743246"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21’ 11” </a:t>
            </a:r>
          </a:p>
        </p:txBody>
      </p:sp>
      <p:sp>
        <p:nvSpPr>
          <p:cNvPr id="10256" name="Rectangle 1041"/>
          <p:cNvSpPr>
            <a:spLocks noChangeArrowheads="1"/>
          </p:cNvSpPr>
          <p:nvPr/>
        </p:nvSpPr>
        <p:spPr bwMode="auto">
          <a:xfrm>
            <a:off x="5755409" y="3636309"/>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14’ 3”</a:t>
            </a:r>
          </a:p>
        </p:txBody>
      </p:sp>
      <p:sp>
        <p:nvSpPr>
          <p:cNvPr id="10257" name="Rectangle 1042"/>
          <p:cNvSpPr>
            <a:spLocks noChangeArrowheads="1"/>
          </p:cNvSpPr>
          <p:nvPr/>
        </p:nvSpPr>
        <p:spPr bwMode="auto">
          <a:xfrm>
            <a:off x="1853046" y="3375772"/>
            <a:ext cx="659441"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16’ 2” </a:t>
            </a:r>
          </a:p>
        </p:txBody>
      </p:sp>
      <p:sp>
        <p:nvSpPr>
          <p:cNvPr id="10258" name="Rectangle 1045"/>
          <p:cNvSpPr>
            <a:spLocks noChangeArrowheads="1"/>
          </p:cNvSpPr>
          <p:nvPr/>
        </p:nvSpPr>
        <p:spPr bwMode="auto">
          <a:xfrm>
            <a:off x="2822864" y="2165537"/>
            <a:ext cx="659441"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14’ 8” </a:t>
            </a:r>
          </a:p>
        </p:txBody>
      </p:sp>
      <p:sp>
        <p:nvSpPr>
          <p:cNvPr id="10259" name="Rectangle 1046"/>
          <p:cNvSpPr>
            <a:spLocks noChangeArrowheads="1"/>
          </p:cNvSpPr>
          <p:nvPr/>
        </p:nvSpPr>
        <p:spPr bwMode="auto">
          <a:xfrm>
            <a:off x="6944591" y="1358713"/>
            <a:ext cx="705928"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28’11” </a:t>
            </a:r>
          </a:p>
        </p:txBody>
      </p:sp>
      <p:sp>
        <p:nvSpPr>
          <p:cNvPr id="10260" name="Line 1047"/>
          <p:cNvSpPr>
            <a:spLocks noChangeShapeType="1"/>
          </p:cNvSpPr>
          <p:nvPr/>
        </p:nvSpPr>
        <p:spPr bwMode="auto">
          <a:xfrm>
            <a:off x="4779818" y="2958353"/>
            <a:ext cx="207818" cy="1344706"/>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spTree>
    <p:extLst>
      <p:ext uri="{BB962C8B-B14F-4D97-AF65-F5344CB8AC3E}">
        <p14:creationId xmlns:p14="http://schemas.microsoft.com/office/powerpoint/2010/main" xmlns="" val="447176967"/>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26"/>
          <p:cNvPicPr>
            <a:picLocks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874568" y="1117787"/>
            <a:ext cx="6749762" cy="4832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75" name="Rectangle 1027"/>
          <p:cNvSpPr>
            <a:spLocks noChangeArrowheads="1"/>
          </p:cNvSpPr>
          <p:nvPr/>
        </p:nvSpPr>
        <p:spPr bwMode="auto">
          <a:xfrm>
            <a:off x="6096000" y="5513294"/>
            <a:ext cx="1870364" cy="268941"/>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sp>
        <p:nvSpPr>
          <p:cNvPr id="3076" name="Oval 1028"/>
          <p:cNvSpPr>
            <a:spLocks noChangeArrowheads="1"/>
          </p:cNvSpPr>
          <p:nvPr/>
        </p:nvSpPr>
        <p:spPr bwMode="auto">
          <a:xfrm>
            <a:off x="6038273" y="1193426"/>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sp>
        <p:nvSpPr>
          <p:cNvPr id="3077" name="Line 1029"/>
          <p:cNvSpPr>
            <a:spLocks noChangeShapeType="1"/>
          </p:cNvSpPr>
          <p:nvPr/>
        </p:nvSpPr>
        <p:spPr bwMode="auto">
          <a:xfrm flipH="1">
            <a:off x="3186546" y="1210235"/>
            <a:ext cx="2770909" cy="0"/>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grpSp>
        <p:nvGrpSpPr>
          <p:cNvPr id="3078" name="Group 1039"/>
          <p:cNvGrpSpPr>
            <a:grpSpLocks/>
          </p:cNvGrpSpPr>
          <p:nvPr/>
        </p:nvGrpSpPr>
        <p:grpSpPr bwMode="auto">
          <a:xfrm>
            <a:off x="2182091" y="1323695"/>
            <a:ext cx="3857625" cy="4475349"/>
            <a:chOff x="1512" y="945"/>
            <a:chExt cx="2673" cy="3195"/>
          </a:xfrm>
        </p:grpSpPr>
        <p:sp>
          <p:nvSpPr>
            <p:cNvPr id="3085" name="Line 1030"/>
            <p:cNvSpPr>
              <a:spLocks noChangeShapeType="1"/>
            </p:cNvSpPr>
            <p:nvPr/>
          </p:nvSpPr>
          <p:spPr bwMode="auto">
            <a:xfrm flipV="1">
              <a:off x="1611" y="945"/>
              <a:ext cx="2574" cy="2565"/>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086" name="Line 1031"/>
            <p:cNvSpPr>
              <a:spLocks noChangeShapeType="1"/>
            </p:cNvSpPr>
            <p:nvPr/>
          </p:nvSpPr>
          <p:spPr bwMode="auto">
            <a:xfrm flipH="1">
              <a:off x="1512" y="3519"/>
              <a:ext cx="90" cy="621"/>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3079" name="Rectangle 1032"/>
          <p:cNvSpPr>
            <a:spLocks noChangeArrowheads="1"/>
          </p:cNvSpPr>
          <p:nvPr/>
        </p:nvSpPr>
        <p:spPr bwMode="auto">
          <a:xfrm>
            <a:off x="475463" y="966147"/>
            <a:ext cx="2953537" cy="1548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s-US" sz="1800" b="1" i="0" dirty="0" smtClean="0">
                <a:solidFill>
                  <a:srgbClr val="000000"/>
                </a:solidFill>
                <a:latin typeface="Arial" pitchFamily="18" charset="0"/>
              </a:rPr>
              <a:t>Nivel de vista aproximado de 10 pies sobre el</a:t>
            </a:r>
          </a:p>
          <a:p>
            <a:pPr algn="ctr">
              <a:lnSpc>
                <a:spcPct val="85000"/>
              </a:lnSpc>
            </a:pPr>
            <a:r>
              <a:rPr lang="es-US" sz="1800" b="1" i="0" dirty="0" smtClean="0">
                <a:solidFill>
                  <a:srgbClr val="000000"/>
                </a:solidFill>
                <a:latin typeface="Arial" pitchFamily="18" charset="0"/>
              </a:rPr>
              <a:t>nivel del suelo</a:t>
            </a:r>
          </a:p>
        </p:txBody>
      </p:sp>
      <p:sp>
        <p:nvSpPr>
          <p:cNvPr id="3080" name="Rectangle 1033"/>
          <p:cNvSpPr>
            <a:spLocks noChangeArrowheads="1"/>
          </p:cNvSpPr>
          <p:nvPr/>
        </p:nvSpPr>
        <p:spPr bwMode="auto">
          <a:xfrm>
            <a:off x="3325091" y="3294530"/>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34’ 0”</a:t>
            </a:r>
          </a:p>
        </p:txBody>
      </p:sp>
      <p:sp>
        <p:nvSpPr>
          <p:cNvPr id="3081" name="Rectangle 1034"/>
          <p:cNvSpPr>
            <a:spLocks noChangeArrowheads="1"/>
          </p:cNvSpPr>
          <p:nvPr/>
        </p:nvSpPr>
        <p:spPr bwMode="auto">
          <a:xfrm>
            <a:off x="1907887" y="5789240"/>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95’ 0”</a:t>
            </a:r>
          </a:p>
        </p:txBody>
      </p:sp>
      <p:sp>
        <p:nvSpPr>
          <p:cNvPr id="3082" name="Rectangle 1036"/>
          <p:cNvSpPr>
            <a:spLocks noChangeArrowheads="1"/>
          </p:cNvSpPr>
          <p:nvPr/>
        </p:nvSpPr>
        <p:spPr bwMode="auto">
          <a:xfrm>
            <a:off x="5334000" y="4149568"/>
            <a:ext cx="3578188" cy="1413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90000"/>
              </a:lnSpc>
            </a:pPr>
            <a:r>
              <a:rPr lang="es-US" sz="4800" b="1" i="0" dirty="0" smtClean="0">
                <a:solidFill>
                  <a:srgbClr val="000000"/>
                </a:solidFill>
                <a:latin typeface="Arial" pitchFamily="18" charset="0"/>
              </a:rPr>
              <a:t>Trabajo aéreo</a:t>
            </a:r>
          </a:p>
          <a:p>
            <a:pPr algn="ctr">
              <a:lnSpc>
                <a:spcPct val="90000"/>
              </a:lnSpc>
            </a:pPr>
            <a:r>
              <a:rPr lang="es-US" sz="4800" b="1" i="0" dirty="0" smtClean="0">
                <a:solidFill>
                  <a:srgbClr val="000000"/>
                </a:solidFill>
                <a:latin typeface="Arial" pitchFamily="18" charset="0"/>
              </a:rPr>
              <a:t>Plataforma</a:t>
            </a:r>
          </a:p>
        </p:txBody>
      </p:sp>
      <p:sp>
        <p:nvSpPr>
          <p:cNvPr id="3083" name="Rectangle 1037"/>
          <p:cNvSpPr>
            <a:spLocks noChangeArrowheads="1"/>
          </p:cNvSpPr>
          <p:nvPr/>
        </p:nvSpPr>
        <p:spPr bwMode="auto">
          <a:xfrm>
            <a:off x="4710546" y="3678331"/>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36’ 4”</a:t>
            </a:r>
          </a:p>
        </p:txBody>
      </p:sp>
      <p:sp>
        <p:nvSpPr>
          <p:cNvPr id="3084" name="Rectangle 1038"/>
          <p:cNvSpPr>
            <a:spLocks noChangeArrowheads="1"/>
          </p:cNvSpPr>
          <p:nvPr/>
        </p:nvSpPr>
        <p:spPr bwMode="auto">
          <a:xfrm>
            <a:off x="3631046" y="5062257"/>
            <a:ext cx="612954" cy="283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300" b="1" i="0" dirty="0" smtClean="0">
                <a:solidFill>
                  <a:srgbClr val="000000"/>
                </a:solidFill>
                <a:latin typeface="Arial" pitchFamily="18" charset="0"/>
              </a:rPr>
              <a:t>68’ 0”</a:t>
            </a:r>
          </a:p>
        </p:txBody>
      </p:sp>
    </p:spTree>
    <p:extLst>
      <p:ext uri="{BB962C8B-B14F-4D97-AF65-F5344CB8AC3E}">
        <p14:creationId xmlns:p14="http://schemas.microsoft.com/office/powerpoint/2010/main" xmlns="" val="419624108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920657"/>
            <a:ext cx="7315200" cy="3108543"/>
          </a:xfrm>
          <a:prstGeom prst="rect">
            <a:avLst/>
          </a:prstGeom>
        </p:spPr>
        <p:txBody>
          <a:bodyPr>
            <a:spAutoFit/>
          </a:bodyPr>
          <a:lstStyle/>
          <a:p>
            <a:pPr algn="ctr">
              <a:spcBef>
                <a:spcPct val="20000"/>
              </a:spcBef>
              <a:buSzPct val="90000"/>
              <a:defRPr/>
            </a:pPr>
            <a:r>
              <a:rPr lang="es-US" sz="2800" b="0" i="0" dirty="0" smtClean="0">
                <a:solidFill>
                  <a:srgbClr val="000000"/>
                </a:solidFill>
              </a:rPr>
              <a:t>Con la Ley de Seguridad y Salud Ocupacional de 1970, el Congreso creó la Administración de Seguridad y Salud Ocupacional (Occupational Safety and Health Administration, OSHA) para garantizar condiciones de trabajo seguras y saludables para hombres y mujeres que trabajan, al establecer y aplicar estándares y ofrecer capacitación, extensión, educación y asistencia.</a:t>
            </a:r>
          </a:p>
        </p:txBody>
      </p:sp>
      <p:sp>
        <p:nvSpPr>
          <p:cNvPr id="3" name="Rectangle 2"/>
          <p:cNvSpPr/>
          <p:nvPr/>
        </p:nvSpPr>
        <p:spPr>
          <a:xfrm>
            <a:off x="288925" y="76200"/>
            <a:ext cx="3111749" cy="646331"/>
          </a:xfrm>
          <a:prstGeom prst="rect">
            <a:avLst/>
          </a:prstGeom>
        </p:spPr>
        <p:txBody>
          <a:bodyPr wrap="none">
            <a:spAutoFit/>
          </a:bodyPr>
          <a:lstStyle/>
          <a:p>
            <a:pPr>
              <a:defRPr/>
            </a:pPr>
            <a:r>
              <a:rPr lang="es-US" sz="3600" b="0" i="0" dirty="0" smtClean="0">
                <a:solidFill>
                  <a:srgbClr val="000000"/>
                </a:solidFill>
              </a:rPr>
              <a:t>Misión de OSHA</a:t>
            </a:r>
          </a:p>
        </p:txBody>
      </p:sp>
    </p:spTree>
    <p:extLst>
      <p:ext uri="{BB962C8B-B14F-4D97-AF65-F5344CB8AC3E}">
        <p14:creationId xmlns:p14="http://schemas.microsoft.com/office/powerpoint/2010/main" xmlns="" val="9954393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684194" y="967909"/>
            <a:ext cx="5706341" cy="4892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87" name="Oval 3"/>
          <p:cNvSpPr>
            <a:spLocks noChangeArrowheads="1"/>
          </p:cNvSpPr>
          <p:nvPr/>
        </p:nvSpPr>
        <p:spPr bwMode="auto">
          <a:xfrm>
            <a:off x="4267489" y="3323945"/>
            <a:ext cx="196273" cy="123265"/>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058" tIns="41029" rIns="82058" bIns="41029" anchor="ct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endParaRPr lang="en-US" altLang="en-US">
              <a:solidFill>
                <a:prstClr val="black"/>
              </a:solidFill>
            </a:endParaRPr>
          </a:p>
        </p:txBody>
      </p:sp>
      <p:sp>
        <p:nvSpPr>
          <p:cNvPr id="16388" name="Line 7"/>
          <p:cNvSpPr>
            <a:spLocks noChangeShapeType="1"/>
          </p:cNvSpPr>
          <p:nvPr/>
        </p:nvSpPr>
        <p:spPr bwMode="auto">
          <a:xfrm flipH="1">
            <a:off x="6511635" y="1793970"/>
            <a:ext cx="724803" cy="1"/>
          </a:xfrm>
          <a:prstGeom prst="line">
            <a:avLst/>
          </a:prstGeom>
          <a:noFill/>
          <a:ln w="57150">
            <a:solidFill>
              <a:srgbClr val="FF0000"/>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2058" tIns="41029" rIns="82058" bIns="41029"/>
          <a:lstStyle/>
          <a:p>
            <a:endParaRPr lang="en-US">
              <a:solidFill>
                <a:prstClr val="black"/>
              </a:solidFill>
            </a:endParaRPr>
          </a:p>
        </p:txBody>
      </p:sp>
      <p:grpSp>
        <p:nvGrpSpPr>
          <p:cNvPr id="16389" name="Group 23"/>
          <p:cNvGrpSpPr>
            <a:grpSpLocks/>
          </p:cNvGrpSpPr>
          <p:nvPr/>
        </p:nvGrpSpPr>
        <p:grpSpPr bwMode="auto">
          <a:xfrm>
            <a:off x="2655455" y="2081493"/>
            <a:ext cx="2413000" cy="2658596"/>
            <a:chOff x="1840" y="1486"/>
            <a:chExt cx="1672" cy="1898"/>
          </a:xfrm>
        </p:grpSpPr>
        <p:sp>
          <p:nvSpPr>
            <p:cNvPr id="16402" name="Line 5"/>
            <p:cNvSpPr>
              <a:spLocks noChangeShapeType="1"/>
            </p:cNvSpPr>
            <p:nvPr/>
          </p:nvSpPr>
          <p:spPr bwMode="auto">
            <a:xfrm>
              <a:off x="2670" y="1486"/>
              <a:ext cx="842" cy="578"/>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3" name="Line 6"/>
            <p:cNvSpPr>
              <a:spLocks noChangeShapeType="1"/>
            </p:cNvSpPr>
            <p:nvPr/>
          </p:nvSpPr>
          <p:spPr bwMode="auto">
            <a:xfrm flipV="1">
              <a:off x="1944" y="1736"/>
              <a:ext cx="1096" cy="1056"/>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4" name="Line 8"/>
            <p:cNvSpPr>
              <a:spLocks noChangeShapeType="1"/>
            </p:cNvSpPr>
            <p:nvPr/>
          </p:nvSpPr>
          <p:spPr bwMode="auto">
            <a:xfrm flipH="1">
              <a:off x="2328" y="1495"/>
              <a:ext cx="341" cy="681"/>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5" name="Line 9"/>
            <p:cNvSpPr>
              <a:spLocks noChangeShapeType="1"/>
            </p:cNvSpPr>
            <p:nvPr/>
          </p:nvSpPr>
          <p:spPr bwMode="auto">
            <a:xfrm flipH="1">
              <a:off x="3264" y="2064"/>
              <a:ext cx="248" cy="840"/>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6" name="Line 10"/>
            <p:cNvSpPr>
              <a:spLocks noChangeShapeType="1"/>
            </p:cNvSpPr>
            <p:nvPr/>
          </p:nvSpPr>
          <p:spPr bwMode="auto">
            <a:xfrm flipH="1">
              <a:off x="1840" y="2794"/>
              <a:ext cx="105" cy="590"/>
            </a:xfrm>
            <a:prstGeom prst="line">
              <a:avLst/>
            </a:prstGeom>
            <a:noFill/>
            <a:ln w="57150">
              <a:solidFill>
                <a:schemeClr val="hlink"/>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grpSp>
      <p:grpSp>
        <p:nvGrpSpPr>
          <p:cNvPr id="16390" name="Group 22"/>
          <p:cNvGrpSpPr>
            <a:grpSpLocks/>
          </p:cNvGrpSpPr>
          <p:nvPr/>
        </p:nvGrpSpPr>
        <p:grpSpPr bwMode="auto">
          <a:xfrm>
            <a:off x="3045115" y="1676682"/>
            <a:ext cx="1345046" cy="1718703"/>
            <a:chOff x="2110" y="1197"/>
            <a:chExt cx="932" cy="1227"/>
          </a:xfrm>
        </p:grpSpPr>
        <p:sp>
          <p:nvSpPr>
            <p:cNvPr id="16399" name="Line 4"/>
            <p:cNvSpPr>
              <a:spLocks noChangeShapeType="1"/>
            </p:cNvSpPr>
            <p:nvPr/>
          </p:nvSpPr>
          <p:spPr bwMode="auto">
            <a:xfrm flipV="1">
              <a:off x="3040" y="1751"/>
              <a:ext cx="2" cy="673"/>
            </a:xfrm>
            <a:prstGeom prst="line">
              <a:avLst/>
            </a:prstGeom>
            <a:noFill/>
            <a:ln w="57150">
              <a:solidFill>
                <a:schemeClr val="accent2"/>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0" name="Line 11"/>
            <p:cNvSpPr>
              <a:spLocks noChangeShapeType="1"/>
            </p:cNvSpPr>
            <p:nvPr/>
          </p:nvSpPr>
          <p:spPr bwMode="auto">
            <a:xfrm flipV="1">
              <a:off x="2110" y="1197"/>
              <a:ext cx="559" cy="0"/>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6401" name="Line 12"/>
            <p:cNvSpPr>
              <a:spLocks noChangeShapeType="1"/>
            </p:cNvSpPr>
            <p:nvPr/>
          </p:nvSpPr>
          <p:spPr bwMode="auto">
            <a:xfrm>
              <a:off x="2669" y="1197"/>
              <a:ext cx="371" cy="539"/>
            </a:xfrm>
            <a:prstGeom prst="line">
              <a:avLst/>
            </a:prstGeom>
            <a:noFill/>
            <a:ln w="57150">
              <a:solidFill>
                <a:schemeClr val="accent2"/>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solidFill>
                  <a:prstClr val="black"/>
                </a:solidFill>
              </a:endParaRPr>
            </a:p>
          </p:txBody>
        </p:sp>
      </p:grpSp>
      <p:sp>
        <p:nvSpPr>
          <p:cNvPr id="16391" name="Rectangle 13"/>
          <p:cNvSpPr>
            <a:spLocks noChangeArrowheads="1"/>
          </p:cNvSpPr>
          <p:nvPr/>
        </p:nvSpPr>
        <p:spPr bwMode="auto">
          <a:xfrm>
            <a:off x="733858" y="1214633"/>
            <a:ext cx="2731222" cy="1182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nSpc>
                <a:spcPct val="85000"/>
              </a:lnSpc>
            </a:pPr>
            <a:r>
              <a:rPr lang="es-US" sz="1800" b="1" i="0" dirty="0" smtClean="0">
                <a:solidFill>
                  <a:srgbClr val="000000"/>
                </a:solidFill>
                <a:latin typeface="Arial" pitchFamily="18" charset="0"/>
              </a:rPr>
              <a:t>Nivel de los ojos 6 pies por encima del</a:t>
            </a:r>
          </a:p>
          <a:p>
            <a:pPr>
              <a:lnSpc>
                <a:spcPct val="85000"/>
              </a:lnSpc>
            </a:pPr>
            <a:r>
              <a:rPr lang="es-US" sz="1800" b="1" i="0" dirty="0" smtClean="0">
                <a:solidFill>
                  <a:srgbClr val="000000"/>
                </a:solidFill>
                <a:latin typeface="Arial" pitchFamily="18" charset="0"/>
              </a:rPr>
              <a:t>nivel del suelo</a:t>
            </a:r>
          </a:p>
        </p:txBody>
      </p:sp>
      <p:sp>
        <p:nvSpPr>
          <p:cNvPr id="16392" name="Rectangle 14"/>
          <p:cNvSpPr>
            <a:spLocks noChangeArrowheads="1"/>
          </p:cNvSpPr>
          <p:nvPr/>
        </p:nvSpPr>
        <p:spPr bwMode="auto">
          <a:xfrm>
            <a:off x="2450523" y="4692464"/>
            <a:ext cx="1126492" cy="514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800" b="1" i="0" dirty="0" smtClean="0">
                <a:solidFill>
                  <a:srgbClr val="000000"/>
                </a:solidFill>
                <a:latin typeface="Arial" pitchFamily="18" charset="0"/>
              </a:rPr>
              <a:t>40’ 6”</a:t>
            </a:r>
          </a:p>
        </p:txBody>
      </p:sp>
      <p:sp>
        <p:nvSpPr>
          <p:cNvPr id="16393" name="Rectangle 15"/>
          <p:cNvSpPr>
            <a:spLocks noChangeArrowheads="1"/>
          </p:cNvSpPr>
          <p:nvPr/>
        </p:nvSpPr>
        <p:spPr bwMode="auto">
          <a:xfrm>
            <a:off x="3465080" y="5391431"/>
            <a:ext cx="1126492" cy="514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800" b="1" i="0" dirty="0" smtClean="0">
                <a:solidFill>
                  <a:srgbClr val="000000"/>
                </a:solidFill>
                <a:latin typeface="Arial" pitchFamily="18" charset="0"/>
              </a:rPr>
              <a:t>36’ 8”</a:t>
            </a:r>
          </a:p>
        </p:txBody>
      </p:sp>
      <p:sp>
        <p:nvSpPr>
          <p:cNvPr id="16394" name="Rectangle 17"/>
          <p:cNvSpPr>
            <a:spLocks noChangeArrowheads="1"/>
          </p:cNvSpPr>
          <p:nvPr/>
        </p:nvSpPr>
        <p:spPr bwMode="auto">
          <a:xfrm>
            <a:off x="5410200" y="3782848"/>
            <a:ext cx="3733800" cy="2077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90000"/>
              </a:lnSpc>
            </a:pPr>
            <a:r>
              <a:rPr lang="es-US" sz="4800" b="1" i="0" dirty="0" smtClean="0">
                <a:solidFill>
                  <a:srgbClr val="000000"/>
                </a:solidFill>
                <a:latin typeface="Arial" pitchFamily="18" charset="0"/>
              </a:rPr>
              <a:t>Camión semirremolque y tráiler</a:t>
            </a:r>
          </a:p>
        </p:txBody>
      </p:sp>
      <p:sp>
        <p:nvSpPr>
          <p:cNvPr id="16395" name="Rectangle 18"/>
          <p:cNvSpPr>
            <a:spLocks noChangeArrowheads="1"/>
          </p:cNvSpPr>
          <p:nvPr/>
        </p:nvSpPr>
        <p:spPr bwMode="auto">
          <a:xfrm>
            <a:off x="3045114" y="3022787"/>
            <a:ext cx="1126492" cy="514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800" b="1" i="0" dirty="0" smtClean="0">
                <a:solidFill>
                  <a:srgbClr val="000000"/>
                </a:solidFill>
                <a:latin typeface="Arial" pitchFamily="18" charset="0"/>
              </a:rPr>
              <a:t>27’ 1”</a:t>
            </a:r>
          </a:p>
        </p:txBody>
      </p:sp>
      <p:sp>
        <p:nvSpPr>
          <p:cNvPr id="16396" name="Rectangle 19"/>
          <p:cNvSpPr>
            <a:spLocks noChangeArrowheads="1"/>
          </p:cNvSpPr>
          <p:nvPr/>
        </p:nvSpPr>
        <p:spPr bwMode="auto">
          <a:xfrm>
            <a:off x="1831398" y="4165787"/>
            <a:ext cx="1126492" cy="514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800" b="1" i="0" dirty="0" smtClean="0">
                <a:solidFill>
                  <a:srgbClr val="000000"/>
                </a:solidFill>
                <a:latin typeface="Arial" pitchFamily="18" charset="0"/>
              </a:rPr>
              <a:t>42’ 8”</a:t>
            </a:r>
          </a:p>
        </p:txBody>
      </p:sp>
      <p:sp>
        <p:nvSpPr>
          <p:cNvPr id="16397" name="Rectangle 20"/>
          <p:cNvSpPr>
            <a:spLocks noChangeArrowheads="1"/>
          </p:cNvSpPr>
          <p:nvPr/>
        </p:nvSpPr>
        <p:spPr bwMode="auto">
          <a:xfrm>
            <a:off x="4703331" y="3972486"/>
            <a:ext cx="926117" cy="514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s-US" sz="1800" b="1" i="0" dirty="0" smtClean="0">
                <a:solidFill>
                  <a:srgbClr val="000000"/>
                </a:solidFill>
                <a:latin typeface="Arial" pitchFamily="18" charset="0"/>
              </a:rPr>
              <a:t>6’ 5”</a:t>
            </a:r>
          </a:p>
        </p:txBody>
      </p:sp>
      <p:sp>
        <p:nvSpPr>
          <p:cNvPr id="16398" name="Rectangle 21"/>
          <p:cNvSpPr>
            <a:spLocks noChangeArrowheads="1"/>
          </p:cNvSpPr>
          <p:nvPr/>
        </p:nvSpPr>
        <p:spPr bwMode="auto">
          <a:xfrm>
            <a:off x="7098632" y="1371600"/>
            <a:ext cx="1777612" cy="8682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2628" tIns="41315" rIns="82628" bIns="41315">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a:lnSpc>
                <a:spcPct val="85000"/>
              </a:lnSpc>
            </a:pPr>
            <a:r>
              <a:rPr lang="es-US" sz="2000" b="1" i="0" dirty="0" smtClean="0">
                <a:solidFill>
                  <a:srgbClr val="000000"/>
                </a:solidFill>
                <a:latin typeface="Arial" pitchFamily="18" charset="0"/>
              </a:rPr>
              <a:t>Área de vista</a:t>
            </a:r>
          </a:p>
          <a:p>
            <a:pPr algn="ctr">
              <a:lnSpc>
                <a:spcPct val="85000"/>
              </a:lnSpc>
            </a:pPr>
            <a:r>
              <a:rPr lang="es-US" sz="2000" b="1" i="0" dirty="0" smtClean="0">
                <a:solidFill>
                  <a:srgbClr val="000000"/>
                </a:solidFill>
                <a:latin typeface="Arial" pitchFamily="18" charset="0"/>
              </a:rPr>
              <a:t>vista obstruida</a:t>
            </a:r>
          </a:p>
        </p:txBody>
      </p:sp>
    </p:spTree>
    <p:extLst>
      <p:ext uri="{BB962C8B-B14F-4D97-AF65-F5344CB8AC3E}">
        <p14:creationId xmlns:p14="http://schemas.microsoft.com/office/powerpoint/2010/main" xmlns="" val="3134613337"/>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306917" y="214313"/>
            <a:ext cx="7768167" cy="4569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65" tIns="45683" rIns="91365" bIns="45683" anchor="ctr"/>
          <a:lstStyle>
            <a:lvl1pPr algn="ctr" defTabSz="966788">
              <a:defRPr sz="4700">
                <a:solidFill>
                  <a:schemeClr val="tx2"/>
                </a:solidFill>
                <a:latin typeface="Times New Roman" pitchFamily="18" charset="0"/>
              </a:defRPr>
            </a:lvl1pPr>
            <a:lvl2pPr algn="ctr" defTabSz="966788">
              <a:defRPr sz="4700">
                <a:solidFill>
                  <a:schemeClr val="tx2"/>
                </a:solidFill>
                <a:latin typeface="Times New Roman" pitchFamily="18" charset="0"/>
              </a:defRPr>
            </a:lvl2pPr>
            <a:lvl3pPr algn="ctr" defTabSz="966788">
              <a:defRPr sz="4700">
                <a:solidFill>
                  <a:schemeClr val="tx2"/>
                </a:solidFill>
                <a:latin typeface="Times New Roman" pitchFamily="18" charset="0"/>
              </a:defRPr>
            </a:lvl3pPr>
            <a:lvl4pPr algn="ctr" defTabSz="966788">
              <a:defRPr sz="4700">
                <a:solidFill>
                  <a:schemeClr val="tx2"/>
                </a:solidFill>
                <a:latin typeface="Times New Roman" pitchFamily="18" charset="0"/>
              </a:defRPr>
            </a:lvl4pPr>
            <a:lvl5pPr algn="ctr" defTabSz="966788">
              <a:defRPr sz="4700">
                <a:solidFill>
                  <a:schemeClr val="tx2"/>
                </a:solidFill>
                <a:latin typeface="Times New Roman" pitchFamily="18" charset="0"/>
              </a:defRPr>
            </a:lvl5pPr>
            <a:lvl6pPr marL="457200" algn="ctr" defTabSz="966788" eaLnBrk="0" fontAlgn="base" hangingPunct="0">
              <a:spcBef>
                <a:spcPct val="0"/>
              </a:spcBef>
              <a:spcAft>
                <a:spcPct val="0"/>
              </a:spcAft>
              <a:defRPr sz="4700">
                <a:solidFill>
                  <a:schemeClr val="tx2"/>
                </a:solidFill>
                <a:latin typeface="Times New Roman" pitchFamily="18" charset="0"/>
              </a:defRPr>
            </a:lvl6pPr>
            <a:lvl7pPr marL="914400" algn="ctr" defTabSz="966788" eaLnBrk="0" fontAlgn="base" hangingPunct="0">
              <a:spcBef>
                <a:spcPct val="0"/>
              </a:spcBef>
              <a:spcAft>
                <a:spcPct val="0"/>
              </a:spcAft>
              <a:defRPr sz="4700">
                <a:solidFill>
                  <a:schemeClr val="tx2"/>
                </a:solidFill>
                <a:latin typeface="Times New Roman" pitchFamily="18" charset="0"/>
              </a:defRPr>
            </a:lvl7pPr>
            <a:lvl8pPr marL="1371600" algn="ctr" defTabSz="966788" eaLnBrk="0" fontAlgn="base" hangingPunct="0">
              <a:spcBef>
                <a:spcPct val="0"/>
              </a:spcBef>
              <a:spcAft>
                <a:spcPct val="0"/>
              </a:spcAft>
              <a:defRPr sz="4700">
                <a:solidFill>
                  <a:schemeClr val="tx2"/>
                </a:solidFill>
                <a:latin typeface="Times New Roman" pitchFamily="18" charset="0"/>
              </a:defRPr>
            </a:lvl8pPr>
            <a:lvl9pPr marL="1828800" algn="ctr" defTabSz="966788" eaLnBrk="0" fontAlgn="base" hangingPunct="0">
              <a:spcBef>
                <a:spcPct val="0"/>
              </a:spcBef>
              <a:spcAft>
                <a:spcPct val="0"/>
              </a:spcAft>
              <a:defRPr sz="4700">
                <a:solidFill>
                  <a:schemeClr val="tx2"/>
                </a:solidFill>
                <a:latin typeface="Times New Roman" pitchFamily="18" charset="0"/>
              </a:defRPr>
            </a:lvl9pPr>
          </a:lstStyle>
          <a:p>
            <a:pPr algn="l">
              <a:defRPr/>
            </a:pPr>
            <a:r>
              <a:rPr lang="es-US" sz="3600" b="0" i="0" dirty="0" smtClean="0">
                <a:solidFill>
                  <a:srgbClr val="000000"/>
                </a:solidFill>
                <a:latin typeface="+mj-lt"/>
              </a:rPr>
              <a:t>La regla de los 3 puntos</a:t>
            </a:r>
          </a:p>
        </p:txBody>
      </p:sp>
      <p:sp>
        <p:nvSpPr>
          <p:cNvPr id="101381" name="Rectangle 5"/>
          <p:cNvSpPr>
            <a:spLocks noChangeArrowheads="1"/>
          </p:cNvSpPr>
          <p:nvPr/>
        </p:nvSpPr>
        <p:spPr bwMode="auto">
          <a:xfrm>
            <a:off x="152400" y="1061850"/>
            <a:ext cx="4345517" cy="55617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65" tIns="45683" rIns="91365" bIns="45683"/>
          <a:lstStyle>
            <a:lvl1pPr marL="361950" indent="-361950" defTabSz="966788">
              <a:spcBef>
                <a:spcPct val="20000"/>
              </a:spcBef>
              <a:buChar char="•"/>
              <a:defRPr sz="3000">
                <a:solidFill>
                  <a:schemeClr val="tx1"/>
                </a:solidFill>
                <a:latin typeface="Times New Roman" pitchFamily="18" charset="0"/>
              </a:defRPr>
            </a:lvl1pPr>
            <a:lvl2pPr marL="785813" indent="-303213" defTabSz="966788">
              <a:spcBef>
                <a:spcPct val="20000"/>
              </a:spcBef>
              <a:buChar char="–"/>
              <a:defRPr sz="2500">
                <a:solidFill>
                  <a:schemeClr val="tx1"/>
                </a:solidFill>
                <a:latin typeface="Times New Roman" pitchFamily="18" charset="0"/>
              </a:defRPr>
            </a:lvl2pPr>
            <a:lvl3pPr marL="1208088" indent="-241300" defTabSz="966788">
              <a:spcBef>
                <a:spcPct val="20000"/>
              </a:spcBef>
              <a:buChar char="•"/>
              <a:defRPr sz="2100">
                <a:solidFill>
                  <a:schemeClr val="tx1"/>
                </a:solidFill>
                <a:latin typeface="Times New Roman" pitchFamily="18" charset="0"/>
              </a:defRPr>
            </a:lvl3pPr>
            <a:lvl4pPr marL="1692275" indent="-242888" defTabSz="966788">
              <a:spcBef>
                <a:spcPct val="20000"/>
              </a:spcBef>
              <a:buChar char="–"/>
              <a:defRPr sz="1900">
                <a:solidFill>
                  <a:schemeClr val="tx1"/>
                </a:solidFill>
                <a:latin typeface="Times New Roman" pitchFamily="18" charset="0"/>
              </a:defRPr>
            </a:lvl4pPr>
            <a:lvl5pPr marL="2174875" indent="-241300" defTabSz="966788">
              <a:spcBef>
                <a:spcPct val="20000"/>
              </a:spcBef>
              <a:buChar char="»"/>
              <a:defRPr sz="1900">
                <a:solidFill>
                  <a:schemeClr val="tx1"/>
                </a:solidFill>
                <a:latin typeface="Times New Roman" pitchFamily="18" charset="0"/>
              </a:defRPr>
            </a:lvl5pPr>
            <a:lvl6pPr marL="2632075" indent="-241300" defTabSz="966788" eaLnBrk="0" fontAlgn="base" hangingPunct="0">
              <a:spcBef>
                <a:spcPct val="20000"/>
              </a:spcBef>
              <a:spcAft>
                <a:spcPct val="0"/>
              </a:spcAft>
              <a:buChar char="»"/>
              <a:defRPr sz="1900">
                <a:solidFill>
                  <a:schemeClr val="tx1"/>
                </a:solidFill>
                <a:latin typeface="Times New Roman" pitchFamily="18" charset="0"/>
              </a:defRPr>
            </a:lvl6pPr>
            <a:lvl7pPr marL="3089275" indent="-241300" defTabSz="966788" eaLnBrk="0" fontAlgn="base" hangingPunct="0">
              <a:spcBef>
                <a:spcPct val="20000"/>
              </a:spcBef>
              <a:spcAft>
                <a:spcPct val="0"/>
              </a:spcAft>
              <a:buChar char="»"/>
              <a:defRPr sz="1900">
                <a:solidFill>
                  <a:schemeClr val="tx1"/>
                </a:solidFill>
                <a:latin typeface="Times New Roman" pitchFamily="18" charset="0"/>
              </a:defRPr>
            </a:lvl7pPr>
            <a:lvl8pPr marL="3546475" indent="-241300" defTabSz="966788" eaLnBrk="0" fontAlgn="base" hangingPunct="0">
              <a:spcBef>
                <a:spcPct val="20000"/>
              </a:spcBef>
              <a:spcAft>
                <a:spcPct val="0"/>
              </a:spcAft>
              <a:buChar char="»"/>
              <a:defRPr sz="1900">
                <a:solidFill>
                  <a:schemeClr val="tx1"/>
                </a:solidFill>
                <a:latin typeface="Times New Roman" pitchFamily="18" charset="0"/>
              </a:defRPr>
            </a:lvl8pPr>
            <a:lvl9pPr marL="4003675" indent="-241300" defTabSz="966788" eaLnBrk="0" fontAlgn="base" hangingPunct="0">
              <a:spcBef>
                <a:spcPct val="20000"/>
              </a:spcBef>
              <a:spcAft>
                <a:spcPct val="0"/>
              </a:spcAft>
              <a:buChar char="»"/>
              <a:defRPr sz="1900">
                <a:solidFill>
                  <a:schemeClr val="tx1"/>
                </a:solidFill>
                <a:latin typeface="Times New Roman" pitchFamily="18" charset="0"/>
              </a:defRPr>
            </a:lvl9pPr>
          </a:lstStyle>
          <a:p>
            <a:pPr>
              <a:defRPr/>
            </a:pPr>
            <a:r>
              <a:rPr lang="es-US" sz="2900" b="0" i="0" dirty="0" smtClean="0">
                <a:solidFill>
                  <a:srgbClr val="000000"/>
                </a:solidFill>
                <a:latin typeface="+mn-lt"/>
              </a:rPr>
              <a:t>Cómo subir al y bajar del asiento del operador</a:t>
            </a:r>
            <a:r>
              <a:rPr lang="es-US" sz="2900" b="0" i="0" dirty="0" smtClean="0">
                <a:solidFill>
                  <a:srgbClr val="000000"/>
                </a:solidFill>
                <a:effectLst>
                  <a:outerShdw blurRad="38100" dist="38100" dir="2700000" algn="tl">
                    <a:srgbClr val="C0C0C0"/>
                  </a:outerShdw>
                </a:effectLst>
                <a:latin typeface="+mn-lt"/>
              </a:rPr>
              <a:t>:</a:t>
            </a:r>
          </a:p>
          <a:p>
            <a:pPr>
              <a:defRPr/>
            </a:pPr>
            <a:r>
              <a:rPr lang="es-US" sz="1800" b="0" i="0" dirty="0" smtClean="0">
                <a:solidFill>
                  <a:srgbClr val="000000"/>
                </a:solidFill>
                <a:latin typeface="+mn-lt"/>
              </a:rPr>
              <a:t>Ingrese y salga del asiento del operador desde el lado opuesto de los controles del montacargas.</a:t>
            </a:r>
          </a:p>
          <a:p>
            <a:pPr>
              <a:defRPr/>
            </a:pPr>
            <a:endParaRPr lang="en-US" altLang="en-US" sz="1800" dirty="0" smtClean="0">
              <a:solidFill>
                <a:prstClr val="black"/>
              </a:solidFill>
              <a:latin typeface="+mn-lt"/>
            </a:endParaRPr>
          </a:p>
          <a:p>
            <a:pPr>
              <a:defRPr/>
            </a:pPr>
            <a:r>
              <a:rPr lang="es-US" sz="1800" b="0" i="0" dirty="0" smtClean="0">
                <a:solidFill>
                  <a:srgbClr val="000000"/>
                </a:solidFill>
                <a:latin typeface="+mn-lt"/>
              </a:rPr>
              <a:t>Al subir y bajar del asiento del operador debe estar frente al equipo (como se ve en esta imagen)</a:t>
            </a:r>
          </a:p>
          <a:p>
            <a:pPr>
              <a:defRPr/>
            </a:pPr>
            <a:endParaRPr lang="en-US" altLang="en-US" sz="1800" dirty="0">
              <a:solidFill>
                <a:srgbClr val="FF9900"/>
              </a:solidFill>
              <a:latin typeface="+mn-lt"/>
            </a:endParaRPr>
          </a:p>
          <a:p>
            <a:pPr>
              <a:defRPr/>
            </a:pPr>
            <a:r>
              <a:rPr lang="es-US" sz="1800" b="0" i="0" dirty="0" smtClean="0">
                <a:solidFill>
                  <a:srgbClr val="000000"/>
                </a:solidFill>
                <a:latin typeface="+mn-lt"/>
              </a:rPr>
              <a:t>Utilice la Regla de 3 puntos al subir y bajar del asiento del operador.</a:t>
            </a:r>
          </a:p>
          <a:p>
            <a:pPr>
              <a:defRPr/>
            </a:pPr>
            <a:endParaRPr lang="en-US" altLang="en-US" sz="1800" dirty="0">
              <a:solidFill>
                <a:prstClr val="black"/>
              </a:solidFill>
              <a:latin typeface="+mn-lt"/>
            </a:endParaRPr>
          </a:p>
          <a:p>
            <a:pPr>
              <a:defRPr/>
            </a:pPr>
            <a:r>
              <a:rPr lang="es-US" sz="1800" b="0" i="0" dirty="0" smtClean="0">
                <a:solidFill>
                  <a:srgbClr val="000000"/>
                </a:solidFill>
                <a:latin typeface="+mn-lt"/>
              </a:rPr>
              <a:t>Suba a y baje de la máquina lentamente. Y no salte de la máquina. </a:t>
            </a:r>
          </a:p>
        </p:txBody>
      </p:sp>
      <p:pic>
        <p:nvPicPr>
          <p:cNvPr id="112644" name="Picture 6"/>
          <p:cNvPicPr>
            <a:picLocks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689626" y="1428751"/>
            <a:ext cx="4225774" cy="4420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2645" name="Text Box 7"/>
          <p:cNvSpPr txBox="1">
            <a:spLocks noChangeArrowheads="1"/>
          </p:cNvSpPr>
          <p:nvPr/>
        </p:nvSpPr>
        <p:spPr bwMode="auto">
          <a:xfrm>
            <a:off x="5442857" y="4714875"/>
            <a:ext cx="2902857" cy="1232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6432" tIns="43215" rIns="86432" bIns="43215">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s-US" sz="1500" b="0" i="0" dirty="0" smtClean="0">
                <a:solidFill>
                  <a:srgbClr val="000000"/>
                </a:solidFill>
              </a:rPr>
              <a:t>Esta regla muestra al operador del equipo usando la regla de los 3 puntos al subir a y bajar de la máquina. ¡ESTÉ SEGURO y ÚSELO EN TODO MOMENTO!</a:t>
            </a:r>
          </a:p>
        </p:txBody>
      </p:sp>
      <p:cxnSp>
        <p:nvCxnSpPr>
          <p:cNvPr id="3" name="Straight Arrow Connector 2"/>
          <p:cNvCxnSpPr/>
          <p:nvPr/>
        </p:nvCxnSpPr>
        <p:spPr>
          <a:xfrm flipV="1">
            <a:off x="4343400" y="3352800"/>
            <a:ext cx="1143000" cy="5334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40541748"/>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0" y="-142875"/>
            <a:ext cx="7162800" cy="1326059"/>
          </a:xfrm>
        </p:spPr>
        <p:txBody>
          <a:bodyPr/>
          <a:lstStyle/>
          <a:p>
            <a:pPr eaLnBrk="1" hangingPunct="1"/>
            <a:r>
              <a:rPr lang="es-US" sz="3100" b="0" i="0" dirty="0" smtClean="0">
                <a:solidFill>
                  <a:srgbClr val="000000"/>
                </a:solidFill>
                <a:latin typeface="Calibri" pitchFamily="18" charset="0"/>
              </a:rPr>
              <a:t>¿Cuándo utiliza su cinturón de seguridad?</a:t>
            </a:r>
          </a:p>
        </p:txBody>
      </p:sp>
      <p:sp>
        <p:nvSpPr>
          <p:cNvPr id="108547"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32B0C8ED-AF8F-4BC1-B1E9-424BFFEE5CCC}" type="slidenum">
              <a:rPr lang="en-US" altLang="en-US" sz="900">
                <a:solidFill>
                  <a:srgbClr val="898989"/>
                </a:solidFill>
              </a:rPr>
              <a:pPr/>
              <a:t>52</a:t>
            </a:fld>
            <a:endParaRPr lang="en-US" altLang="en-US" sz="900" dirty="0">
              <a:solidFill>
                <a:srgbClr val="898989"/>
              </a:solidFill>
            </a:endParaRPr>
          </a:p>
        </p:txBody>
      </p:sp>
      <p:pic>
        <p:nvPicPr>
          <p:cNvPr id="108548" name="Picture 2" descr="http://forklift-accessories.indoff.com/media/FRK/WM1683.JPG">
            <a:hlinkClick r:id="rId3"/>
          </p:cNvPr>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246442" y="2288977"/>
            <a:ext cx="8462130" cy="2497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54161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0" y="33462"/>
            <a:ext cx="6610048" cy="833438"/>
          </a:xfrm>
        </p:spPr>
        <p:txBody>
          <a:bodyPr/>
          <a:lstStyle/>
          <a:p>
            <a:pPr eaLnBrk="1" hangingPunct="1"/>
            <a:r>
              <a:rPr lang="es-US" sz="3200" b="0" i="0" dirty="0" smtClean="0">
                <a:solidFill>
                  <a:srgbClr val="000000"/>
                </a:solidFill>
                <a:latin typeface="Calibri" pitchFamily="18" charset="0"/>
              </a:rPr>
              <a:t>Use el cinturón de seguridad . . . ¡Siempre!</a:t>
            </a:r>
          </a:p>
        </p:txBody>
      </p:sp>
      <p:sp>
        <p:nvSpPr>
          <p:cNvPr id="10752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5A73A4B1-6032-4460-B06D-C73DCE413564}" type="slidenum">
              <a:rPr lang="en-US" altLang="en-US" sz="900">
                <a:solidFill>
                  <a:srgbClr val="898989"/>
                </a:solidFill>
              </a:rPr>
              <a:pPr/>
              <a:t>53</a:t>
            </a:fld>
            <a:endParaRPr lang="en-US" altLang="en-US" sz="900" dirty="0">
              <a:solidFill>
                <a:srgbClr val="898989"/>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498600" y="1219200"/>
            <a:ext cx="6197600" cy="4648200"/>
          </a:xfrm>
          <a:prstGeom prst="rect">
            <a:avLst/>
          </a:prstGeom>
        </p:spPr>
      </p:pic>
    </p:spTree>
    <p:extLst>
      <p:ext uri="{BB962C8B-B14F-4D97-AF65-F5344CB8AC3E}">
        <p14:creationId xmlns:p14="http://schemas.microsoft.com/office/powerpoint/2010/main" xmlns="" val="530043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304800"/>
            <a:ext cx="9144000" cy="762000"/>
          </a:xfrm>
        </p:spPr>
        <p:txBody>
          <a:bodyPr rtlCol="0">
            <a:normAutofit fontScale="90000"/>
          </a:bodyPr>
          <a:lstStyle/>
          <a:p>
            <a:pPr defTabSz="685251" eaLnBrk="1" fontAlgn="auto" hangingPunct="1">
              <a:spcAft>
                <a:spcPts val="0"/>
              </a:spcAft>
              <a:defRPr/>
            </a:pPr>
            <a:r>
              <a:rPr lang="es-US" sz="3700" b="0" i="0" dirty="0" smtClean="0">
                <a:solidFill>
                  <a:srgbClr val="000000"/>
                </a:solidFill>
                <a:latin typeface="Calibri" pitchFamily="18" charset="0"/>
              </a:rPr>
              <a:t> </a:t>
            </a:r>
            <a:r>
              <a:rPr lang="es-US" sz="4000" b="0" i="0" dirty="0" smtClean="0">
                <a:solidFill>
                  <a:srgbClr val="000000"/>
                </a:solidFill>
                <a:latin typeface="Calibri" pitchFamily="18" charset="0"/>
              </a:rPr>
              <a:t>Entender su equipo</a:t>
            </a:r>
            <a:r>
              <a:rPr lang="en" sz="3600" dirty="0" smtClean="0"/>
              <a:t/>
            </a:r>
            <a:br>
              <a:rPr lang="en" sz="3600" dirty="0" smtClean="0"/>
            </a:br>
            <a:r>
              <a:rPr lang="es-US" sz="3600" b="1" i="0" dirty="0" smtClean="0">
                <a:solidFill>
                  <a:srgbClr val="ED7D31"/>
                </a:solidFill>
                <a:effectLst>
                  <a:outerShdw blurRad="38100" dist="38100" dir="2700000" algn="tl">
                    <a:srgbClr val="C0C0C0"/>
                  </a:outerShdw>
                </a:effectLst>
              </a:rPr>
              <a:t> </a:t>
            </a:r>
          </a:p>
        </p:txBody>
      </p:sp>
      <p:sp>
        <p:nvSpPr>
          <p:cNvPr id="3077" name="Rectangle 5"/>
          <p:cNvSpPr>
            <a:spLocks noGrp="1" noChangeArrowheads="1"/>
          </p:cNvSpPr>
          <p:nvPr>
            <p:ph type="body" sz="half" idx="4294967295"/>
          </p:nvPr>
        </p:nvSpPr>
        <p:spPr>
          <a:xfrm>
            <a:off x="0" y="1259775"/>
            <a:ext cx="3884084" cy="5104805"/>
          </a:xfrm>
        </p:spPr>
        <p:txBody>
          <a:bodyPr rtlCol="0">
            <a:normAutofit/>
          </a:bodyPr>
          <a:lstStyle/>
          <a:p>
            <a:pPr marL="171313" indent="-171313" defTabSz="685251" eaLnBrk="1" fontAlgn="auto" hangingPunct="1">
              <a:spcAft>
                <a:spcPts val="0"/>
              </a:spcAft>
              <a:buFont typeface="Arial" panose="020B0604020202020204" pitchFamily="34" charset="0"/>
              <a:buChar char="•"/>
              <a:defRPr/>
            </a:pPr>
            <a:r>
              <a:rPr lang="es-US" sz="2000" b="0" i="0" dirty="0" smtClean="0">
                <a:solidFill>
                  <a:srgbClr val="000000"/>
                </a:solidFill>
              </a:rPr>
              <a:t>CENTRO DE GRAVEDAD DE LOS </a:t>
            </a:r>
            <a:r>
              <a:rPr lang="es-US" sz="2000" b="0" i="0" u="sng" dirty="0" smtClean="0">
                <a:solidFill>
                  <a:srgbClr val="000000"/>
                </a:solidFill>
              </a:rPr>
              <a:t>MONTACARGAS</a:t>
            </a:r>
            <a:r>
              <a:rPr lang="es-US" sz="2000" b="0" i="0" dirty="0" smtClean="0">
                <a:solidFill>
                  <a:srgbClr val="000000"/>
                </a:solidFill>
              </a:rPr>
              <a:t>:</a:t>
            </a:r>
          </a:p>
          <a:p>
            <a:pPr marL="513937" lvl="1" indent="-171313" defTabSz="685251" eaLnBrk="1" fontAlgn="auto" hangingPunct="1">
              <a:spcAft>
                <a:spcPts val="0"/>
              </a:spcAft>
              <a:buFont typeface="Arial" panose="020B0604020202020204" pitchFamily="34" charset="0"/>
              <a:buChar char="•"/>
              <a:defRPr/>
            </a:pPr>
            <a:r>
              <a:rPr lang="es-US" sz="1600" b="0" i="0" dirty="0" smtClean="0">
                <a:solidFill>
                  <a:srgbClr val="000000"/>
                </a:solidFill>
              </a:rPr>
              <a:t>La estabilidad de su montacargas se determina por la ubicación de su centro de gravedad.</a:t>
            </a:r>
          </a:p>
          <a:p>
            <a:pPr marL="513937" lvl="1" indent="-171313" defTabSz="685251" eaLnBrk="1" fontAlgn="auto" hangingPunct="1">
              <a:spcAft>
                <a:spcPts val="0"/>
              </a:spcAft>
              <a:buFont typeface="Arial" panose="020B0604020202020204" pitchFamily="34" charset="0"/>
              <a:buChar char="•"/>
              <a:defRPr/>
            </a:pPr>
            <a:endParaRPr lang="en-US" altLang="en-US" sz="1600" dirty="0"/>
          </a:p>
          <a:p>
            <a:pPr marL="513937" lvl="1" indent="-171313" defTabSz="685251" eaLnBrk="1" fontAlgn="auto" hangingPunct="1">
              <a:spcAft>
                <a:spcPts val="0"/>
              </a:spcAft>
              <a:buFont typeface="Arial" panose="020B0604020202020204" pitchFamily="34" charset="0"/>
              <a:buChar char="•"/>
              <a:defRPr/>
            </a:pPr>
            <a:r>
              <a:rPr lang="es-US" sz="1600" b="0" i="0" dirty="0" smtClean="0">
                <a:solidFill>
                  <a:srgbClr val="000000"/>
                </a:solidFill>
              </a:rPr>
              <a:t>El montacargas tiene partes móviles y por lo tanto, tiene un centro de gravedad que se mueve.  </a:t>
            </a:r>
          </a:p>
          <a:p>
            <a:pPr marL="513937" lvl="1" indent="-171313" defTabSz="685251" eaLnBrk="1" fontAlgn="auto" hangingPunct="1">
              <a:spcAft>
                <a:spcPts val="0"/>
              </a:spcAft>
              <a:buFont typeface="Arial" panose="020B0604020202020204" pitchFamily="34" charset="0"/>
              <a:buChar char="•"/>
              <a:defRPr/>
            </a:pPr>
            <a:endParaRPr lang="en-US" altLang="en-US" sz="1600" dirty="0"/>
          </a:p>
          <a:p>
            <a:pPr marL="513937" lvl="1" indent="-171313" defTabSz="685251" eaLnBrk="1" fontAlgn="auto" hangingPunct="1">
              <a:spcAft>
                <a:spcPts val="0"/>
              </a:spcAft>
              <a:buFont typeface="Arial" panose="020B0604020202020204" pitchFamily="34" charset="0"/>
              <a:buChar char="•"/>
              <a:defRPr/>
            </a:pPr>
            <a:r>
              <a:rPr lang="es-US" sz="1600" b="0" i="0" dirty="0" smtClean="0">
                <a:solidFill>
                  <a:srgbClr val="000000"/>
                </a:solidFill>
              </a:rPr>
              <a:t>El centro de gravedad se mueve hacia adelante cuando el mástil se inclina hacia delante y hacia atrás cuando el mástil se inclina hacia atrás.  </a:t>
            </a:r>
          </a:p>
          <a:p>
            <a:pPr marL="513937" lvl="1" indent="-171313" defTabSz="685251" eaLnBrk="1" fontAlgn="auto" hangingPunct="1">
              <a:spcAft>
                <a:spcPts val="0"/>
              </a:spcAft>
              <a:buFont typeface="Arial" panose="020B0604020202020204" pitchFamily="34" charset="0"/>
              <a:buChar char="•"/>
              <a:defRPr/>
            </a:pPr>
            <a:endParaRPr lang="en-US" altLang="en-US" sz="1600" dirty="0"/>
          </a:p>
          <a:p>
            <a:pPr marL="513937" lvl="1" indent="-171313" defTabSz="685251" eaLnBrk="1" fontAlgn="auto" hangingPunct="1">
              <a:spcAft>
                <a:spcPts val="0"/>
              </a:spcAft>
              <a:buFont typeface="Arial" panose="020B0604020202020204" pitchFamily="34" charset="0"/>
              <a:buChar char="•"/>
              <a:defRPr/>
            </a:pPr>
            <a:r>
              <a:rPr lang="es-US" sz="1600" b="0" i="0" dirty="0" smtClean="0">
                <a:solidFill>
                  <a:srgbClr val="000000"/>
                </a:solidFill>
              </a:rPr>
              <a:t>El centro de gravedad se mueve hacia arriba cuando el mástil se mueve hacia arriba y hacia abajo cuando el mástil se mueve hacia abajo.</a:t>
            </a:r>
          </a:p>
          <a:p>
            <a:pPr marL="171313" indent="-171313" defTabSz="685251" eaLnBrk="1" fontAlgn="auto" hangingPunct="1">
              <a:spcAft>
                <a:spcPts val="0"/>
              </a:spcAft>
              <a:buFont typeface="Arial" panose="020B0604020202020204" pitchFamily="34" charset="0"/>
              <a:buChar char="•"/>
              <a:defRPr/>
            </a:pPr>
            <a:endParaRPr lang="en-US" altLang="en-US" sz="2800" dirty="0"/>
          </a:p>
        </p:txBody>
      </p:sp>
      <p:sp>
        <p:nvSpPr>
          <p:cNvPr id="3078" name="Rectangle 6"/>
          <p:cNvSpPr>
            <a:spLocks noGrp="1" noChangeArrowheads="1"/>
          </p:cNvSpPr>
          <p:nvPr>
            <p:ph type="body" sz="half" idx="4294967295"/>
          </p:nvPr>
        </p:nvSpPr>
        <p:spPr>
          <a:xfrm>
            <a:off x="5334000" y="1980903"/>
            <a:ext cx="3810000" cy="4115097"/>
          </a:xfrm>
        </p:spPr>
        <p:txBody>
          <a:bodyPr rtlCol="0">
            <a:normAutofit/>
          </a:bodyPr>
          <a:lstStyle/>
          <a:p>
            <a:pPr marL="171313" indent="-171313" defTabSz="685251" eaLnBrk="1" fontAlgn="auto" hangingPunct="1">
              <a:spcAft>
                <a:spcPts val="0"/>
              </a:spcAft>
              <a:buFont typeface="Arial" panose="020B0604020202020204" pitchFamily="34" charset="0"/>
              <a:buChar char="•"/>
              <a:defRPr/>
            </a:pPr>
            <a:endParaRPr lang="en-US" altLang="en-US" sz="1600" b="1" dirty="0">
              <a:solidFill>
                <a:srgbClr val="FF0000"/>
              </a:solidFill>
              <a:effectLst>
                <a:outerShdw blurRad="38100" dist="38100" dir="2700000" algn="tl">
                  <a:srgbClr val="C0C0C0"/>
                </a:outerShdw>
              </a:effectLst>
            </a:endParaRPr>
          </a:p>
          <a:p>
            <a:pPr marL="171313" indent="-171313" defTabSz="685251" eaLnBrk="1" fontAlgn="auto" hangingPunct="1">
              <a:spcAft>
                <a:spcPts val="0"/>
              </a:spcAft>
              <a:buFont typeface="Arial" panose="020B0604020202020204" pitchFamily="34" charset="0"/>
              <a:buChar char="•"/>
              <a:defRPr/>
            </a:pPr>
            <a:endParaRPr lang="en-US" altLang="en-US" sz="1600" b="1" dirty="0">
              <a:solidFill>
                <a:srgbClr val="FF0000"/>
              </a:solidFill>
              <a:effectLst>
                <a:outerShdw blurRad="38100" dist="38100" dir="2700000" algn="tl">
                  <a:srgbClr val="C0C0C0"/>
                </a:outerShdw>
              </a:effectLst>
            </a:endParaRPr>
          </a:p>
          <a:p>
            <a:pPr marL="171313" indent="-171313" defTabSz="685251" eaLnBrk="1" fontAlgn="auto" hangingPunct="1">
              <a:spcAft>
                <a:spcPts val="0"/>
              </a:spcAft>
              <a:buFont typeface="Arial" panose="020B0604020202020204" pitchFamily="34" charset="0"/>
              <a:buChar char="•"/>
              <a:defRPr/>
            </a:pPr>
            <a:endParaRPr lang="en-US" altLang="en-US" sz="1600" b="1" dirty="0">
              <a:solidFill>
                <a:srgbClr val="FF0000"/>
              </a:solidFill>
              <a:effectLst>
                <a:outerShdw blurRad="38100" dist="38100" dir="2700000" algn="tl">
                  <a:srgbClr val="C0C0C0"/>
                </a:outerShdw>
              </a:effectLst>
            </a:endParaRPr>
          </a:p>
        </p:txBody>
      </p:sp>
      <p:graphicFrame>
        <p:nvGraphicFramePr>
          <p:cNvPr id="99333" name="Object 8"/>
          <p:cNvGraphicFramePr>
            <a:graphicFrameLocks noChangeAspect="1"/>
          </p:cNvGraphicFramePr>
          <p:nvPr>
            <p:extLst>
              <p:ext uri="{D42A27DB-BD31-4B8C-83A1-F6EECF244321}">
                <p14:modId xmlns:p14="http://schemas.microsoft.com/office/powerpoint/2010/main" xmlns="" val="797934629"/>
              </p:ext>
            </p:extLst>
          </p:nvPr>
        </p:nvGraphicFramePr>
        <p:xfrm>
          <a:off x="3807007" y="2214182"/>
          <a:ext cx="5262941" cy="3359051"/>
        </p:xfrm>
        <a:graphic>
          <a:graphicData uri="http://schemas.openxmlformats.org/presentationml/2006/ole">
            <p:oleObj spid="_x0000_s1167" name="Document" r:id="rId4" imgW="3782568" imgH="2450592" progId="Word.Document.8">
              <p:embed/>
            </p:oleObj>
          </a:graphicData>
        </a:graphic>
      </p:graphicFrame>
      <p:sp>
        <p:nvSpPr>
          <p:cNvPr id="99334" name="Line 9"/>
          <p:cNvSpPr>
            <a:spLocks noChangeShapeType="1"/>
          </p:cNvSpPr>
          <p:nvPr/>
        </p:nvSpPr>
        <p:spPr bwMode="auto">
          <a:xfrm>
            <a:off x="3735917" y="4572000"/>
            <a:ext cx="5179786" cy="0"/>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p>
            <a:endParaRPr lang="en-US" dirty="0">
              <a:solidFill>
                <a:prstClr val="black"/>
              </a:solidFill>
            </a:endParaRPr>
          </a:p>
        </p:txBody>
      </p:sp>
      <p:sp>
        <p:nvSpPr>
          <p:cNvPr id="99335" name="Line 10"/>
          <p:cNvSpPr>
            <a:spLocks noChangeShapeType="1"/>
          </p:cNvSpPr>
          <p:nvPr/>
        </p:nvSpPr>
        <p:spPr bwMode="auto">
          <a:xfrm>
            <a:off x="3735917" y="4723805"/>
            <a:ext cx="5179786" cy="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p>
            <a:endParaRPr lang="en-US" dirty="0">
              <a:solidFill>
                <a:prstClr val="black"/>
              </a:solidFill>
            </a:endParaRPr>
          </a:p>
        </p:txBody>
      </p:sp>
      <p:sp>
        <p:nvSpPr>
          <p:cNvPr id="99336" name="Line 11"/>
          <p:cNvSpPr>
            <a:spLocks noChangeShapeType="1"/>
          </p:cNvSpPr>
          <p:nvPr/>
        </p:nvSpPr>
        <p:spPr bwMode="auto">
          <a:xfrm>
            <a:off x="3735918" y="4647903"/>
            <a:ext cx="5408083" cy="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p>
            <a:endParaRPr lang="en-US" dirty="0">
              <a:solidFill>
                <a:prstClr val="black"/>
              </a:solidFill>
            </a:endParaRPr>
          </a:p>
        </p:txBody>
      </p:sp>
      <p:sp>
        <p:nvSpPr>
          <p:cNvPr id="99337" name="Line 12"/>
          <p:cNvSpPr>
            <a:spLocks noChangeShapeType="1"/>
          </p:cNvSpPr>
          <p:nvPr/>
        </p:nvSpPr>
        <p:spPr bwMode="auto">
          <a:xfrm>
            <a:off x="3657299" y="4572000"/>
            <a:ext cx="5486702" cy="0"/>
          </a:xfrm>
          <a:prstGeom prst="line">
            <a:avLst/>
          </a:prstGeom>
          <a:noFill/>
          <a:ln w="571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p>
            <a:endParaRPr lang="en-US" dirty="0">
              <a:solidFill>
                <a:prstClr val="black"/>
              </a:solidFill>
            </a:endParaRPr>
          </a:p>
        </p:txBody>
      </p:sp>
      <p:sp>
        <p:nvSpPr>
          <p:cNvPr id="99338" name="Oval 13"/>
          <p:cNvSpPr>
            <a:spLocks noChangeArrowheads="1"/>
          </p:cNvSpPr>
          <p:nvPr/>
        </p:nvSpPr>
        <p:spPr bwMode="auto">
          <a:xfrm>
            <a:off x="3735918" y="4572000"/>
            <a:ext cx="5408083" cy="1294805"/>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65" tIns="45683" rIns="91365" bIns="45683" anchor="ctr"/>
          <a:lstStyle>
            <a:lvl1pPr defTabSz="966788">
              <a:defRPr sz="2400">
                <a:solidFill>
                  <a:schemeClr val="tx1"/>
                </a:solidFill>
                <a:latin typeface="Times New Roman" pitchFamily="18" charset="0"/>
              </a:defRPr>
            </a:lvl1pPr>
            <a:lvl2pPr marL="482600" indent="-303213" defTabSz="966788">
              <a:defRPr sz="2400">
                <a:solidFill>
                  <a:schemeClr val="tx1"/>
                </a:solidFill>
                <a:latin typeface="Times New Roman" pitchFamily="18" charset="0"/>
              </a:defRPr>
            </a:lvl2pPr>
            <a:lvl3pPr marL="966788" indent="-241300" defTabSz="966788">
              <a:defRPr sz="2400">
                <a:solidFill>
                  <a:schemeClr val="tx1"/>
                </a:solidFill>
                <a:latin typeface="Times New Roman" pitchFamily="18" charset="0"/>
              </a:defRPr>
            </a:lvl3pPr>
            <a:lvl4pPr marL="1449388" indent="-242888" defTabSz="966788">
              <a:defRPr sz="2400">
                <a:solidFill>
                  <a:schemeClr val="tx1"/>
                </a:solidFill>
                <a:latin typeface="Times New Roman" pitchFamily="18" charset="0"/>
              </a:defRPr>
            </a:lvl4pPr>
            <a:lvl5pPr marL="1933575" indent="-241300" defTabSz="966788">
              <a:defRPr sz="2400">
                <a:solidFill>
                  <a:schemeClr val="tx1"/>
                </a:solidFill>
                <a:latin typeface="Times New Roman" pitchFamily="18" charset="0"/>
              </a:defRPr>
            </a:lvl5pPr>
            <a:lvl6pPr marL="2390775" indent="-241300" defTabSz="966788" eaLnBrk="0" fontAlgn="base" hangingPunct="0">
              <a:spcBef>
                <a:spcPct val="0"/>
              </a:spcBef>
              <a:spcAft>
                <a:spcPct val="0"/>
              </a:spcAft>
              <a:defRPr sz="2400">
                <a:solidFill>
                  <a:schemeClr val="tx1"/>
                </a:solidFill>
                <a:latin typeface="Times New Roman" pitchFamily="18" charset="0"/>
              </a:defRPr>
            </a:lvl6pPr>
            <a:lvl7pPr marL="2847975" indent="-241300" defTabSz="966788" eaLnBrk="0" fontAlgn="base" hangingPunct="0">
              <a:spcBef>
                <a:spcPct val="0"/>
              </a:spcBef>
              <a:spcAft>
                <a:spcPct val="0"/>
              </a:spcAft>
              <a:defRPr sz="2400">
                <a:solidFill>
                  <a:schemeClr val="tx1"/>
                </a:solidFill>
                <a:latin typeface="Times New Roman" pitchFamily="18" charset="0"/>
              </a:defRPr>
            </a:lvl7pPr>
            <a:lvl8pPr marL="3305175" indent="-241300" defTabSz="966788" eaLnBrk="0" fontAlgn="base" hangingPunct="0">
              <a:spcBef>
                <a:spcPct val="0"/>
              </a:spcBef>
              <a:spcAft>
                <a:spcPct val="0"/>
              </a:spcAft>
              <a:defRPr sz="2400">
                <a:solidFill>
                  <a:schemeClr val="tx1"/>
                </a:solidFill>
                <a:latin typeface="Times New Roman" pitchFamily="18" charset="0"/>
              </a:defRPr>
            </a:lvl8pPr>
            <a:lvl9pPr marL="3762375" indent="-241300" defTabSz="966788" eaLnBrk="0" fontAlgn="base" hangingPunct="0">
              <a:spcBef>
                <a:spcPct val="0"/>
              </a:spcBef>
              <a:spcAft>
                <a:spcPct val="0"/>
              </a:spcAft>
              <a:defRPr sz="2400">
                <a:solidFill>
                  <a:schemeClr val="tx1"/>
                </a:solidFill>
                <a:latin typeface="Times New Roman" pitchFamily="18" charset="0"/>
              </a:defRPr>
            </a:lvl9pPr>
          </a:lstStyle>
          <a:p>
            <a:pPr algn="ctr"/>
            <a:endParaRPr lang="es-ES_tradnl" altLang="en-US" dirty="0">
              <a:solidFill>
                <a:prstClr val="white"/>
              </a:solidFill>
            </a:endParaRPr>
          </a:p>
        </p:txBody>
      </p:sp>
      <p:sp>
        <p:nvSpPr>
          <p:cNvPr id="99339" name="Rectangle 14"/>
          <p:cNvSpPr>
            <a:spLocks noChangeArrowheads="1"/>
          </p:cNvSpPr>
          <p:nvPr/>
        </p:nvSpPr>
        <p:spPr bwMode="auto">
          <a:xfrm>
            <a:off x="3657298" y="4572000"/>
            <a:ext cx="4877405" cy="121890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dirty="0">
              <a:solidFill>
                <a:prstClr val="black"/>
              </a:solidFill>
            </a:endParaRPr>
          </a:p>
        </p:txBody>
      </p:sp>
      <p:sp>
        <p:nvSpPr>
          <p:cNvPr id="99340" name="Rectangle 15"/>
          <p:cNvSpPr>
            <a:spLocks noChangeArrowheads="1"/>
          </p:cNvSpPr>
          <p:nvPr/>
        </p:nvSpPr>
        <p:spPr bwMode="auto">
          <a:xfrm>
            <a:off x="3735918" y="4191000"/>
            <a:ext cx="5408083" cy="53280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dirty="0">
              <a:solidFill>
                <a:prstClr val="black"/>
              </a:solidFill>
            </a:endParaRPr>
          </a:p>
        </p:txBody>
      </p:sp>
      <p:sp>
        <p:nvSpPr>
          <p:cNvPr id="99343" name="Line 19"/>
          <p:cNvSpPr>
            <a:spLocks noChangeShapeType="1"/>
          </p:cNvSpPr>
          <p:nvPr/>
        </p:nvSpPr>
        <p:spPr bwMode="auto">
          <a:xfrm flipH="1" flipV="1">
            <a:off x="5867400" y="3352800"/>
            <a:ext cx="230716" cy="167580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p>
            <a:endParaRPr lang="en-US" dirty="0">
              <a:solidFill>
                <a:prstClr val="black"/>
              </a:solidFill>
            </a:endParaRPr>
          </a:p>
        </p:txBody>
      </p:sp>
      <p:sp>
        <p:nvSpPr>
          <p:cNvPr id="99345" name="Oval 21"/>
          <p:cNvSpPr>
            <a:spLocks noChangeArrowheads="1"/>
          </p:cNvSpPr>
          <p:nvPr/>
        </p:nvSpPr>
        <p:spPr bwMode="auto">
          <a:xfrm>
            <a:off x="5743700" y="3176650"/>
            <a:ext cx="226786" cy="229195"/>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dirty="0">
              <a:solidFill>
                <a:prstClr val="black"/>
              </a:solidFill>
            </a:endParaRPr>
          </a:p>
        </p:txBody>
      </p:sp>
      <p:sp>
        <p:nvSpPr>
          <p:cNvPr id="99349" name="Rectangle 25"/>
          <p:cNvSpPr>
            <a:spLocks noChangeArrowheads="1"/>
          </p:cNvSpPr>
          <p:nvPr/>
        </p:nvSpPr>
        <p:spPr bwMode="auto">
          <a:xfrm>
            <a:off x="7694084" y="4266903"/>
            <a:ext cx="1449916" cy="175319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dirty="0">
              <a:solidFill>
                <a:prstClr val="black"/>
              </a:solidFill>
            </a:endParaRPr>
          </a:p>
        </p:txBody>
      </p:sp>
      <p:sp>
        <p:nvSpPr>
          <p:cNvPr id="2" name="TextBox 1"/>
          <p:cNvSpPr txBox="1"/>
          <p:nvPr/>
        </p:nvSpPr>
        <p:spPr>
          <a:xfrm>
            <a:off x="3962400" y="5028902"/>
            <a:ext cx="5029200" cy="830997"/>
          </a:xfrm>
          <a:prstGeom prst="rect">
            <a:avLst/>
          </a:prstGeom>
          <a:noFill/>
        </p:spPr>
        <p:txBody>
          <a:bodyPr wrap="square" rtlCol="0">
            <a:spAutoFit/>
          </a:bodyPr>
          <a:lstStyle/>
          <a:p>
            <a:pPr algn="ctr"/>
            <a:r>
              <a:rPr lang="es-US" sz="2400" b="0" i="0" dirty="0" smtClean="0">
                <a:solidFill>
                  <a:srgbClr val="000000"/>
                </a:solidFill>
              </a:rPr>
              <a:t>Centro de gravedad de camión industrial (P.I.T., por su siglas en inglés)</a:t>
            </a:r>
          </a:p>
        </p:txBody>
      </p:sp>
    </p:spTree>
    <p:extLst>
      <p:ext uri="{BB962C8B-B14F-4D97-AF65-F5344CB8AC3E}">
        <p14:creationId xmlns:p14="http://schemas.microsoft.com/office/powerpoint/2010/main" xmlns="" val="1861522632"/>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2057400"/>
            <a:ext cx="5029200" cy="2514600"/>
          </a:xfrm>
          <a:prstGeom prst="rect">
            <a:avLst/>
          </a:prstGeom>
        </p:spPr>
      </p:pic>
      <p:sp>
        <p:nvSpPr>
          <p:cNvPr id="107522" name="Title 1"/>
          <p:cNvSpPr>
            <a:spLocks noGrp="1"/>
          </p:cNvSpPr>
          <p:nvPr>
            <p:ph type="title"/>
          </p:nvPr>
        </p:nvSpPr>
        <p:spPr>
          <a:xfrm>
            <a:off x="381000" y="80962"/>
            <a:ext cx="6229048" cy="833438"/>
          </a:xfrm>
        </p:spPr>
        <p:txBody>
          <a:bodyPr/>
          <a:lstStyle/>
          <a:p>
            <a:pPr eaLnBrk="1" hangingPunct="1"/>
            <a:r>
              <a:rPr lang="es-US" sz="3600" b="0" i="0" dirty="0" smtClean="0">
                <a:solidFill>
                  <a:srgbClr val="000000"/>
                </a:solidFill>
                <a:latin typeface="Calibri" pitchFamily="18" charset="0"/>
              </a:rPr>
              <a:t>Centro de gravedad</a:t>
            </a:r>
          </a:p>
        </p:txBody>
      </p:sp>
      <p:sp>
        <p:nvSpPr>
          <p:cNvPr id="107523"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5A73A4B1-6032-4460-B06D-C73DCE413564}" type="slidenum">
              <a:rPr lang="en-US" altLang="en-US" sz="900">
                <a:solidFill>
                  <a:srgbClr val="898989"/>
                </a:solidFill>
              </a:rPr>
              <a:pPr/>
              <a:t>55</a:t>
            </a:fld>
            <a:endParaRPr lang="en-US" altLang="en-US" sz="900" dirty="0">
              <a:solidFill>
                <a:srgbClr val="898989"/>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44788" y="1750207"/>
            <a:ext cx="4346812" cy="3050394"/>
          </a:xfrm>
          <a:prstGeom prst="rect">
            <a:avLst/>
          </a:prstGeom>
        </p:spPr>
      </p:pic>
    </p:spTree>
    <p:extLst>
      <p:ext uri="{BB962C8B-B14F-4D97-AF65-F5344CB8AC3E}">
        <p14:creationId xmlns:p14="http://schemas.microsoft.com/office/powerpoint/2010/main" xmlns="" val="1329192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156633" y="228600"/>
            <a:ext cx="7768167" cy="456902"/>
          </a:xfrm>
        </p:spPr>
        <p:txBody>
          <a:bodyPr rtlCol="0">
            <a:noAutofit/>
          </a:bodyPr>
          <a:lstStyle/>
          <a:p>
            <a:pPr defTabSz="685251" eaLnBrk="1" fontAlgn="auto" hangingPunct="1">
              <a:spcAft>
                <a:spcPts val="0"/>
              </a:spcAft>
              <a:defRPr/>
            </a:pPr>
            <a:r>
              <a:rPr lang="es-US" sz="3600" b="0" i="0" dirty="0" smtClean="0">
                <a:solidFill>
                  <a:srgbClr val="000000"/>
                </a:solidFill>
                <a:latin typeface="Calibri" pitchFamily="18" charset="0"/>
              </a:rPr>
              <a:t>Entender su equipo</a:t>
            </a:r>
          </a:p>
        </p:txBody>
      </p:sp>
      <p:sp>
        <p:nvSpPr>
          <p:cNvPr id="2051" name="Rectangle 3"/>
          <p:cNvSpPr>
            <a:spLocks noGrp="1" noChangeArrowheads="1"/>
          </p:cNvSpPr>
          <p:nvPr>
            <p:ph type="body" sz="half" idx="4294967295"/>
          </p:nvPr>
        </p:nvSpPr>
        <p:spPr>
          <a:xfrm>
            <a:off x="0" y="1295995"/>
            <a:ext cx="4191000" cy="4190405"/>
          </a:xfrm>
        </p:spPr>
        <p:txBody>
          <a:bodyPr rtlCol="0">
            <a:normAutofit fontScale="92500" lnSpcReduction="10000"/>
          </a:bodyPr>
          <a:lstStyle/>
          <a:p>
            <a:pPr marL="171313" indent="-171313" defTabSz="685251" eaLnBrk="1" fontAlgn="auto" hangingPunct="1">
              <a:spcAft>
                <a:spcPts val="0"/>
              </a:spcAft>
              <a:buFont typeface="Arial" panose="020B0604020202020204" pitchFamily="34" charset="0"/>
              <a:buChar char="•"/>
              <a:defRPr/>
            </a:pPr>
            <a:r>
              <a:rPr lang="es-US" sz="2800" b="0" i="0" dirty="0" smtClean="0">
                <a:solidFill>
                  <a:srgbClr val="000000"/>
                </a:solidFill>
              </a:rPr>
              <a:t>VUELCOS LATERALES:</a:t>
            </a:r>
          </a:p>
          <a:p>
            <a:pPr marL="513937" lvl="1" indent="-171313" defTabSz="685251" eaLnBrk="1" fontAlgn="auto" hangingPunct="1">
              <a:spcAft>
                <a:spcPts val="0"/>
              </a:spcAft>
              <a:buFont typeface="Arial" panose="020B0604020202020204" pitchFamily="34" charset="0"/>
              <a:buChar char="•"/>
              <a:defRPr/>
            </a:pPr>
            <a:r>
              <a:rPr lang="es-US" sz="2000" b="0" i="0" dirty="0" smtClean="0">
                <a:solidFill>
                  <a:srgbClr val="000000"/>
                </a:solidFill>
              </a:rPr>
              <a:t>Nunca gire sobre una rampa</a:t>
            </a:r>
          </a:p>
          <a:p>
            <a:pPr marL="513937" lvl="1" indent="-171313" defTabSz="685251" eaLnBrk="1" fontAlgn="auto" hangingPunct="1">
              <a:spcAft>
                <a:spcPts val="0"/>
              </a:spcAft>
              <a:buFont typeface="Arial" panose="020B0604020202020204" pitchFamily="34" charset="0"/>
              <a:buChar char="•"/>
              <a:defRPr/>
            </a:pPr>
            <a:r>
              <a:rPr lang="es-US" sz="2000" b="0" i="0" dirty="0" smtClean="0">
                <a:solidFill>
                  <a:srgbClr val="000000"/>
                </a:solidFill>
              </a:rPr>
              <a:t>Reduzca la velocidad antes de un giro</a:t>
            </a:r>
          </a:p>
          <a:p>
            <a:pPr marL="513937" lvl="1" indent="-171313" defTabSz="685251" eaLnBrk="1" fontAlgn="auto" hangingPunct="1">
              <a:spcAft>
                <a:spcPts val="0"/>
              </a:spcAft>
              <a:buFont typeface="Arial" panose="020B0604020202020204" pitchFamily="34" charset="0"/>
              <a:buChar char="•"/>
              <a:defRPr/>
            </a:pPr>
            <a:r>
              <a:rPr lang="es-US" sz="2000" b="0" i="0" dirty="0" smtClean="0">
                <a:solidFill>
                  <a:srgbClr val="000000"/>
                </a:solidFill>
              </a:rPr>
              <a:t>Use el cinturón de seguridad en todo momento</a:t>
            </a:r>
          </a:p>
          <a:p>
            <a:pPr marL="171313" indent="-171313" defTabSz="685251" eaLnBrk="1" fontAlgn="auto" hangingPunct="1">
              <a:spcAft>
                <a:spcPts val="0"/>
              </a:spcAft>
              <a:buFont typeface="Arial" panose="020B0604020202020204" pitchFamily="34" charset="0"/>
              <a:buChar char="•"/>
              <a:defRPr/>
            </a:pPr>
            <a:endParaRPr lang="en-US" altLang="en-US" sz="1800" dirty="0">
              <a:solidFill>
                <a:srgbClr val="FF9900"/>
              </a:solidFill>
            </a:endParaRPr>
          </a:p>
          <a:p>
            <a:pPr marL="171313" indent="-171313" defTabSz="685251" eaLnBrk="1" fontAlgn="auto" hangingPunct="1">
              <a:spcAft>
                <a:spcPts val="0"/>
              </a:spcAft>
              <a:buFont typeface="Arial" panose="020B0604020202020204" pitchFamily="34" charset="0"/>
              <a:buChar char="•"/>
              <a:defRPr/>
            </a:pPr>
            <a:r>
              <a:rPr lang="es-US" sz="1800" b="0" i="0" dirty="0" smtClean="0">
                <a:solidFill>
                  <a:srgbClr val="FF0000"/>
                </a:solidFill>
              </a:rPr>
              <a:t>Nunca salte para bajarse.  </a:t>
            </a:r>
            <a:r>
              <a:rPr lang="es-US" sz="1800" b="0" i="0" dirty="0" smtClean="0">
                <a:solidFill>
                  <a:srgbClr val="000000"/>
                </a:solidFill>
              </a:rPr>
              <a:t>No hay suficiente tiempo para despejar el camión.</a:t>
            </a:r>
          </a:p>
          <a:p>
            <a:pPr marL="171313" indent="-171313" defTabSz="685251" eaLnBrk="1" fontAlgn="auto" hangingPunct="1">
              <a:spcAft>
                <a:spcPts val="0"/>
              </a:spcAft>
              <a:buFont typeface="Arial" panose="020B0604020202020204" pitchFamily="34" charset="0"/>
              <a:buChar char="•"/>
              <a:defRPr/>
            </a:pPr>
            <a:endParaRPr lang="en-US" altLang="en-US" sz="1800" dirty="0"/>
          </a:p>
          <a:p>
            <a:pPr marL="171313" indent="-171313" defTabSz="685251" eaLnBrk="1" fontAlgn="auto" hangingPunct="1">
              <a:spcAft>
                <a:spcPts val="0"/>
              </a:spcAft>
              <a:buFont typeface="Arial" panose="020B0604020202020204" pitchFamily="34" charset="0"/>
              <a:buChar char="•"/>
              <a:defRPr/>
            </a:pPr>
            <a:r>
              <a:rPr lang="es-US" sz="1800" b="0" i="0" dirty="0" smtClean="0">
                <a:solidFill>
                  <a:srgbClr val="000000"/>
                </a:solidFill>
              </a:rPr>
              <a:t>Si el camión comienza a inclinarse hacia los lados, haga lo que haga, permanezca en el camión.  Sujétese firmemente.  Afirme los pies.  Inclínese en dirección opuesta a la dirección del vuelco.</a:t>
            </a:r>
          </a:p>
        </p:txBody>
      </p:sp>
      <p:pic>
        <p:nvPicPr>
          <p:cNvPr id="101380" name="Picture 6" descr="rollover"/>
          <p:cNvPicPr>
            <a:picLocks noGrp="1" noChangeAspect="1" noChangeArrowheads="1"/>
          </p:cNvPicPr>
          <p:nvPr>
            <p:ph type="clipArt" sz="half" idx="4294967295"/>
          </p:nvPr>
        </p:nvPicPr>
        <p:blipFill>
          <a:blip r:embed="rId3" cstate="email">
            <a:extLst>
              <a:ext uri="{28A0092B-C50C-407E-A947-70E740481C1C}">
                <a14:useLocalDpi xmlns:a14="http://schemas.microsoft.com/office/drawing/2010/main" xmlns=""/>
              </a:ext>
            </a:extLst>
          </a:blip>
          <a:srcRect/>
          <a:stretch>
            <a:fillRect/>
          </a:stretch>
        </p:blipFill>
        <p:spPr>
          <a:xfrm>
            <a:off x="4191000" y="2286000"/>
            <a:ext cx="4800297" cy="3301008"/>
          </a:xfrm>
        </p:spPr>
      </p:pic>
      <p:sp>
        <p:nvSpPr>
          <p:cNvPr id="101381" name="Rectangle 7"/>
          <p:cNvSpPr>
            <a:spLocks noChangeArrowheads="1"/>
          </p:cNvSpPr>
          <p:nvPr/>
        </p:nvSpPr>
        <p:spPr bwMode="auto">
          <a:xfrm>
            <a:off x="4265084" y="1980903"/>
            <a:ext cx="4878916"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solidFill>
                <a:prstClr val="black"/>
              </a:solidFill>
            </a:endParaRPr>
          </a:p>
        </p:txBody>
      </p:sp>
    </p:spTree>
    <p:extLst>
      <p:ext uri="{BB962C8B-B14F-4D97-AF65-F5344CB8AC3E}">
        <p14:creationId xmlns:p14="http://schemas.microsoft.com/office/powerpoint/2010/main" xmlns="" val="1292901313"/>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232833" y="-71437"/>
            <a:ext cx="7768167" cy="1143000"/>
          </a:xfrm>
        </p:spPr>
        <p:txBody>
          <a:bodyPr rtlCol="0">
            <a:normAutofit/>
          </a:bodyPr>
          <a:lstStyle/>
          <a:p>
            <a:pPr defTabSz="685251" eaLnBrk="1" fontAlgn="auto" hangingPunct="1">
              <a:spcAft>
                <a:spcPts val="0"/>
              </a:spcAft>
              <a:defRPr/>
            </a:pPr>
            <a:r>
              <a:rPr lang="es-US" sz="3600" b="0" i="0" dirty="0" smtClean="0">
                <a:solidFill>
                  <a:srgbClr val="000000"/>
                </a:solidFill>
                <a:latin typeface="Calibri" pitchFamily="18" charset="0"/>
              </a:rPr>
              <a:t>Entender su equipo</a:t>
            </a:r>
          </a:p>
        </p:txBody>
      </p:sp>
      <p:sp>
        <p:nvSpPr>
          <p:cNvPr id="24579" name="Rectangle 3"/>
          <p:cNvSpPr>
            <a:spLocks noGrp="1" noChangeArrowheads="1"/>
          </p:cNvSpPr>
          <p:nvPr>
            <p:ph type="body" sz="half" idx="4294967295"/>
          </p:nvPr>
        </p:nvSpPr>
        <p:spPr>
          <a:xfrm>
            <a:off x="0" y="991195"/>
            <a:ext cx="4269619" cy="5561708"/>
          </a:xfrm>
        </p:spPr>
        <p:txBody>
          <a:bodyPr rtlCol="0">
            <a:normAutofit/>
          </a:bodyPr>
          <a:lstStyle/>
          <a:p>
            <a:pPr marL="171313" indent="-171313" defTabSz="685251" eaLnBrk="1" fontAlgn="auto" hangingPunct="1">
              <a:spcAft>
                <a:spcPts val="0"/>
              </a:spcAft>
              <a:buFont typeface="Arial" panose="020B0604020202020204" pitchFamily="34" charset="0"/>
              <a:buChar char="•"/>
              <a:defRPr/>
            </a:pPr>
            <a:r>
              <a:rPr lang="es-US" sz="2800" b="0" i="0" dirty="0" smtClean="0">
                <a:solidFill>
                  <a:srgbClr val="000000"/>
                </a:solidFill>
              </a:rPr>
              <a:t>ZONAS DE PELIGROS:</a:t>
            </a:r>
          </a:p>
          <a:p>
            <a:pPr marL="171313" indent="-171313" defTabSz="685251" eaLnBrk="1" fontAlgn="auto" hangingPunct="1">
              <a:spcAft>
                <a:spcPts val="0"/>
              </a:spcAft>
              <a:buFont typeface="Arial" panose="020B0604020202020204" pitchFamily="34" charset="0"/>
              <a:buChar char="•"/>
              <a:defRPr/>
            </a:pPr>
            <a:r>
              <a:rPr lang="es-US" sz="2800" b="0" i="0" dirty="0" smtClean="0">
                <a:solidFill>
                  <a:srgbClr val="000000"/>
                </a:solidFill>
              </a:rPr>
              <a:t>Ninguna persona permanecerá bajo un montacargas elevado en ningún momento.</a:t>
            </a:r>
          </a:p>
          <a:p>
            <a:pPr marL="171313" indent="-171313" defTabSz="685251" eaLnBrk="1" fontAlgn="auto" hangingPunct="1">
              <a:spcAft>
                <a:spcPts val="0"/>
              </a:spcAft>
              <a:buFont typeface="Arial" panose="020B0604020202020204" pitchFamily="34" charset="0"/>
              <a:buChar char="•"/>
              <a:defRPr/>
            </a:pPr>
            <a:endParaRPr lang="en-US" altLang="en-US" sz="2800" dirty="0"/>
          </a:p>
          <a:p>
            <a:pPr marL="171313" indent="-171313" defTabSz="685251" eaLnBrk="1" fontAlgn="auto" hangingPunct="1">
              <a:spcAft>
                <a:spcPts val="0"/>
              </a:spcAft>
              <a:buFont typeface="Arial" panose="020B0604020202020204" pitchFamily="34" charset="0"/>
              <a:buChar char="•"/>
              <a:defRPr/>
            </a:pPr>
            <a:endParaRPr lang="en-US" altLang="en-US" sz="2800" dirty="0"/>
          </a:p>
          <a:p>
            <a:pPr marL="0" indent="0" defTabSz="685251" eaLnBrk="1" fontAlgn="auto" hangingPunct="1">
              <a:spcAft>
                <a:spcPts val="0"/>
              </a:spcAft>
              <a:buNone/>
              <a:defRPr/>
            </a:pPr>
            <a:endParaRPr lang="en-US" altLang="en-US" sz="2800" dirty="0"/>
          </a:p>
          <a:p>
            <a:pPr marL="171313" indent="-171313" defTabSz="685251" eaLnBrk="1" fontAlgn="auto" hangingPunct="1">
              <a:spcAft>
                <a:spcPts val="0"/>
              </a:spcAft>
              <a:buFont typeface="Arial" panose="020B0604020202020204" pitchFamily="34" charset="0"/>
              <a:buChar char="•"/>
              <a:defRPr/>
            </a:pPr>
            <a:r>
              <a:rPr lang="es-US" sz="2800" b="0" i="0" dirty="0" smtClean="0">
                <a:solidFill>
                  <a:srgbClr val="000000"/>
                </a:solidFill>
              </a:rPr>
              <a:t>Nunca eleve a una persona usando el montacargas como plataforma.</a:t>
            </a:r>
          </a:p>
        </p:txBody>
      </p:sp>
      <p:pic>
        <p:nvPicPr>
          <p:cNvPr id="111620" name="Picture 5" descr="platform2"/>
          <p:cNvPicPr>
            <a:picLocks noGrp="1" noChangeAspect="1" noChangeArrowheads="1"/>
          </p:cNvPicPr>
          <p:nvPr>
            <p:ph type="clipArt" sz="half" idx="4294967295"/>
          </p:nvPr>
        </p:nvPicPr>
        <p:blipFill>
          <a:blip r:embed="rId3" cstate="print">
            <a:extLst>
              <a:ext uri="{28A0092B-C50C-407E-A947-70E740481C1C}">
                <a14:useLocalDpi xmlns:a14="http://schemas.microsoft.com/office/drawing/2010/main" xmlns=""/>
              </a:ext>
            </a:extLst>
          </a:blip>
          <a:srcRect/>
          <a:stretch>
            <a:fillRect/>
          </a:stretch>
        </p:blipFill>
        <p:spPr>
          <a:xfrm>
            <a:off x="4191000" y="1294804"/>
            <a:ext cx="4953000" cy="4548188"/>
          </a:xfrm>
        </p:spPr>
      </p:pic>
      <p:sp>
        <p:nvSpPr>
          <p:cNvPr id="111621" name="Line 6"/>
          <p:cNvSpPr>
            <a:spLocks noChangeShapeType="1"/>
          </p:cNvSpPr>
          <p:nvPr/>
        </p:nvSpPr>
        <p:spPr bwMode="auto">
          <a:xfrm>
            <a:off x="3503084" y="2667000"/>
            <a:ext cx="1143000" cy="121890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p>
            <a:endParaRPr lang="en-US">
              <a:solidFill>
                <a:prstClr val="black"/>
              </a:solidFill>
            </a:endParaRPr>
          </a:p>
        </p:txBody>
      </p:sp>
      <p:sp>
        <p:nvSpPr>
          <p:cNvPr id="111622" name="Line 10"/>
          <p:cNvSpPr>
            <a:spLocks noChangeShapeType="1"/>
          </p:cNvSpPr>
          <p:nvPr/>
        </p:nvSpPr>
        <p:spPr bwMode="auto">
          <a:xfrm>
            <a:off x="3124200" y="5486400"/>
            <a:ext cx="4114800" cy="609600"/>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p>
            <a:endParaRPr lang="en-US">
              <a:solidFill>
                <a:prstClr val="black"/>
              </a:solidFill>
            </a:endParaRPr>
          </a:p>
        </p:txBody>
      </p:sp>
      <p:sp>
        <p:nvSpPr>
          <p:cNvPr id="111623" name="Line 11"/>
          <p:cNvSpPr>
            <a:spLocks noChangeShapeType="1"/>
          </p:cNvSpPr>
          <p:nvPr/>
        </p:nvSpPr>
        <p:spPr bwMode="auto">
          <a:xfrm flipV="1">
            <a:off x="7239000" y="4496098"/>
            <a:ext cx="0" cy="159990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p>
            <a:endParaRPr lang="en-US">
              <a:solidFill>
                <a:prstClr val="black"/>
              </a:solidFill>
            </a:endParaRPr>
          </a:p>
        </p:txBody>
      </p:sp>
      <p:sp>
        <p:nvSpPr>
          <p:cNvPr id="111624" name="Line 12"/>
          <p:cNvSpPr>
            <a:spLocks noChangeShapeType="1"/>
          </p:cNvSpPr>
          <p:nvPr/>
        </p:nvSpPr>
        <p:spPr bwMode="auto">
          <a:xfrm>
            <a:off x="7239000" y="5409903"/>
            <a:ext cx="0" cy="68609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6432" tIns="43215" rIns="86432" bIns="43215" anchor="ctr"/>
          <a:lstStyle/>
          <a:p>
            <a:endParaRPr lang="en-US">
              <a:solidFill>
                <a:prstClr val="black"/>
              </a:solidFill>
            </a:endParaRPr>
          </a:p>
        </p:txBody>
      </p:sp>
    </p:spTree>
    <p:extLst>
      <p:ext uri="{BB962C8B-B14F-4D97-AF65-F5344CB8AC3E}">
        <p14:creationId xmlns:p14="http://schemas.microsoft.com/office/powerpoint/2010/main" xmlns="" val="54544791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152400" y="-76200"/>
            <a:ext cx="7886095" cy="1064122"/>
          </a:xfrm>
        </p:spPr>
        <p:txBody>
          <a:bodyPr/>
          <a:lstStyle/>
          <a:p>
            <a:pPr eaLnBrk="1" hangingPunct="1"/>
            <a:r>
              <a:rPr lang="es-US" sz="3600" b="0" i="0" dirty="0" smtClean="0">
                <a:solidFill>
                  <a:srgbClr val="000000"/>
                </a:solidFill>
                <a:latin typeface="Calibri" pitchFamily="18" charset="0"/>
              </a:rPr>
              <a:t>Cestos de elevación de personal</a:t>
            </a:r>
          </a:p>
        </p:txBody>
      </p:sp>
      <p:sp>
        <p:nvSpPr>
          <p:cNvPr id="114691" name="Content Placeholder 2"/>
          <p:cNvSpPr>
            <a:spLocks noGrp="1"/>
          </p:cNvSpPr>
          <p:nvPr>
            <p:ph idx="1"/>
          </p:nvPr>
        </p:nvSpPr>
        <p:spPr>
          <a:xfrm>
            <a:off x="458108" y="2071687"/>
            <a:ext cx="4190092" cy="715864"/>
          </a:xfrm>
        </p:spPr>
        <p:txBody>
          <a:bodyPr/>
          <a:lstStyle/>
          <a:p>
            <a:pPr marL="0" indent="0" eaLnBrk="1" hangingPunct="1">
              <a:buNone/>
              <a:defRPr/>
            </a:pPr>
            <a:endParaRPr lang="en-US" altLang="en-US" dirty="0" smtClean="0"/>
          </a:p>
          <a:p>
            <a:pPr eaLnBrk="1" hangingPunct="1">
              <a:defRPr/>
            </a:pPr>
            <a:r>
              <a:rPr lang="es-US" sz="2100" b="0" i="0" dirty="0" smtClean="0">
                <a:solidFill>
                  <a:srgbClr val="000000"/>
                </a:solidFill>
              </a:rPr>
              <a:t>¿Están calificados para elevar personas?</a:t>
            </a:r>
          </a:p>
          <a:p>
            <a:pPr eaLnBrk="1" hangingPunct="1">
              <a:defRPr/>
            </a:pPr>
            <a:r>
              <a:rPr lang="es-US" sz="2100" b="0" i="0" dirty="0" smtClean="0">
                <a:solidFill>
                  <a:srgbClr val="000000"/>
                </a:solidFill>
              </a:rPr>
              <a:t>¿El personal en el cesto recibió educación y capacitación en este tipo de operación y está utilizando protección contra caídas?</a:t>
            </a:r>
          </a:p>
          <a:p>
            <a:pPr eaLnBrk="1" hangingPunct="1">
              <a:defRPr/>
            </a:pPr>
            <a:r>
              <a:rPr lang="es-US" sz="2100" b="0" i="0" dirty="0" smtClean="0">
                <a:solidFill>
                  <a:srgbClr val="000000"/>
                </a:solidFill>
              </a:rPr>
              <a:t>¿La cesta está correctamente sujetada al mástil del montacargas?</a:t>
            </a:r>
          </a:p>
          <a:p>
            <a:pPr marL="0" indent="0" eaLnBrk="1" hangingPunct="1">
              <a:buNone/>
              <a:defRPr/>
            </a:pPr>
            <a:endParaRPr lang="en-US" altLang="en-US" dirty="0" smtClean="0"/>
          </a:p>
        </p:txBody>
      </p:sp>
      <p:sp>
        <p:nvSpPr>
          <p:cNvPr id="110596"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3BA7F4EC-8189-4946-801D-73D2A1F9A335}" type="slidenum">
              <a:rPr lang="en-US" altLang="en-US" sz="900">
                <a:solidFill>
                  <a:srgbClr val="898989"/>
                </a:solidFill>
              </a:rPr>
              <a:pPr/>
              <a:t>58</a:t>
            </a:fld>
            <a:endParaRPr lang="en-US" altLang="en-US" sz="900">
              <a:solidFill>
                <a:srgbClr val="898989"/>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572000" y="1371600"/>
            <a:ext cx="4222750" cy="4222750"/>
          </a:xfrm>
          <a:prstGeom prst="rect">
            <a:avLst/>
          </a:prstGeom>
        </p:spPr>
      </p:pic>
    </p:spTree>
    <p:extLst>
      <p:ext uri="{BB962C8B-B14F-4D97-AF65-F5344CB8AC3E}">
        <p14:creationId xmlns:p14="http://schemas.microsoft.com/office/powerpoint/2010/main" xmlns="" val="37026286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ChangeArrowheads="1"/>
          </p:cNvSpPr>
          <p:nvPr>
            <p:ph type="title" idx="4294967295"/>
          </p:nvPr>
        </p:nvSpPr>
        <p:spPr>
          <a:xfrm>
            <a:off x="154516" y="-71437"/>
            <a:ext cx="8456084" cy="1143000"/>
          </a:xfrm>
        </p:spPr>
        <p:txBody>
          <a:bodyPr/>
          <a:lstStyle/>
          <a:p>
            <a:pPr eaLnBrk="1" hangingPunct="1"/>
            <a:r>
              <a:rPr lang="es-US" sz="3000" b="1" i="0" dirty="0" smtClean="0">
                <a:solidFill>
                  <a:srgbClr val="000000"/>
                </a:solidFill>
              </a:rPr>
              <a:t>     </a:t>
            </a:r>
            <a:r>
              <a:rPr lang="en" sz="3000" dirty="0" smtClean="0"/>
              <a:t/>
            </a:r>
            <a:br>
              <a:rPr lang="en" sz="3000" dirty="0" smtClean="0"/>
            </a:br>
            <a:r>
              <a:rPr lang="es-US" sz="3600" b="0" i="0" dirty="0" smtClean="0">
                <a:solidFill>
                  <a:srgbClr val="000000"/>
                </a:solidFill>
                <a:latin typeface="Calibri" pitchFamily="18" charset="0"/>
              </a:rPr>
              <a:t>Carga/descarga de remolques</a:t>
            </a:r>
            <a:r>
              <a:rPr lang="en" sz="3000" dirty="0" smtClean="0"/>
              <a:t/>
            </a:r>
            <a:br>
              <a:rPr lang="en" sz="3000" dirty="0" smtClean="0"/>
            </a:br>
            <a:endParaRPr lang="en" sz="3000" dirty="0" smtClean="0"/>
          </a:p>
        </p:txBody>
      </p:sp>
      <p:sp>
        <p:nvSpPr>
          <p:cNvPr id="136196" name="Rectangle 3"/>
          <p:cNvSpPr>
            <a:spLocks noGrp="1" noChangeArrowheads="1"/>
          </p:cNvSpPr>
          <p:nvPr>
            <p:ph type="body" sz="half" idx="4294967295"/>
          </p:nvPr>
        </p:nvSpPr>
        <p:spPr>
          <a:xfrm>
            <a:off x="217714" y="1000125"/>
            <a:ext cx="8781143" cy="2574727"/>
          </a:xfrm>
        </p:spPr>
        <p:txBody>
          <a:bodyPr/>
          <a:lstStyle/>
          <a:p>
            <a:pPr eaLnBrk="1" hangingPunct="1"/>
            <a:r>
              <a:rPr lang="es-US" sz="1700" b="0" i="0" dirty="0" smtClean="0">
                <a:solidFill>
                  <a:srgbClr val="000000"/>
                </a:solidFill>
              </a:rPr>
              <a:t>Asegúrese de que los frenos del camión estén preparados.</a:t>
            </a:r>
          </a:p>
          <a:p>
            <a:pPr eaLnBrk="1" hangingPunct="1"/>
            <a:r>
              <a:rPr lang="es-US" sz="1700" b="0" i="0" dirty="0" smtClean="0">
                <a:solidFill>
                  <a:srgbClr val="000000"/>
                </a:solidFill>
              </a:rPr>
              <a:t>Asegúrese de que las ruedas del tráiler se hayan calzado.</a:t>
            </a:r>
          </a:p>
          <a:p>
            <a:pPr eaLnBrk="1" hangingPunct="1"/>
            <a:r>
              <a:rPr lang="es-US" sz="1700" b="0" i="0" dirty="0" smtClean="0">
                <a:solidFill>
                  <a:srgbClr val="000000"/>
                </a:solidFill>
              </a:rPr>
              <a:t>Asegúrese de tener un soporte de gato si el camión semirremolque no está presente.</a:t>
            </a:r>
          </a:p>
          <a:p>
            <a:pPr eaLnBrk="1" hangingPunct="1"/>
            <a:r>
              <a:rPr lang="es-US" sz="1700" b="0" i="0" dirty="0" smtClean="0">
                <a:solidFill>
                  <a:srgbClr val="000000"/>
                </a:solidFill>
              </a:rPr>
              <a:t>Revise el piso del tráiler; asegúrese de que soportará el peso del camión de levantamiento y la carga.</a:t>
            </a:r>
          </a:p>
          <a:p>
            <a:pPr eaLnBrk="1" hangingPunct="1"/>
            <a:r>
              <a:rPr lang="es-US" sz="1700" b="0" i="0" dirty="0" smtClean="0">
                <a:solidFill>
                  <a:srgbClr val="000000"/>
                </a:solidFill>
              </a:rPr>
              <a:t>Asegúrese de que el panel del muelle de carga esté firme, en buen estado y con la capacidad adecuada</a:t>
            </a:r>
            <a:r>
              <a:rPr lang="es-US" sz="1900" b="0" i="0" dirty="0" smtClean="0">
                <a:solidFill>
                  <a:srgbClr val="000000"/>
                </a:solidFill>
              </a:rPr>
              <a:t>.</a:t>
            </a:r>
          </a:p>
          <a:p>
            <a:pPr eaLnBrk="1" hangingPunct="1"/>
            <a:r>
              <a:rPr lang="es-US" sz="1700" b="0" i="0" dirty="0" smtClean="0">
                <a:solidFill>
                  <a:srgbClr val="000000"/>
                </a:solidFill>
              </a:rPr>
              <a:t>Es responsabilidad de los operadores de montacargas garantizar que las ruedas estén calzadas.</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908419" y="3538127"/>
            <a:ext cx="2444381" cy="2547665"/>
          </a:xfrm>
          <a:prstGeom prst="rect">
            <a:avLst/>
          </a:prstGeom>
        </p:spPr>
      </p:pic>
      <p:pic>
        <p:nvPicPr>
          <p:cNvPr id="9218"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419600" y="3548422"/>
            <a:ext cx="3733800" cy="24558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9080994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854067" y="1143000"/>
            <a:ext cx="3565533" cy="4908550"/>
          </a:xfrm>
          <a:prstGeom prst="rect">
            <a:avLst/>
          </a:prstGeom>
        </p:spPr>
      </p:pic>
      <p:sp>
        <p:nvSpPr>
          <p:cNvPr id="5" name="TextBox 4"/>
          <p:cNvSpPr txBox="1"/>
          <p:nvPr/>
        </p:nvSpPr>
        <p:spPr>
          <a:xfrm>
            <a:off x="59375" y="130625"/>
            <a:ext cx="6858000" cy="523220"/>
          </a:xfrm>
          <a:prstGeom prst="rect">
            <a:avLst/>
          </a:prstGeom>
          <a:noFill/>
        </p:spPr>
        <p:txBody>
          <a:bodyPr wrap="square" rtlCol="0">
            <a:spAutoFit/>
          </a:bodyPr>
          <a:lstStyle/>
          <a:p>
            <a:r>
              <a:rPr lang="es-US" sz="2800" b="0" i="0" dirty="0" smtClean="0">
                <a:solidFill>
                  <a:srgbClr val="000000"/>
                </a:solidFill>
              </a:rPr>
              <a:t>OSHA y los derechos que le competen a usted</a:t>
            </a:r>
          </a:p>
        </p:txBody>
      </p:sp>
      <p:sp>
        <p:nvSpPr>
          <p:cNvPr id="6" name="TextBox 5"/>
          <p:cNvSpPr txBox="1"/>
          <p:nvPr/>
        </p:nvSpPr>
        <p:spPr>
          <a:xfrm>
            <a:off x="5362700" y="1029200"/>
            <a:ext cx="2819400" cy="5663089"/>
          </a:xfrm>
          <a:prstGeom prst="rect">
            <a:avLst/>
          </a:prstGeom>
          <a:noFill/>
        </p:spPr>
        <p:txBody>
          <a:bodyPr wrap="square" rtlCol="0">
            <a:spAutoFit/>
          </a:bodyPr>
          <a:lstStyle/>
          <a:p>
            <a:endParaRPr lang="en-US" sz="1600" dirty="0" smtClean="0"/>
          </a:p>
          <a:p>
            <a:r>
              <a:rPr lang="es-US" sz="1600" b="0" i="0" dirty="0" smtClean="0">
                <a:solidFill>
                  <a:srgbClr val="000000"/>
                </a:solidFill>
              </a:rPr>
              <a:t>En caso de:</a:t>
            </a:r>
          </a:p>
          <a:p>
            <a:endParaRPr lang="en-US" sz="1600" dirty="0"/>
          </a:p>
          <a:p>
            <a:pPr marL="285750" indent="-285750">
              <a:buFont typeface="Arial" panose="020B0604020202020204" pitchFamily="34" charset="0"/>
              <a:buChar char="•"/>
            </a:pPr>
            <a:r>
              <a:rPr lang="es-US" sz="1600" b="0" i="0" dirty="0" smtClean="0">
                <a:solidFill>
                  <a:srgbClr val="000000"/>
                </a:solidFill>
              </a:rPr>
              <a:t>Despido o separación</a:t>
            </a:r>
          </a:p>
          <a:p>
            <a:pPr marL="285750" indent="-285750">
              <a:buFont typeface="Arial" panose="020B0604020202020204" pitchFamily="34" charset="0"/>
              <a:buChar char="•"/>
            </a:pPr>
            <a:r>
              <a:rPr lang="es-US" sz="1600" b="0" i="0" dirty="0" smtClean="0">
                <a:solidFill>
                  <a:srgbClr val="000000"/>
                </a:solidFill>
              </a:rPr>
              <a:t>Lista negra</a:t>
            </a:r>
          </a:p>
          <a:p>
            <a:pPr marL="285750" indent="-285750">
              <a:buFont typeface="Arial" panose="020B0604020202020204" pitchFamily="34" charset="0"/>
              <a:buChar char="•"/>
            </a:pPr>
            <a:r>
              <a:rPr lang="es-US" sz="1600" b="0" i="0" dirty="0" smtClean="0">
                <a:solidFill>
                  <a:srgbClr val="000000"/>
                </a:solidFill>
              </a:rPr>
              <a:t>Degradar</a:t>
            </a:r>
          </a:p>
          <a:p>
            <a:pPr marL="285750" indent="-285750">
              <a:buFont typeface="Arial" panose="020B0604020202020204" pitchFamily="34" charset="0"/>
              <a:buChar char="•"/>
            </a:pPr>
            <a:r>
              <a:rPr lang="es-US" sz="1600" b="0" i="0" dirty="0" smtClean="0">
                <a:solidFill>
                  <a:srgbClr val="000000"/>
                </a:solidFill>
              </a:rPr>
              <a:t>Negar horas extras o ascenso</a:t>
            </a:r>
          </a:p>
          <a:p>
            <a:pPr marL="285750" indent="-285750">
              <a:buFont typeface="Arial" panose="020B0604020202020204" pitchFamily="34" charset="0"/>
              <a:buChar char="•"/>
            </a:pPr>
            <a:r>
              <a:rPr lang="es-US" sz="1600" b="0" i="0" dirty="0" smtClean="0">
                <a:solidFill>
                  <a:srgbClr val="000000"/>
                </a:solidFill>
              </a:rPr>
              <a:t>Disciplinar</a:t>
            </a:r>
          </a:p>
          <a:p>
            <a:pPr marL="285750" indent="-285750">
              <a:buFont typeface="Arial" panose="020B0604020202020204" pitchFamily="34" charset="0"/>
              <a:buChar char="•"/>
            </a:pPr>
            <a:r>
              <a:rPr lang="es-US" sz="1600" b="0" i="0" dirty="0" smtClean="0">
                <a:solidFill>
                  <a:srgbClr val="000000"/>
                </a:solidFill>
              </a:rPr>
              <a:t>Negación de beneficios</a:t>
            </a:r>
          </a:p>
          <a:p>
            <a:pPr marL="285750" indent="-285750">
              <a:buFont typeface="Arial" panose="020B0604020202020204" pitchFamily="34" charset="0"/>
              <a:buChar char="•"/>
            </a:pPr>
            <a:r>
              <a:rPr lang="es-US" sz="1600" b="0" i="0" dirty="0" smtClean="0">
                <a:solidFill>
                  <a:srgbClr val="000000"/>
                </a:solidFill>
              </a:rPr>
              <a:t>No contratar o volver a contratar</a:t>
            </a:r>
          </a:p>
          <a:p>
            <a:pPr marL="285750" indent="-285750">
              <a:buFont typeface="Arial" panose="020B0604020202020204" pitchFamily="34" charset="0"/>
              <a:buChar char="•"/>
            </a:pPr>
            <a:r>
              <a:rPr lang="es-US" sz="1600" b="0" i="0" dirty="0" smtClean="0">
                <a:solidFill>
                  <a:srgbClr val="000000"/>
                </a:solidFill>
              </a:rPr>
              <a:t>Intimidación/acoso</a:t>
            </a:r>
          </a:p>
          <a:p>
            <a:pPr marL="285750" indent="-285750">
              <a:buFont typeface="Arial" panose="020B0604020202020204" pitchFamily="34" charset="0"/>
              <a:buChar char="•"/>
            </a:pPr>
            <a:r>
              <a:rPr lang="es-US" sz="1600" b="0" i="0" dirty="0" smtClean="0">
                <a:solidFill>
                  <a:srgbClr val="000000"/>
                </a:solidFill>
              </a:rPr>
              <a:t>Amenazar</a:t>
            </a:r>
          </a:p>
          <a:p>
            <a:pPr marL="285750" indent="-285750">
              <a:buFont typeface="Arial" panose="020B0604020202020204" pitchFamily="34" charset="0"/>
              <a:buChar char="•"/>
            </a:pPr>
            <a:r>
              <a:rPr lang="es-US" sz="1600" b="0" i="0" dirty="0" smtClean="0">
                <a:solidFill>
                  <a:srgbClr val="000000"/>
                </a:solidFill>
              </a:rPr>
              <a:t>Reasignación que afecta las perspectivas de ascenso</a:t>
            </a:r>
          </a:p>
          <a:p>
            <a:pPr marL="285750" indent="-285750">
              <a:buFont typeface="Arial" panose="020B0604020202020204" pitchFamily="34" charset="0"/>
              <a:buChar char="•"/>
            </a:pPr>
            <a:r>
              <a:rPr lang="es-US" sz="1600" b="0" i="0" dirty="0" smtClean="0">
                <a:solidFill>
                  <a:srgbClr val="000000"/>
                </a:solidFill>
              </a:rPr>
              <a:t>Reducción de salarios/horas</a:t>
            </a:r>
          </a:p>
          <a:p>
            <a:r>
              <a:rPr lang="en-US" sz="1600" dirty="0" smtClean="0"/>
              <a:t>	</a:t>
            </a:r>
          </a:p>
          <a:p>
            <a:pPr algn="ctr"/>
            <a:r>
              <a:rPr lang="es-US" sz="1600" b="0" i="0" u="sng" dirty="0" smtClean="0">
                <a:solidFill>
                  <a:srgbClr val="000000"/>
                </a:solidFill>
              </a:rPr>
              <a:t>Usted cuenta con protección</a:t>
            </a:r>
          </a:p>
          <a:p>
            <a:pPr algn="ctr"/>
            <a:endParaRPr lang="en-US" sz="4000" dirty="0" smtClean="0">
              <a:solidFill>
                <a:prstClr val="black"/>
              </a:solidFill>
            </a:endParaRPr>
          </a:p>
          <a:p>
            <a:pPr algn="ctr"/>
            <a:endParaRPr lang="en-US" dirty="0">
              <a:solidFill>
                <a:prstClr val="black"/>
              </a:solidFill>
            </a:endParaRPr>
          </a:p>
        </p:txBody>
      </p:sp>
    </p:spTree>
    <p:extLst>
      <p:ext uri="{BB962C8B-B14F-4D97-AF65-F5344CB8AC3E}">
        <p14:creationId xmlns:p14="http://schemas.microsoft.com/office/powerpoint/2010/main" xmlns="" val="34637894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71837" y="1752600"/>
            <a:ext cx="4626429" cy="1614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1971" name="Picture 3"/>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53695" y="3560301"/>
            <a:ext cx="4662714" cy="15790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1972" name="Text Box 4"/>
          <p:cNvSpPr txBox="1">
            <a:spLocks noChangeArrowheads="1"/>
          </p:cNvSpPr>
          <p:nvPr/>
        </p:nvSpPr>
        <p:spPr bwMode="auto">
          <a:xfrm>
            <a:off x="-533400" y="152400"/>
            <a:ext cx="5334000" cy="646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2" tIns="45716" rIns="91432" bIns="45716">
            <a:spAutoFit/>
          </a:bodyPr>
          <a:lstStyle>
            <a:lvl1pPr defTabSz="482600">
              <a:lnSpc>
                <a:spcPct val="90000"/>
              </a:lnSpc>
              <a:spcBef>
                <a:spcPts val="788"/>
              </a:spcBef>
              <a:buFont typeface="Arial" pitchFamily="34" charset="0"/>
              <a:buChar char="•"/>
              <a:defRPr sz="2200">
                <a:solidFill>
                  <a:schemeClr val="tx1"/>
                </a:solidFill>
                <a:latin typeface="Calibri" pitchFamily="34" charset="0"/>
              </a:defRPr>
            </a:lvl1pPr>
            <a:lvl2pPr marL="742950" indent="-285750" defTabSz="482600">
              <a:lnSpc>
                <a:spcPct val="90000"/>
              </a:lnSpc>
              <a:spcBef>
                <a:spcPts val="400"/>
              </a:spcBef>
              <a:buFont typeface="Arial" pitchFamily="34" charset="0"/>
              <a:buChar char="•"/>
              <a:defRPr sz="1900">
                <a:solidFill>
                  <a:schemeClr val="tx1"/>
                </a:solidFill>
                <a:latin typeface="Calibri" pitchFamily="34" charset="0"/>
              </a:defRPr>
            </a:lvl2pPr>
            <a:lvl3pPr marL="1143000" indent="-228600" defTabSz="482600">
              <a:lnSpc>
                <a:spcPct val="90000"/>
              </a:lnSpc>
              <a:spcBef>
                <a:spcPts val="400"/>
              </a:spcBef>
              <a:buFont typeface="Arial" pitchFamily="34" charset="0"/>
              <a:buChar char="•"/>
              <a:defRPr sz="1600">
                <a:solidFill>
                  <a:schemeClr val="tx1"/>
                </a:solidFill>
                <a:latin typeface="Calibri" pitchFamily="34" charset="0"/>
              </a:defRPr>
            </a:lvl3pPr>
            <a:lvl4pPr marL="1600200" indent="-228600" defTabSz="482600">
              <a:lnSpc>
                <a:spcPct val="90000"/>
              </a:lnSpc>
              <a:spcBef>
                <a:spcPts val="400"/>
              </a:spcBef>
              <a:buFont typeface="Arial" pitchFamily="34" charset="0"/>
              <a:buChar char="•"/>
              <a:defRPr sz="1400">
                <a:solidFill>
                  <a:schemeClr val="tx1"/>
                </a:solidFill>
                <a:latin typeface="Calibri" pitchFamily="34" charset="0"/>
              </a:defRPr>
            </a:lvl4pPr>
            <a:lvl5pPr marL="2057400" indent="-228600" defTabSz="482600">
              <a:lnSpc>
                <a:spcPct val="90000"/>
              </a:lnSpc>
              <a:spcBef>
                <a:spcPts val="400"/>
              </a:spcBef>
              <a:buFont typeface="Arial" pitchFamily="34" charset="0"/>
              <a:buChar char="•"/>
              <a:defRPr sz="1400">
                <a:solidFill>
                  <a:schemeClr val="tx1"/>
                </a:solidFill>
                <a:latin typeface="Calibri" pitchFamily="34" charset="0"/>
              </a:defRPr>
            </a:lvl5pPr>
            <a:lvl6pPr marL="25146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gn="ctr">
              <a:lnSpc>
                <a:spcPct val="100000"/>
              </a:lnSpc>
              <a:spcBef>
                <a:spcPct val="50000"/>
              </a:spcBef>
              <a:buFontTx/>
              <a:buNone/>
            </a:pPr>
            <a:r>
              <a:rPr lang="es-US" sz="3600" b="0" i="0" dirty="0" smtClean="0">
                <a:solidFill>
                  <a:srgbClr val="000000"/>
                </a:solidFill>
              </a:rPr>
              <a:t>Elevación con cadena</a:t>
            </a:r>
          </a:p>
        </p:txBody>
      </p:sp>
      <p:sp>
        <p:nvSpPr>
          <p:cNvPr id="211973" name="Text Box 5"/>
          <p:cNvSpPr txBox="1">
            <a:spLocks noChangeArrowheads="1"/>
          </p:cNvSpPr>
          <p:nvPr/>
        </p:nvSpPr>
        <p:spPr bwMode="auto">
          <a:xfrm>
            <a:off x="5687686" y="2213223"/>
            <a:ext cx="3151513" cy="2677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2" tIns="45716" rIns="91432" bIns="45716">
            <a:spAutoFit/>
          </a:bodyPr>
          <a:lstStyle>
            <a:lvl1pPr defTabSz="482600">
              <a:lnSpc>
                <a:spcPct val="90000"/>
              </a:lnSpc>
              <a:spcBef>
                <a:spcPts val="788"/>
              </a:spcBef>
              <a:buFont typeface="Arial" pitchFamily="34" charset="0"/>
              <a:buChar char="•"/>
              <a:defRPr sz="2200">
                <a:solidFill>
                  <a:schemeClr val="tx1"/>
                </a:solidFill>
                <a:latin typeface="Calibri" pitchFamily="34" charset="0"/>
              </a:defRPr>
            </a:lvl1pPr>
            <a:lvl2pPr marL="742950" indent="-285750" defTabSz="482600">
              <a:lnSpc>
                <a:spcPct val="90000"/>
              </a:lnSpc>
              <a:spcBef>
                <a:spcPts val="400"/>
              </a:spcBef>
              <a:buFont typeface="Arial" pitchFamily="34" charset="0"/>
              <a:buChar char="•"/>
              <a:defRPr sz="1900">
                <a:solidFill>
                  <a:schemeClr val="tx1"/>
                </a:solidFill>
                <a:latin typeface="Calibri" pitchFamily="34" charset="0"/>
              </a:defRPr>
            </a:lvl2pPr>
            <a:lvl3pPr marL="1143000" indent="-228600" defTabSz="482600">
              <a:lnSpc>
                <a:spcPct val="90000"/>
              </a:lnSpc>
              <a:spcBef>
                <a:spcPts val="400"/>
              </a:spcBef>
              <a:buFont typeface="Arial" pitchFamily="34" charset="0"/>
              <a:buChar char="•"/>
              <a:defRPr sz="1600">
                <a:solidFill>
                  <a:schemeClr val="tx1"/>
                </a:solidFill>
                <a:latin typeface="Calibri" pitchFamily="34" charset="0"/>
              </a:defRPr>
            </a:lvl3pPr>
            <a:lvl4pPr marL="1600200" indent="-228600" defTabSz="482600">
              <a:lnSpc>
                <a:spcPct val="90000"/>
              </a:lnSpc>
              <a:spcBef>
                <a:spcPts val="400"/>
              </a:spcBef>
              <a:buFont typeface="Arial" pitchFamily="34" charset="0"/>
              <a:buChar char="•"/>
              <a:defRPr sz="1400">
                <a:solidFill>
                  <a:schemeClr val="tx1"/>
                </a:solidFill>
                <a:latin typeface="Calibri" pitchFamily="34" charset="0"/>
              </a:defRPr>
            </a:lvl4pPr>
            <a:lvl5pPr marL="2057400" indent="-228600" defTabSz="482600">
              <a:lnSpc>
                <a:spcPct val="90000"/>
              </a:lnSpc>
              <a:spcBef>
                <a:spcPts val="400"/>
              </a:spcBef>
              <a:buFont typeface="Arial" pitchFamily="34" charset="0"/>
              <a:buChar char="•"/>
              <a:defRPr sz="1400">
                <a:solidFill>
                  <a:schemeClr val="tx1"/>
                </a:solidFill>
                <a:latin typeface="Calibri" pitchFamily="34" charset="0"/>
              </a:defRPr>
            </a:lvl5pPr>
            <a:lvl6pPr marL="25146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nSpc>
                <a:spcPct val="100000"/>
              </a:lnSpc>
              <a:spcBef>
                <a:spcPct val="50000"/>
              </a:spcBef>
              <a:buFontTx/>
              <a:buNone/>
            </a:pPr>
            <a:r>
              <a:rPr lang="es-US" sz="2400" b="1" i="0" dirty="0" smtClean="0">
                <a:solidFill>
                  <a:srgbClr val="000000"/>
                </a:solidFill>
                <a:latin typeface="Times New Roman" pitchFamily="18" charset="0"/>
              </a:rPr>
              <a:t>Toda cadena utilizada para levantamiento DEBE tener una etiqueta que indique el </a:t>
            </a:r>
            <a:r>
              <a:rPr lang="es-US" sz="2400" b="1" i="0" u="sng" dirty="0" smtClean="0">
                <a:solidFill>
                  <a:srgbClr val="000000"/>
                </a:solidFill>
                <a:latin typeface="Times New Roman" pitchFamily="18" charset="0"/>
              </a:rPr>
              <a:t>tamaño</a:t>
            </a:r>
            <a:r>
              <a:rPr lang="es-US" sz="2400" b="1" i="0" dirty="0" smtClean="0">
                <a:solidFill>
                  <a:srgbClr val="000000"/>
                </a:solidFill>
                <a:latin typeface="Times New Roman" pitchFamily="18" charset="0"/>
              </a:rPr>
              <a:t>, </a:t>
            </a:r>
            <a:r>
              <a:rPr lang="es-US" sz="2400" b="1" i="0" u="sng" dirty="0" smtClean="0">
                <a:solidFill>
                  <a:srgbClr val="000000"/>
                </a:solidFill>
                <a:latin typeface="Times New Roman" pitchFamily="18" charset="0"/>
              </a:rPr>
              <a:t>grado</a:t>
            </a:r>
            <a:r>
              <a:rPr lang="es-US" sz="2400" b="1" i="0" dirty="0" smtClean="0">
                <a:solidFill>
                  <a:srgbClr val="000000"/>
                </a:solidFill>
                <a:latin typeface="Times New Roman" pitchFamily="18" charset="0"/>
              </a:rPr>
              <a:t> y </a:t>
            </a:r>
            <a:r>
              <a:rPr lang="es-US" sz="2400" b="1" i="0" u="sng" dirty="0" smtClean="0">
                <a:solidFill>
                  <a:srgbClr val="000000"/>
                </a:solidFill>
                <a:latin typeface="Times New Roman" pitchFamily="18" charset="0"/>
              </a:rPr>
              <a:t>número de serie</a:t>
            </a:r>
            <a:r>
              <a:rPr lang="es-US" sz="2400" b="1" i="0" dirty="0" smtClean="0">
                <a:solidFill>
                  <a:srgbClr val="000000"/>
                </a:solidFill>
                <a:latin typeface="Times New Roman" pitchFamily="18" charset="0"/>
              </a:rPr>
              <a:t> de la eslinga de cadena</a:t>
            </a:r>
            <a:r>
              <a:rPr lang="es-US" b="0" i="0" dirty="0" smtClean="0"/>
              <a:t>.</a:t>
            </a:r>
          </a:p>
        </p:txBody>
      </p:sp>
    </p:spTree>
    <p:extLst>
      <p:ext uri="{BB962C8B-B14F-4D97-AF65-F5344CB8AC3E}">
        <p14:creationId xmlns:p14="http://schemas.microsoft.com/office/powerpoint/2010/main" xmlns="" val="193404212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74512" y="3523059"/>
            <a:ext cx="3023810" cy="22681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0947"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067405" y="1600200"/>
            <a:ext cx="3122084" cy="17755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0948" name="Picture 4"/>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1484690" y="4038600"/>
            <a:ext cx="2396370" cy="1788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0949" name="Text Box 4"/>
          <p:cNvSpPr txBox="1">
            <a:spLocks noChangeArrowheads="1"/>
          </p:cNvSpPr>
          <p:nvPr/>
        </p:nvSpPr>
        <p:spPr bwMode="auto">
          <a:xfrm>
            <a:off x="-1447800" y="152400"/>
            <a:ext cx="7010702" cy="646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2" tIns="45716" rIns="91432" bIns="45716">
            <a:spAutoFit/>
          </a:bodyPr>
          <a:lstStyle>
            <a:lvl1pPr defTabSz="482600">
              <a:lnSpc>
                <a:spcPct val="90000"/>
              </a:lnSpc>
              <a:spcBef>
                <a:spcPts val="788"/>
              </a:spcBef>
              <a:buFont typeface="Arial" pitchFamily="34" charset="0"/>
              <a:buChar char="•"/>
              <a:defRPr sz="2200">
                <a:solidFill>
                  <a:schemeClr val="tx1"/>
                </a:solidFill>
                <a:latin typeface="Calibri" pitchFamily="34" charset="0"/>
              </a:defRPr>
            </a:lvl1pPr>
            <a:lvl2pPr marL="742950" indent="-285750" defTabSz="482600">
              <a:lnSpc>
                <a:spcPct val="90000"/>
              </a:lnSpc>
              <a:spcBef>
                <a:spcPts val="400"/>
              </a:spcBef>
              <a:buFont typeface="Arial" pitchFamily="34" charset="0"/>
              <a:buChar char="•"/>
              <a:defRPr sz="1900">
                <a:solidFill>
                  <a:schemeClr val="tx1"/>
                </a:solidFill>
                <a:latin typeface="Calibri" pitchFamily="34" charset="0"/>
              </a:defRPr>
            </a:lvl2pPr>
            <a:lvl3pPr marL="1143000" indent="-228600" defTabSz="482600">
              <a:lnSpc>
                <a:spcPct val="90000"/>
              </a:lnSpc>
              <a:spcBef>
                <a:spcPts val="400"/>
              </a:spcBef>
              <a:buFont typeface="Arial" pitchFamily="34" charset="0"/>
              <a:buChar char="•"/>
              <a:defRPr sz="1600">
                <a:solidFill>
                  <a:schemeClr val="tx1"/>
                </a:solidFill>
                <a:latin typeface="Calibri" pitchFamily="34" charset="0"/>
              </a:defRPr>
            </a:lvl3pPr>
            <a:lvl4pPr marL="1600200" indent="-228600" defTabSz="482600">
              <a:lnSpc>
                <a:spcPct val="90000"/>
              </a:lnSpc>
              <a:spcBef>
                <a:spcPts val="400"/>
              </a:spcBef>
              <a:buFont typeface="Arial" pitchFamily="34" charset="0"/>
              <a:buChar char="•"/>
              <a:defRPr sz="1400">
                <a:solidFill>
                  <a:schemeClr val="tx1"/>
                </a:solidFill>
                <a:latin typeface="Calibri" pitchFamily="34" charset="0"/>
              </a:defRPr>
            </a:lvl4pPr>
            <a:lvl5pPr marL="2057400" indent="-228600" defTabSz="482600">
              <a:lnSpc>
                <a:spcPct val="90000"/>
              </a:lnSpc>
              <a:spcBef>
                <a:spcPts val="400"/>
              </a:spcBef>
              <a:buFont typeface="Arial" pitchFamily="34" charset="0"/>
              <a:buChar char="•"/>
              <a:defRPr sz="1400">
                <a:solidFill>
                  <a:schemeClr val="tx1"/>
                </a:solidFill>
                <a:latin typeface="Calibri" pitchFamily="34" charset="0"/>
              </a:defRPr>
            </a:lvl5pPr>
            <a:lvl6pPr marL="25146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defTabSz="482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gn="ctr">
              <a:lnSpc>
                <a:spcPct val="100000"/>
              </a:lnSpc>
              <a:spcBef>
                <a:spcPct val="50000"/>
              </a:spcBef>
              <a:buFontTx/>
              <a:buNone/>
            </a:pPr>
            <a:r>
              <a:rPr lang="es-US" sz="3600" b="0" i="0" dirty="0" smtClean="0">
                <a:solidFill>
                  <a:srgbClr val="000000"/>
                </a:solidFill>
              </a:rPr>
              <a:t>Tirar con cadena</a:t>
            </a:r>
          </a:p>
        </p:txBody>
      </p:sp>
      <p:sp>
        <p:nvSpPr>
          <p:cNvPr id="2" name="TextBox 1"/>
          <p:cNvSpPr txBox="1"/>
          <p:nvPr/>
        </p:nvSpPr>
        <p:spPr>
          <a:xfrm>
            <a:off x="4307775" y="1056351"/>
            <a:ext cx="4800600" cy="2585323"/>
          </a:xfrm>
          <a:prstGeom prst="rect">
            <a:avLst/>
          </a:prstGeom>
          <a:noFill/>
        </p:spPr>
        <p:txBody>
          <a:bodyPr wrap="square" rtlCol="0">
            <a:spAutoFit/>
          </a:bodyPr>
          <a:lstStyle/>
          <a:p>
            <a:r>
              <a:rPr lang="es-US" sz="1800" b="0" i="0" dirty="0" smtClean="0">
                <a:solidFill>
                  <a:srgbClr val="000000"/>
                </a:solidFill>
              </a:rPr>
              <a:t>Inspeccione la cadena antes de cada uso. Busque:</a:t>
            </a:r>
          </a:p>
          <a:p>
            <a:pPr marL="285750" indent="-285750">
              <a:buFont typeface="Arial" panose="020B0604020202020204" pitchFamily="34" charset="0"/>
              <a:buChar char="•"/>
            </a:pPr>
            <a:r>
              <a:rPr lang="es-US" sz="1800" b="0" i="0" dirty="0" smtClean="0">
                <a:solidFill>
                  <a:srgbClr val="000000"/>
                </a:solidFill>
              </a:rPr>
              <a:t>Eslabones estirados, doblados o retorcidos</a:t>
            </a:r>
          </a:p>
          <a:p>
            <a:pPr marL="285750" indent="-285750">
              <a:buFont typeface="Arial" panose="020B0604020202020204" pitchFamily="34" charset="0"/>
              <a:buChar char="•"/>
            </a:pPr>
            <a:r>
              <a:rPr lang="es-US" sz="1800" b="0" i="0" dirty="0" smtClean="0">
                <a:solidFill>
                  <a:srgbClr val="000000"/>
                </a:solidFill>
              </a:rPr>
              <a:t>Mellas, gubias</a:t>
            </a:r>
          </a:p>
          <a:p>
            <a:pPr marL="285750" indent="-285750">
              <a:buFont typeface="Arial" panose="020B0604020202020204" pitchFamily="34" charset="0"/>
              <a:buChar char="•"/>
            </a:pPr>
            <a:r>
              <a:rPr lang="es-US" sz="1800" b="0" i="0" dirty="0" smtClean="0">
                <a:solidFill>
                  <a:srgbClr val="000000"/>
                </a:solidFill>
              </a:rPr>
              <a:t>Descoloración (debido al calor excesivo)</a:t>
            </a:r>
          </a:p>
          <a:p>
            <a:pPr marL="285750" indent="-285750">
              <a:buFont typeface="Arial" panose="020B0604020202020204" pitchFamily="34" charset="0"/>
              <a:buChar char="•"/>
            </a:pPr>
            <a:endParaRPr lang="en-US" dirty="0"/>
          </a:p>
          <a:p>
            <a:r>
              <a:rPr lang="es-US" sz="1800" b="1" i="0" u="sng" dirty="0" smtClean="0">
                <a:solidFill>
                  <a:srgbClr val="FF0000"/>
                </a:solidFill>
              </a:rPr>
              <a:t>¡PIENSE!</a:t>
            </a:r>
            <a:r>
              <a:rPr lang="es-US" sz="1800" b="0" i="0" dirty="0" smtClean="0">
                <a:solidFill>
                  <a:srgbClr val="000000"/>
                </a:solidFill>
              </a:rPr>
              <a:t> Si la cadena u otro dispositivo de tracción se rompiera mientras se utilizaba para tirar, ¿</a:t>
            </a:r>
            <a:r>
              <a:rPr lang="es-US" sz="1800" b="0" i="0" u="sng" dirty="0" smtClean="0">
                <a:solidFill>
                  <a:srgbClr val="000000"/>
                </a:solidFill>
              </a:rPr>
              <a:t>hacia dónde o hacia quién</a:t>
            </a:r>
            <a:r>
              <a:rPr lang="es-US" sz="1800" b="0" i="0" dirty="0" smtClean="0">
                <a:solidFill>
                  <a:srgbClr val="000000"/>
                </a:solidFill>
              </a:rPr>
              <a:t> volaría?</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xmlns="" val="1197404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217714" y="-214311"/>
            <a:ext cx="7886095" cy="1326059"/>
          </a:xfrm>
        </p:spPr>
        <p:txBody>
          <a:bodyPr/>
          <a:lstStyle/>
          <a:p>
            <a:pPr eaLnBrk="1" hangingPunct="1"/>
            <a:r>
              <a:rPr lang="es-US" sz="3600" b="0" i="0" dirty="0" smtClean="0">
                <a:solidFill>
                  <a:srgbClr val="000000"/>
                </a:solidFill>
                <a:latin typeface="Calibri" pitchFamily="18" charset="0"/>
              </a:rPr>
              <a:t>Repostaje</a:t>
            </a:r>
          </a:p>
        </p:txBody>
      </p:sp>
      <p:sp>
        <p:nvSpPr>
          <p:cNvPr id="131075" name="Content Placeholder 2"/>
          <p:cNvSpPr>
            <a:spLocks noGrp="1"/>
          </p:cNvSpPr>
          <p:nvPr>
            <p:ph idx="1"/>
          </p:nvPr>
        </p:nvSpPr>
        <p:spPr>
          <a:xfrm>
            <a:off x="435430" y="1214439"/>
            <a:ext cx="8227786" cy="1026914"/>
          </a:xfrm>
        </p:spPr>
        <p:txBody>
          <a:bodyPr/>
          <a:lstStyle/>
          <a:p>
            <a:pPr eaLnBrk="1" hangingPunct="1"/>
            <a:r>
              <a:rPr lang="es-US" sz="2100" b="0" i="0" dirty="0" smtClean="0">
                <a:solidFill>
                  <a:srgbClr val="000000"/>
                </a:solidFill>
              </a:rPr>
              <a:t>¿Qué tipo de combustible utiliza su equipo?</a:t>
            </a:r>
          </a:p>
          <a:p>
            <a:pPr lvl="1" eaLnBrk="1" hangingPunct="1"/>
            <a:r>
              <a:rPr lang="es-US" b="0" i="0" dirty="0" smtClean="0">
                <a:solidFill>
                  <a:srgbClr val="000000"/>
                </a:solidFill>
              </a:rPr>
              <a:t>Gasolina, diésel, batería, propano</a:t>
            </a:r>
          </a:p>
          <a:p>
            <a:pPr lvl="1" eaLnBrk="1" hangingPunct="1"/>
            <a:endParaRPr lang="en-US" altLang="en-US" dirty="0"/>
          </a:p>
          <a:p>
            <a:pPr eaLnBrk="1" hangingPunct="1"/>
            <a:r>
              <a:rPr lang="es-US" sz="2100" b="0" i="0" dirty="0" smtClean="0">
                <a:solidFill>
                  <a:srgbClr val="000000"/>
                </a:solidFill>
              </a:rPr>
              <a:t>Usted deberá ser consciente de los peligros asociados con cada tipo de combustible que requiere </a:t>
            </a:r>
            <a:r>
              <a:rPr lang="es-US" dirty="0" smtClean="0">
                <a:solidFill>
                  <a:srgbClr val="000000"/>
                </a:solidFill>
              </a:rPr>
              <a:t>su equipo móvil.</a:t>
            </a:r>
          </a:p>
        </p:txBody>
      </p:sp>
      <p:sp>
        <p:nvSpPr>
          <p:cNvPr id="4" name="Slide Number Placeholder 3"/>
          <p:cNvSpPr>
            <a:spLocks noGrp="1"/>
          </p:cNvSpPr>
          <p:nvPr>
            <p:ph type="sldNum" sz="quarter" idx="12"/>
          </p:nvPr>
        </p:nvSpPr>
        <p:spPr/>
        <p:txBody>
          <a:bodyPr/>
          <a:lstStyle/>
          <a:p>
            <a:pPr>
              <a:defRPr/>
            </a:pPr>
            <a:fld id="{BA4CF408-52FB-45B3-89E2-25749D38905F}" type="slidenum">
              <a:rPr lang="en-US"/>
              <a:pPr>
                <a:defRPr/>
              </a:pPr>
              <a:t>62</a:t>
            </a:fld>
            <a:endParaRPr lang="en-US" dirty="0"/>
          </a:p>
        </p:txBody>
      </p:sp>
      <p:sp>
        <p:nvSpPr>
          <p:cNvPr id="6" name="Slide Number Placeholder 3"/>
          <p:cNvSpPr txBox="1">
            <a:spLocks/>
          </p:cNvSpPr>
          <p:nvPr/>
        </p:nvSpPr>
        <p:spPr>
          <a:xfrm>
            <a:off x="8382000" y="7681022"/>
            <a:ext cx="762000" cy="366117"/>
          </a:xfrm>
          <a:prstGeom prst="rect">
            <a:avLst/>
          </a:prstGeom>
        </p:spPr>
        <p:txBody>
          <a:bodyPr lIns="0" tIns="0" rIns="0" bIns="0" anchor="b"/>
          <a:lstStyle/>
          <a:p>
            <a:pPr algn="r" defTabSz="864931" fontAlgn="base">
              <a:spcBef>
                <a:spcPct val="0"/>
              </a:spcBef>
              <a:spcAft>
                <a:spcPct val="0"/>
              </a:spcAft>
              <a:defRPr/>
            </a:pPr>
            <a:fld id="{DD8D2138-27F0-4B31-8AE5-824FA1EB27D5}" type="slidenum">
              <a:rPr lang="en-US" sz="1100">
                <a:solidFill>
                  <a:srgbClr val="44546A">
                    <a:shade val="90000"/>
                  </a:srgbClr>
                </a:solidFill>
                <a:latin typeface="Times New Roman" pitchFamily="18" charset="0"/>
              </a:rPr>
              <a:pPr algn="r" defTabSz="864931" fontAlgn="base">
                <a:spcBef>
                  <a:spcPct val="0"/>
                </a:spcBef>
                <a:spcAft>
                  <a:spcPct val="0"/>
                </a:spcAft>
                <a:defRPr/>
              </a:pPr>
              <a:t>62</a:t>
            </a:fld>
            <a:endParaRPr lang="en-US" sz="1100" dirty="0">
              <a:solidFill>
                <a:srgbClr val="44546A">
                  <a:shade val="90000"/>
                </a:srgbClr>
              </a:solidFill>
              <a:latin typeface="Times New Roman"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743700" y="3441220"/>
            <a:ext cx="2019300" cy="20193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322521" y="3657600"/>
            <a:ext cx="1905000" cy="190500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2613837" y="3725475"/>
            <a:ext cx="3657364" cy="1769250"/>
          </a:xfrm>
          <a:prstGeom prst="rect">
            <a:avLst/>
          </a:prstGeom>
        </p:spPr>
      </p:pic>
    </p:spTree>
    <p:extLst>
      <p:ext uri="{BB962C8B-B14F-4D97-AF65-F5344CB8AC3E}">
        <p14:creationId xmlns:p14="http://schemas.microsoft.com/office/powerpoint/2010/main" xmlns="" val="41450064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217714" y="-214311"/>
            <a:ext cx="7886095" cy="1326059"/>
          </a:xfrm>
        </p:spPr>
        <p:txBody>
          <a:bodyPr/>
          <a:lstStyle/>
          <a:p>
            <a:pPr eaLnBrk="1" hangingPunct="1"/>
            <a:r>
              <a:rPr lang="es-US" sz="3600" b="0" i="0" dirty="0" smtClean="0">
                <a:solidFill>
                  <a:srgbClr val="000000"/>
                </a:solidFill>
                <a:latin typeface="Calibri" pitchFamily="18" charset="0"/>
              </a:rPr>
              <a:t>Repostaje</a:t>
            </a:r>
          </a:p>
        </p:txBody>
      </p:sp>
      <p:sp>
        <p:nvSpPr>
          <p:cNvPr id="131075" name="Content Placeholder 2"/>
          <p:cNvSpPr>
            <a:spLocks noGrp="1"/>
          </p:cNvSpPr>
          <p:nvPr>
            <p:ph idx="1"/>
          </p:nvPr>
        </p:nvSpPr>
        <p:spPr>
          <a:xfrm>
            <a:off x="152400" y="1214439"/>
            <a:ext cx="3657600" cy="614361"/>
          </a:xfrm>
        </p:spPr>
        <p:txBody>
          <a:bodyPr/>
          <a:lstStyle/>
          <a:p>
            <a:pPr eaLnBrk="1" hangingPunct="1"/>
            <a:r>
              <a:rPr lang="es-US" sz="2100" b="0" i="0" dirty="0" smtClean="0">
                <a:solidFill>
                  <a:srgbClr val="000000"/>
                </a:solidFill>
              </a:rPr>
              <a:t>PPE para el manejo de propano y baterías.</a:t>
            </a:r>
          </a:p>
        </p:txBody>
      </p:sp>
      <p:sp>
        <p:nvSpPr>
          <p:cNvPr id="4" name="Slide Number Placeholder 3"/>
          <p:cNvSpPr>
            <a:spLocks noGrp="1"/>
          </p:cNvSpPr>
          <p:nvPr>
            <p:ph type="sldNum" sz="quarter" idx="12"/>
          </p:nvPr>
        </p:nvSpPr>
        <p:spPr/>
        <p:txBody>
          <a:bodyPr/>
          <a:lstStyle/>
          <a:p>
            <a:pPr>
              <a:defRPr/>
            </a:pPr>
            <a:fld id="{BA4CF408-52FB-45B3-89E2-25749D38905F}" type="slidenum">
              <a:rPr lang="en-US"/>
              <a:pPr>
                <a:defRPr/>
              </a:pPr>
              <a:t>63</a:t>
            </a:fld>
            <a:endParaRPr lang="en-US" dirty="0"/>
          </a:p>
        </p:txBody>
      </p:sp>
      <p:sp>
        <p:nvSpPr>
          <p:cNvPr id="6" name="Slide Number Placeholder 3"/>
          <p:cNvSpPr txBox="1">
            <a:spLocks/>
          </p:cNvSpPr>
          <p:nvPr/>
        </p:nvSpPr>
        <p:spPr>
          <a:xfrm>
            <a:off x="8382000" y="7681022"/>
            <a:ext cx="762000" cy="366117"/>
          </a:xfrm>
          <a:prstGeom prst="rect">
            <a:avLst/>
          </a:prstGeom>
        </p:spPr>
        <p:txBody>
          <a:bodyPr lIns="0" tIns="0" rIns="0" bIns="0" anchor="b"/>
          <a:lstStyle/>
          <a:p>
            <a:pPr algn="r" defTabSz="864931" fontAlgn="base">
              <a:spcBef>
                <a:spcPct val="0"/>
              </a:spcBef>
              <a:spcAft>
                <a:spcPct val="0"/>
              </a:spcAft>
              <a:defRPr/>
            </a:pPr>
            <a:fld id="{DD8D2138-27F0-4B31-8AE5-824FA1EB27D5}" type="slidenum">
              <a:rPr lang="en-US" sz="1100">
                <a:solidFill>
                  <a:srgbClr val="44546A">
                    <a:shade val="90000"/>
                  </a:srgbClr>
                </a:solidFill>
                <a:latin typeface="Times New Roman" pitchFamily="18" charset="0"/>
              </a:rPr>
              <a:pPr algn="r" defTabSz="864931" fontAlgn="base">
                <a:spcBef>
                  <a:spcPct val="0"/>
                </a:spcBef>
                <a:spcAft>
                  <a:spcPct val="0"/>
                </a:spcAft>
                <a:defRPr/>
              </a:pPr>
              <a:t>63</a:t>
            </a:fld>
            <a:endParaRPr lang="en-US" sz="1100" dirty="0">
              <a:solidFill>
                <a:srgbClr val="44546A">
                  <a:shade val="90000"/>
                </a:srgbClr>
              </a:solidFill>
              <a:latin typeface="Times New Roman" pitchFamily="18" charset="0"/>
            </a:endParaRPr>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381000" y="1905000"/>
            <a:ext cx="4073723"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894520" y="1983941"/>
            <a:ext cx="3792280" cy="3271118"/>
          </a:xfrm>
          <a:prstGeom prst="rect">
            <a:avLst/>
          </a:prstGeom>
        </p:spPr>
      </p:pic>
    </p:spTree>
    <p:extLst>
      <p:ext uri="{BB962C8B-B14F-4D97-AF65-F5344CB8AC3E}">
        <p14:creationId xmlns:p14="http://schemas.microsoft.com/office/powerpoint/2010/main" xmlns="" val="33883940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3"/>
          <p:cNvSpPr txBox="1">
            <a:spLocks noChangeArrowheads="1"/>
          </p:cNvSpPr>
          <p:nvPr/>
        </p:nvSpPr>
        <p:spPr bwMode="auto">
          <a:xfrm>
            <a:off x="836084" y="2361903"/>
            <a:ext cx="7544405" cy="3213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91" tIns="45695" rIns="91391" bIns="45695">
            <a:spAutoFit/>
          </a:bodyPr>
          <a:lstStyle>
            <a:lvl1pPr>
              <a:lnSpc>
                <a:spcPct val="90000"/>
              </a:lnSpc>
              <a:spcBef>
                <a:spcPts val="788"/>
              </a:spcBef>
              <a:buFont typeface="Arial" pitchFamily="34" charset="0"/>
              <a:buChar char="•"/>
              <a:defRPr sz="2200">
                <a:solidFill>
                  <a:schemeClr val="tx1"/>
                </a:solidFill>
                <a:latin typeface="Calibri" pitchFamily="34" charset="0"/>
              </a:defRPr>
            </a:lvl1pPr>
            <a:lvl2pPr marL="742950" indent="-285750">
              <a:lnSpc>
                <a:spcPct val="90000"/>
              </a:lnSpc>
              <a:spcBef>
                <a:spcPts val="400"/>
              </a:spcBef>
              <a:buFont typeface="Arial" pitchFamily="34" charset="0"/>
              <a:buChar char="•"/>
              <a:defRPr sz="1900">
                <a:solidFill>
                  <a:schemeClr val="tx1"/>
                </a:solidFill>
                <a:latin typeface="Calibri" pitchFamily="34" charset="0"/>
              </a:defRPr>
            </a:lvl2pPr>
            <a:lvl3pPr marL="1143000" indent="-228600">
              <a:lnSpc>
                <a:spcPct val="90000"/>
              </a:lnSpc>
              <a:spcBef>
                <a:spcPts val="400"/>
              </a:spcBef>
              <a:buFont typeface="Arial" pitchFamily="34" charset="0"/>
              <a:buChar char="•"/>
              <a:defRPr sz="1600">
                <a:solidFill>
                  <a:schemeClr val="tx1"/>
                </a:solidFill>
                <a:latin typeface="Calibri" pitchFamily="34" charset="0"/>
              </a:defRPr>
            </a:lvl3pPr>
            <a:lvl4pPr marL="1600200" indent="-228600">
              <a:lnSpc>
                <a:spcPct val="90000"/>
              </a:lnSpc>
              <a:spcBef>
                <a:spcPts val="400"/>
              </a:spcBef>
              <a:buFont typeface="Arial" pitchFamily="34" charset="0"/>
              <a:buChar char="•"/>
              <a:defRPr sz="1400">
                <a:solidFill>
                  <a:schemeClr val="tx1"/>
                </a:solidFill>
                <a:latin typeface="Calibri" pitchFamily="34" charset="0"/>
              </a:defRPr>
            </a:lvl4pPr>
            <a:lvl5pPr marL="2057400" indent="-228600">
              <a:lnSpc>
                <a:spcPct val="90000"/>
              </a:lnSpc>
              <a:spcBef>
                <a:spcPts val="400"/>
              </a:spcBef>
              <a:buFont typeface="Arial" pitchFamily="34" charset="0"/>
              <a:buChar char="•"/>
              <a:defRPr sz="1400">
                <a:solidFill>
                  <a:schemeClr val="tx1"/>
                </a:solidFill>
                <a:latin typeface="Calibri" pitchFamily="34" charset="0"/>
              </a:defRPr>
            </a:lvl5pPr>
            <a:lvl6pPr marL="25146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nSpc>
                <a:spcPct val="100000"/>
              </a:lnSpc>
              <a:spcBef>
                <a:spcPct val="20000"/>
              </a:spcBef>
              <a:buClr>
                <a:srgbClr val="44546A"/>
              </a:buClr>
              <a:buFontTx/>
              <a:buNone/>
            </a:pPr>
            <a:r>
              <a:rPr lang="es-US" sz="1600" b="1" i="0" dirty="0" smtClean="0">
                <a:solidFill>
                  <a:srgbClr val="000000"/>
                </a:solidFill>
                <a:latin typeface="Times New Roman" pitchFamily="18" charset="0"/>
              </a:rPr>
              <a:t>HUNTERSVILLE, NC (WBTV) - Tres personas fueron trasladadas al hospital y otras nueve fueron evaluadas después de que funcionarios detectaran altos niveles de monóxido de carbono en un edificio de Huntersville el lunes por la tarde.</a:t>
            </a:r>
          </a:p>
          <a:p>
            <a:pPr>
              <a:lnSpc>
                <a:spcPct val="100000"/>
              </a:lnSpc>
              <a:spcBef>
                <a:spcPct val="20000"/>
              </a:spcBef>
              <a:buClr>
                <a:srgbClr val="44546A"/>
              </a:buClr>
              <a:buFontTx/>
              <a:buNone/>
            </a:pPr>
            <a:r>
              <a:rPr lang="es-US" sz="1600" b="1" i="0" dirty="0" smtClean="0">
                <a:solidFill>
                  <a:srgbClr val="000000"/>
                </a:solidFill>
                <a:latin typeface="Times New Roman" pitchFamily="18" charset="0"/>
              </a:rPr>
              <a:t>La fuente del monóxido de carbono era una montacargas, según lo determinó el Departamento de Bomberos de Huntersville.</a:t>
            </a:r>
          </a:p>
          <a:p>
            <a:pPr>
              <a:lnSpc>
                <a:spcPct val="100000"/>
              </a:lnSpc>
              <a:spcBef>
                <a:spcPct val="20000"/>
              </a:spcBef>
              <a:buClr>
                <a:srgbClr val="44546A"/>
              </a:buClr>
              <a:buFontTx/>
              <a:buNone/>
            </a:pPr>
            <a:r>
              <a:rPr lang="es-US" sz="1600" b="1" i="0" dirty="0" smtClean="0">
                <a:solidFill>
                  <a:srgbClr val="000000"/>
                </a:solidFill>
                <a:latin typeface="Times New Roman" pitchFamily="18" charset="0"/>
              </a:rPr>
              <a:t>El incidente se produjo justo antes de las 12:30 p. m. un edificio en la cuadra 11500 de Vanstory Drive, donde los bomberos trabajaban para ventilar la estructura.</a:t>
            </a:r>
          </a:p>
          <a:p>
            <a:pPr>
              <a:lnSpc>
                <a:spcPct val="100000"/>
              </a:lnSpc>
              <a:spcBef>
                <a:spcPct val="20000"/>
              </a:spcBef>
              <a:buClr>
                <a:srgbClr val="44546A"/>
              </a:buClr>
              <a:buFontTx/>
              <a:buNone/>
            </a:pPr>
            <a:r>
              <a:rPr lang="es-US" sz="1600" b="1" i="0" dirty="0" smtClean="0">
                <a:solidFill>
                  <a:srgbClr val="000000"/>
                </a:solidFill>
                <a:latin typeface="Times New Roman" pitchFamily="18" charset="0"/>
              </a:rPr>
              <a:t>El médico llevó a tres personas a Novant Huntersville con lesiones menores y evaluó a otras nueve. </a:t>
            </a:r>
          </a:p>
          <a:p>
            <a:pPr>
              <a:lnSpc>
                <a:spcPct val="100000"/>
              </a:lnSpc>
              <a:spcBef>
                <a:spcPct val="20000"/>
              </a:spcBef>
              <a:buClr>
                <a:srgbClr val="44546A"/>
              </a:buClr>
              <a:buFontTx/>
              <a:buNone/>
            </a:pPr>
            <a:r>
              <a:rPr lang="es-US" sz="1600" b="1" i="0" dirty="0" smtClean="0">
                <a:solidFill>
                  <a:srgbClr val="000000"/>
                </a:solidFill>
                <a:latin typeface="Times New Roman" pitchFamily="18" charset="0"/>
              </a:rPr>
              <a:t>A las 1:40 p. m., los bomberos de Huntersville dijeron que el edificio estaba despejado y era seguro.</a:t>
            </a:r>
          </a:p>
          <a:p>
            <a:pPr algn="ctr">
              <a:lnSpc>
                <a:spcPct val="100000"/>
              </a:lnSpc>
              <a:spcBef>
                <a:spcPct val="50000"/>
              </a:spcBef>
              <a:buFontTx/>
              <a:buNone/>
            </a:pPr>
            <a:r>
              <a:rPr lang="es-US" sz="1200" b="1" i="0" dirty="0" smtClean="0">
                <a:solidFill>
                  <a:srgbClr val="000000"/>
                </a:solidFill>
                <a:latin typeface="Arial" pitchFamily="18" charset="0"/>
                <a:hlinkClick r:id="rId3"/>
              </a:rPr>
              <a:t>http://www.wbtv.com/story/30586558/forklift-to-blame-for-co-detection-in-huntersville-building-hospitalizing-3</a:t>
            </a:r>
            <a:r>
              <a:rPr lang="es-US" sz="1200" b="1" i="0" dirty="0" smtClean="0">
                <a:solidFill>
                  <a:srgbClr val="000000"/>
                </a:solidFill>
                <a:latin typeface="Arial" pitchFamily="18" charset="0"/>
              </a:rPr>
              <a:t> </a:t>
            </a:r>
          </a:p>
        </p:txBody>
      </p:sp>
      <p:sp>
        <p:nvSpPr>
          <p:cNvPr id="134147" name="Text Box 2"/>
          <p:cNvSpPr txBox="1">
            <a:spLocks noChangeArrowheads="1"/>
          </p:cNvSpPr>
          <p:nvPr/>
        </p:nvSpPr>
        <p:spPr bwMode="auto">
          <a:xfrm>
            <a:off x="455084" y="1045430"/>
            <a:ext cx="8306405" cy="7693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91" tIns="45695" rIns="91391" bIns="45695">
            <a:spAutoFit/>
          </a:bodyPr>
          <a:lstStyle>
            <a:lvl1pPr>
              <a:lnSpc>
                <a:spcPct val="90000"/>
              </a:lnSpc>
              <a:spcBef>
                <a:spcPts val="788"/>
              </a:spcBef>
              <a:buFont typeface="Arial" pitchFamily="34" charset="0"/>
              <a:buChar char="•"/>
              <a:defRPr sz="2200">
                <a:solidFill>
                  <a:schemeClr val="tx1"/>
                </a:solidFill>
                <a:latin typeface="Calibri" pitchFamily="34" charset="0"/>
              </a:defRPr>
            </a:lvl1pPr>
            <a:lvl2pPr marL="742950" indent="-285750">
              <a:lnSpc>
                <a:spcPct val="90000"/>
              </a:lnSpc>
              <a:spcBef>
                <a:spcPts val="400"/>
              </a:spcBef>
              <a:buFont typeface="Arial" pitchFamily="34" charset="0"/>
              <a:buChar char="•"/>
              <a:defRPr sz="1900">
                <a:solidFill>
                  <a:schemeClr val="tx1"/>
                </a:solidFill>
                <a:latin typeface="Calibri" pitchFamily="34" charset="0"/>
              </a:defRPr>
            </a:lvl2pPr>
            <a:lvl3pPr marL="1143000" indent="-228600">
              <a:lnSpc>
                <a:spcPct val="90000"/>
              </a:lnSpc>
              <a:spcBef>
                <a:spcPts val="400"/>
              </a:spcBef>
              <a:buFont typeface="Arial" pitchFamily="34" charset="0"/>
              <a:buChar char="•"/>
              <a:defRPr sz="1600">
                <a:solidFill>
                  <a:schemeClr val="tx1"/>
                </a:solidFill>
                <a:latin typeface="Calibri" pitchFamily="34" charset="0"/>
              </a:defRPr>
            </a:lvl3pPr>
            <a:lvl4pPr marL="1600200" indent="-228600">
              <a:lnSpc>
                <a:spcPct val="90000"/>
              </a:lnSpc>
              <a:spcBef>
                <a:spcPts val="400"/>
              </a:spcBef>
              <a:buFont typeface="Arial" pitchFamily="34" charset="0"/>
              <a:buChar char="•"/>
              <a:defRPr sz="1400">
                <a:solidFill>
                  <a:schemeClr val="tx1"/>
                </a:solidFill>
                <a:latin typeface="Calibri" pitchFamily="34" charset="0"/>
              </a:defRPr>
            </a:lvl4pPr>
            <a:lvl5pPr marL="2057400" indent="-228600">
              <a:lnSpc>
                <a:spcPct val="90000"/>
              </a:lnSpc>
              <a:spcBef>
                <a:spcPts val="400"/>
              </a:spcBef>
              <a:buFont typeface="Arial" pitchFamily="34" charset="0"/>
              <a:buChar char="•"/>
              <a:defRPr sz="1400">
                <a:solidFill>
                  <a:schemeClr val="tx1"/>
                </a:solidFill>
                <a:latin typeface="Calibri" pitchFamily="34" charset="0"/>
              </a:defRPr>
            </a:lvl5pPr>
            <a:lvl6pPr marL="25146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gn="ctr">
              <a:lnSpc>
                <a:spcPct val="100000"/>
              </a:lnSpc>
              <a:spcBef>
                <a:spcPct val="50000"/>
              </a:spcBef>
              <a:buFontTx/>
              <a:buNone/>
            </a:pPr>
            <a:r>
              <a:rPr lang="es-US" sz="4400" b="1" i="0" dirty="0" smtClean="0">
                <a:solidFill>
                  <a:srgbClr val="000000"/>
                </a:solidFill>
                <a:latin typeface="Arial" pitchFamily="18" charset="0"/>
              </a:rPr>
              <a:t>Tenga en cuenta al monóxido de carbono</a:t>
            </a:r>
          </a:p>
        </p:txBody>
      </p:sp>
    </p:spTree>
    <p:extLst>
      <p:ext uri="{BB962C8B-B14F-4D97-AF65-F5344CB8AC3E}">
        <p14:creationId xmlns:p14="http://schemas.microsoft.com/office/powerpoint/2010/main" xmlns="" val="1768872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3"/>
          <p:cNvSpPr txBox="1">
            <a:spLocks noChangeArrowheads="1"/>
          </p:cNvSpPr>
          <p:nvPr/>
        </p:nvSpPr>
        <p:spPr bwMode="auto">
          <a:xfrm>
            <a:off x="113998" y="1207146"/>
            <a:ext cx="3772202" cy="5262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391" tIns="45695" rIns="91391" bIns="45695">
            <a:spAutoFit/>
          </a:bodyPr>
          <a:lstStyle>
            <a:lvl1pPr>
              <a:lnSpc>
                <a:spcPct val="90000"/>
              </a:lnSpc>
              <a:spcBef>
                <a:spcPts val="788"/>
              </a:spcBef>
              <a:buFont typeface="Arial" pitchFamily="34" charset="0"/>
              <a:buChar char="•"/>
              <a:defRPr sz="2200">
                <a:solidFill>
                  <a:schemeClr val="tx1"/>
                </a:solidFill>
                <a:latin typeface="Calibri" pitchFamily="34" charset="0"/>
              </a:defRPr>
            </a:lvl1pPr>
            <a:lvl2pPr marL="742950" indent="-285750">
              <a:lnSpc>
                <a:spcPct val="90000"/>
              </a:lnSpc>
              <a:spcBef>
                <a:spcPts val="400"/>
              </a:spcBef>
              <a:buFont typeface="Arial" pitchFamily="34" charset="0"/>
              <a:buChar char="•"/>
              <a:defRPr sz="1900">
                <a:solidFill>
                  <a:schemeClr val="tx1"/>
                </a:solidFill>
                <a:latin typeface="Calibri" pitchFamily="34" charset="0"/>
              </a:defRPr>
            </a:lvl2pPr>
            <a:lvl3pPr marL="1143000" indent="-228600">
              <a:lnSpc>
                <a:spcPct val="90000"/>
              </a:lnSpc>
              <a:spcBef>
                <a:spcPts val="400"/>
              </a:spcBef>
              <a:buFont typeface="Arial" pitchFamily="34" charset="0"/>
              <a:buChar char="•"/>
              <a:defRPr sz="1600">
                <a:solidFill>
                  <a:schemeClr val="tx1"/>
                </a:solidFill>
                <a:latin typeface="Calibri" pitchFamily="34" charset="0"/>
              </a:defRPr>
            </a:lvl3pPr>
            <a:lvl4pPr marL="1600200" indent="-228600">
              <a:lnSpc>
                <a:spcPct val="90000"/>
              </a:lnSpc>
              <a:spcBef>
                <a:spcPts val="400"/>
              </a:spcBef>
              <a:buFont typeface="Arial" pitchFamily="34" charset="0"/>
              <a:buChar char="•"/>
              <a:defRPr sz="1400">
                <a:solidFill>
                  <a:schemeClr val="tx1"/>
                </a:solidFill>
                <a:latin typeface="Calibri" pitchFamily="34" charset="0"/>
              </a:defRPr>
            </a:lvl4pPr>
            <a:lvl5pPr marL="2057400" indent="-228600">
              <a:lnSpc>
                <a:spcPct val="90000"/>
              </a:lnSpc>
              <a:spcBef>
                <a:spcPts val="400"/>
              </a:spcBef>
              <a:buFont typeface="Arial" pitchFamily="34" charset="0"/>
              <a:buChar char="•"/>
              <a:defRPr sz="1400">
                <a:solidFill>
                  <a:schemeClr val="tx1"/>
                </a:solidFill>
                <a:latin typeface="Calibri" pitchFamily="34" charset="0"/>
              </a:defRPr>
            </a:lvl5pPr>
            <a:lvl6pPr marL="25146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6pPr>
            <a:lvl7pPr marL="29718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7pPr>
            <a:lvl8pPr marL="34290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8pPr>
            <a:lvl9pPr marL="3886200" indent="-228600" eaLnBrk="0" fontAlgn="base" hangingPunct="0">
              <a:lnSpc>
                <a:spcPct val="90000"/>
              </a:lnSpc>
              <a:spcBef>
                <a:spcPts val="400"/>
              </a:spcBef>
              <a:spcAft>
                <a:spcPct val="0"/>
              </a:spcAft>
              <a:buFont typeface="Arial" pitchFamily="34" charset="0"/>
              <a:buChar char="•"/>
              <a:defRPr sz="1400">
                <a:solidFill>
                  <a:schemeClr val="tx1"/>
                </a:solidFill>
                <a:latin typeface="Calibri" pitchFamily="34" charset="0"/>
              </a:defRPr>
            </a:lvl9pPr>
          </a:lstStyle>
          <a:p>
            <a:pPr algn="ctr">
              <a:lnSpc>
                <a:spcPct val="100000"/>
              </a:lnSpc>
              <a:spcBef>
                <a:spcPct val="20000"/>
              </a:spcBef>
              <a:buClr>
                <a:srgbClr val="44546A"/>
              </a:buClr>
              <a:buFont typeface="Arial" pitchFamily="34" charset="0"/>
              <a:buNone/>
            </a:pPr>
            <a:r>
              <a:rPr lang="es-US" sz="2400" b="0" i="0" dirty="0" smtClean="0">
                <a:solidFill>
                  <a:srgbClr val="000000"/>
                </a:solidFill>
              </a:rPr>
              <a:t>El monóxido de carbono, también conocido como CO, es un gas mortal. Es incoloro, inodoro e insípido, por lo que es imposible que los sentidos humanos lo detecten. Cuando se respira el Co, este reemplaza rápidamente al oxígeno en el torrente sanguíneo. Diversas etapas de la enfermedad pueden dar lugar a la inconsciencia y a la muerte.</a:t>
            </a:r>
          </a:p>
          <a:p>
            <a:pPr>
              <a:lnSpc>
                <a:spcPct val="100000"/>
              </a:lnSpc>
              <a:spcBef>
                <a:spcPct val="20000"/>
              </a:spcBef>
              <a:buClr>
                <a:srgbClr val="44546A"/>
              </a:buClr>
              <a:buFontTx/>
              <a:buNone/>
            </a:pPr>
            <a:endParaRPr lang="en-US" altLang="en-US" sz="4000" b="1" dirty="0">
              <a:solidFill>
                <a:prstClr val="black"/>
              </a:solidFill>
              <a:latin typeface="Arial" pitchFamily="34" charset="0"/>
            </a:endParaRPr>
          </a:p>
        </p:txBody>
      </p:sp>
      <p:sp>
        <p:nvSpPr>
          <p:cNvPr id="3" name="Rectangle 2"/>
          <p:cNvSpPr/>
          <p:nvPr/>
        </p:nvSpPr>
        <p:spPr>
          <a:xfrm>
            <a:off x="331529" y="115669"/>
            <a:ext cx="4773871" cy="646331"/>
          </a:xfrm>
          <a:prstGeom prst="rect">
            <a:avLst/>
          </a:prstGeom>
        </p:spPr>
        <p:txBody>
          <a:bodyPr wrap="none">
            <a:spAutoFit/>
          </a:bodyPr>
          <a:lstStyle/>
          <a:p>
            <a:pPr algn="ctr">
              <a:spcBef>
                <a:spcPct val="50000"/>
              </a:spcBef>
            </a:pPr>
            <a:r>
              <a:rPr lang="es-US" sz="3600" b="0" i="0" dirty="0" smtClean="0">
                <a:solidFill>
                  <a:srgbClr val="000000"/>
                </a:solidFill>
              </a:rPr>
              <a:t>Signos y síntomas de CO</a:t>
            </a:r>
          </a:p>
        </p:txBody>
      </p:sp>
      <p:pic>
        <p:nvPicPr>
          <p:cNvPr id="2" name="Picture 1"/>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4169381" y="2232452"/>
            <a:ext cx="4517419" cy="2263348"/>
          </a:xfrm>
          <a:prstGeom prst="rect">
            <a:avLst/>
          </a:prstGeom>
        </p:spPr>
      </p:pic>
    </p:spTree>
    <p:extLst>
      <p:ext uri="{BB962C8B-B14F-4D97-AF65-F5344CB8AC3E}">
        <p14:creationId xmlns:p14="http://schemas.microsoft.com/office/powerpoint/2010/main" xmlns="" val="36771080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495905" y="1785937"/>
            <a:ext cx="8306405" cy="769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92" tIns="45646" rIns="91292" bIns="45646">
            <a:spAutoFit/>
          </a:bodyPr>
          <a:lstStyle>
            <a:lvl1pPr defTabSz="966788">
              <a:defRPr sz="2400">
                <a:solidFill>
                  <a:schemeClr val="tx1"/>
                </a:solidFill>
                <a:latin typeface="Times New Roman" pitchFamily="18" charset="0"/>
              </a:defRPr>
            </a:lvl1pPr>
            <a:lvl2pPr marL="482600" indent="-303213" defTabSz="966788">
              <a:defRPr sz="2400">
                <a:solidFill>
                  <a:schemeClr val="tx1"/>
                </a:solidFill>
                <a:latin typeface="Times New Roman" pitchFamily="18" charset="0"/>
              </a:defRPr>
            </a:lvl2pPr>
            <a:lvl3pPr marL="966788" indent="-241300" defTabSz="966788">
              <a:defRPr sz="2400">
                <a:solidFill>
                  <a:schemeClr val="tx1"/>
                </a:solidFill>
                <a:latin typeface="Times New Roman" pitchFamily="18" charset="0"/>
              </a:defRPr>
            </a:lvl3pPr>
            <a:lvl4pPr marL="1449388" indent="-242888" defTabSz="966788">
              <a:defRPr sz="2400">
                <a:solidFill>
                  <a:schemeClr val="tx1"/>
                </a:solidFill>
                <a:latin typeface="Times New Roman" pitchFamily="18" charset="0"/>
              </a:defRPr>
            </a:lvl4pPr>
            <a:lvl5pPr marL="1933575" indent="-241300" defTabSz="966788">
              <a:defRPr sz="2400">
                <a:solidFill>
                  <a:schemeClr val="tx1"/>
                </a:solidFill>
                <a:latin typeface="Times New Roman" pitchFamily="18" charset="0"/>
              </a:defRPr>
            </a:lvl5pPr>
            <a:lvl6pPr marL="2390775" indent="-241300" defTabSz="966788" eaLnBrk="0" fontAlgn="base" hangingPunct="0">
              <a:spcBef>
                <a:spcPct val="0"/>
              </a:spcBef>
              <a:spcAft>
                <a:spcPct val="0"/>
              </a:spcAft>
              <a:defRPr sz="2400">
                <a:solidFill>
                  <a:schemeClr val="tx1"/>
                </a:solidFill>
                <a:latin typeface="Times New Roman" pitchFamily="18" charset="0"/>
              </a:defRPr>
            </a:lvl6pPr>
            <a:lvl7pPr marL="2847975" indent="-241300" defTabSz="966788" eaLnBrk="0" fontAlgn="base" hangingPunct="0">
              <a:spcBef>
                <a:spcPct val="0"/>
              </a:spcBef>
              <a:spcAft>
                <a:spcPct val="0"/>
              </a:spcAft>
              <a:defRPr sz="2400">
                <a:solidFill>
                  <a:schemeClr val="tx1"/>
                </a:solidFill>
                <a:latin typeface="Times New Roman" pitchFamily="18" charset="0"/>
              </a:defRPr>
            </a:lvl7pPr>
            <a:lvl8pPr marL="3305175" indent="-241300" defTabSz="966788" eaLnBrk="0" fontAlgn="base" hangingPunct="0">
              <a:spcBef>
                <a:spcPct val="0"/>
              </a:spcBef>
              <a:spcAft>
                <a:spcPct val="0"/>
              </a:spcAft>
              <a:defRPr sz="2400">
                <a:solidFill>
                  <a:schemeClr val="tx1"/>
                </a:solidFill>
                <a:latin typeface="Times New Roman" pitchFamily="18" charset="0"/>
              </a:defRPr>
            </a:lvl8pPr>
            <a:lvl9pPr marL="3762375" indent="-241300" defTabSz="96678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US" sz="4400" b="1" i="0" dirty="0" smtClean="0">
                <a:solidFill>
                  <a:srgbClr val="000000"/>
                </a:solidFill>
                <a:latin typeface="Arial" pitchFamily="18" charset="0"/>
              </a:rPr>
              <a:t>Uso del teléfono celular y mensajes de texto</a:t>
            </a:r>
          </a:p>
        </p:txBody>
      </p:sp>
      <p:sp>
        <p:nvSpPr>
          <p:cNvPr id="138243" name="Text Box 3"/>
          <p:cNvSpPr txBox="1">
            <a:spLocks noChangeArrowheads="1"/>
          </p:cNvSpPr>
          <p:nvPr/>
        </p:nvSpPr>
        <p:spPr bwMode="auto">
          <a:xfrm>
            <a:off x="1829405" y="3500437"/>
            <a:ext cx="5637893" cy="708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92" tIns="45646" rIns="91292" bIns="45646">
            <a:spAutoFit/>
          </a:bodyPr>
          <a:lstStyle>
            <a:lvl1pPr defTabSz="966788">
              <a:defRPr sz="2400">
                <a:solidFill>
                  <a:schemeClr val="tx1"/>
                </a:solidFill>
                <a:latin typeface="Times New Roman" pitchFamily="18" charset="0"/>
              </a:defRPr>
            </a:lvl1pPr>
            <a:lvl2pPr marL="482600" indent="-303213" defTabSz="966788">
              <a:defRPr sz="2400">
                <a:solidFill>
                  <a:schemeClr val="tx1"/>
                </a:solidFill>
                <a:latin typeface="Times New Roman" pitchFamily="18" charset="0"/>
              </a:defRPr>
            </a:lvl2pPr>
            <a:lvl3pPr marL="966788" indent="-241300" defTabSz="966788">
              <a:defRPr sz="2400">
                <a:solidFill>
                  <a:schemeClr val="tx1"/>
                </a:solidFill>
                <a:latin typeface="Times New Roman" pitchFamily="18" charset="0"/>
              </a:defRPr>
            </a:lvl3pPr>
            <a:lvl4pPr marL="1449388" indent="-242888" defTabSz="966788">
              <a:defRPr sz="2400">
                <a:solidFill>
                  <a:schemeClr val="tx1"/>
                </a:solidFill>
                <a:latin typeface="Times New Roman" pitchFamily="18" charset="0"/>
              </a:defRPr>
            </a:lvl4pPr>
            <a:lvl5pPr marL="1933575" indent="-241300" defTabSz="966788">
              <a:defRPr sz="2400">
                <a:solidFill>
                  <a:schemeClr val="tx1"/>
                </a:solidFill>
                <a:latin typeface="Times New Roman" pitchFamily="18" charset="0"/>
              </a:defRPr>
            </a:lvl5pPr>
            <a:lvl6pPr marL="2390775" indent="-241300" defTabSz="966788" eaLnBrk="0" fontAlgn="base" hangingPunct="0">
              <a:spcBef>
                <a:spcPct val="0"/>
              </a:spcBef>
              <a:spcAft>
                <a:spcPct val="0"/>
              </a:spcAft>
              <a:defRPr sz="2400">
                <a:solidFill>
                  <a:schemeClr val="tx1"/>
                </a:solidFill>
                <a:latin typeface="Times New Roman" pitchFamily="18" charset="0"/>
              </a:defRPr>
            </a:lvl6pPr>
            <a:lvl7pPr marL="2847975" indent="-241300" defTabSz="966788" eaLnBrk="0" fontAlgn="base" hangingPunct="0">
              <a:spcBef>
                <a:spcPct val="0"/>
              </a:spcBef>
              <a:spcAft>
                <a:spcPct val="0"/>
              </a:spcAft>
              <a:defRPr sz="2400">
                <a:solidFill>
                  <a:schemeClr val="tx1"/>
                </a:solidFill>
                <a:latin typeface="Times New Roman" pitchFamily="18" charset="0"/>
              </a:defRPr>
            </a:lvl7pPr>
            <a:lvl8pPr marL="3305175" indent="-241300" defTabSz="966788" eaLnBrk="0" fontAlgn="base" hangingPunct="0">
              <a:spcBef>
                <a:spcPct val="0"/>
              </a:spcBef>
              <a:spcAft>
                <a:spcPct val="0"/>
              </a:spcAft>
              <a:defRPr sz="2400">
                <a:solidFill>
                  <a:schemeClr val="tx1"/>
                </a:solidFill>
                <a:latin typeface="Times New Roman" pitchFamily="18" charset="0"/>
              </a:defRPr>
            </a:lvl8pPr>
            <a:lvl9pPr marL="3762375" indent="-241300" defTabSz="96678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US" sz="4000" b="1" i="0" dirty="0" smtClean="0">
                <a:solidFill>
                  <a:srgbClr val="000000"/>
                </a:solidFill>
                <a:latin typeface="Arial" pitchFamily="18" charset="0"/>
              </a:rPr>
              <a:t>¿Cuál es su política?</a:t>
            </a:r>
          </a:p>
        </p:txBody>
      </p:sp>
    </p:spTree>
    <p:extLst>
      <p:ext uri="{BB962C8B-B14F-4D97-AF65-F5344CB8AC3E}">
        <p14:creationId xmlns:p14="http://schemas.microsoft.com/office/powerpoint/2010/main" xmlns="" val="32576990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7714" y="105106"/>
            <a:ext cx="7886095" cy="961694"/>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s-US" sz="3600" b="0" i="0" dirty="0" smtClean="0">
                <a:solidFill>
                  <a:srgbClr val="000000"/>
                </a:solidFill>
              </a:rPr>
              <a:t>Resumen</a:t>
            </a:r>
          </a:p>
        </p:txBody>
      </p:sp>
      <p:sp>
        <p:nvSpPr>
          <p:cNvPr id="4" name="Title 3"/>
          <p:cNvSpPr>
            <a:spLocks noGrp="1"/>
          </p:cNvSpPr>
          <p:nvPr>
            <p:ph type="title"/>
          </p:nvPr>
        </p:nvSpPr>
        <p:spPr>
          <a:xfrm>
            <a:off x="381000" y="1065212"/>
            <a:ext cx="4191000" cy="839788"/>
          </a:xfrm>
        </p:spPr>
        <p:txBody>
          <a:bodyPr/>
          <a:lstStyle/>
          <a:p>
            <a:r>
              <a:rPr lang="es-US" sz="2400" b="0" i="0" dirty="0" smtClean="0">
                <a:solidFill>
                  <a:srgbClr val="000000"/>
                </a:solidFill>
              </a:rPr>
              <a:t>Conocer los peligros que rodean a los vehículos industriales</a:t>
            </a:r>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xmlns=""/>
              </a:ext>
            </a:extLst>
          </a:blip>
          <a:stretch>
            <a:fillRect/>
          </a:stretch>
        </p:blipFill>
        <p:spPr>
          <a:xfrm>
            <a:off x="6681201" y="3672078"/>
            <a:ext cx="2234199" cy="1828800"/>
          </a:xfrm>
        </p:spPr>
      </p:pic>
      <p:sp>
        <p:nvSpPr>
          <p:cNvPr id="6" name="Text Placeholder 5"/>
          <p:cNvSpPr>
            <a:spLocks noGrp="1"/>
          </p:cNvSpPr>
          <p:nvPr>
            <p:ph type="body" sz="half" idx="2"/>
          </p:nvPr>
        </p:nvSpPr>
        <p:spPr>
          <a:xfrm>
            <a:off x="381000" y="2057400"/>
            <a:ext cx="3276599" cy="3811588"/>
          </a:xfrm>
        </p:spPr>
        <p:txBody>
          <a:bodyPr/>
          <a:lstStyle/>
          <a:p>
            <a:pPr marL="171450" indent="-171450">
              <a:buFont typeface="Arial" panose="020B0604020202020204" pitchFamily="34" charset="0"/>
              <a:buChar char="•"/>
            </a:pPr>
            <a:r>
              <a:rPr lang="es-US" sz="1600" b="1" i="0" u="sng" dirty="0" smtClean="0">
                <a:solidFill>
                  <a:srgbClr val="000000"/>
                </a:solidFill>
              </a:rPr>
              <a:t>Operación</a:t>
            </a:r>
            <a:r>
              <a:rPr lang="es-US" sz="1600" b="0" i="0" dirty="0" smtClean="0">
                <a:solidFill>
                  <a:srgbClr val="000000"/>
                </a:solidFill>
              </a:rPr>
              <a:t> - Operador capacitado y certificado, viaja a velocidades seguras, usa el cinturón de seguridad en todo momento, personas cerca del equipo</a:t>
            </a:r>
          </a:p>
          <a:p>
            <a:pPr marL="171450" indent="-171450">
              <a:buFont typeface="Arial" panose="020B0604020202020204" pitchFamily="34" charset="0"/>
              <a:buChar char="•"/>
            </a:pPr>
            <a:r>
              <a:rPr lang="es-US" sz="1600" b="1" i="0" u="sng" dirty="0" smtClean="0">
                <a:solidFill>
                  <a:srgbClr val="000000"/>
                </a:solidFill>
              </a:rPr>
              <a:t>Manejo de carga</a:t>
            </a:r>
            <a:r>
              <a:rPr lang="es-US" sz="1600" b="0" i="0" dirty="0" smtClean="0">
                <a:solidFill>
                  <a:srgbClr val="000000"/>
                </a:solidFill>
              </a:rPr>
              <a:t> - Centro de Gravedad, Capacidad del equipo, Visión clara</a:t>
            </a:r>
          </a:p>
          <a:p>
            <a:pPr marL="171450" indent="-171450">
              <a:buFont typeface="Arial" panose="020B0604020202020204" pitchFamily="34" charset="0"/>
              <a:buChar char="•"/>
            </a:pPr>
            <a:r>
              <a:rPr lang="es-US" sz="1600" b="1" i="0" u="sng" dirty="0" smtClean="0">
                <a:solidFill>
                  <a:srgbClr val="000000"/>
                </a:solidFill>
              </a:rPr>
              <a:t>Condición del equipo</a:t>
            </a:r>
            <a:r>
              <a:rPr lang="es-US" sz="1600" b="0" i="0" dirty="0" smtClean="0">
                <a:solidFill>
                  <a:srgbClr val="000000"/>
                </a:solidFill>
              </a:rPr>
              <a:t> - Frenos, luces, bocina, neumáticos, alarma de respaldo, mangueras, batería, sistema de combustible</a:t>
            </a:r>
          </a:p>
          <a:p>
            <a:pPr marL="171450" indent="-171450">
              <a:buFont typeface="Arial" panose="020B0604020202020204" pitchFamily="34" charset="0"/>
              <a:buChar char="•"/>
            </a:pPr>
            <a:r>
              <a:rPr lang="es-US" sz="1600" b="1" i="0" u="sng" dirty="0" smtClean="0">
                <a:solidFill>
                  <a:srgbClr val="000000"/>
                </a:solidFill>
              </a:rPr>
              <a:t>Área de envío/recepción</a:t>
            </a:r>
            <a:r>
              <a:rPr lang="es-US" sz="1600" b="0" i="0" dirty="0" smtClean="0">
                <a:solidFill>
                  <a:srgbClr val="000000"/>
                </a:solidFill>
              </a:rPr>
              <a:t> - Condición de la placa del muelle, Ruedas atrapadas, Condición del remolque</a:t>
            </a:r>
          </a:p>
        </p:txBody>
      </p:sp>
      <p:pic>
        <p:nvPicPr>
          <p:cNvPr id="10242"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337676" y="1600200"/>
            <a:ext cx="2460625" cy="13650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3813676" y="3657600"/>
            <a:ext cx="2493340" cy="1400556"/>
          </a:xfrm>
          <a:prstGeom prst="rect">
            <a:avLst/>
          </a:prstGeom>
        </p:spPr>
      </p:pic>
    </p:spTree>
    <p:extLst>
      <p:ext uri="{BB962C8B-B14F-4D97-AF65-F5344CB8AC3E}">
        <p14:creationId xmlns:p14="http://schemas.microsoft.com/office/powerpoint/2010/main" xmlns="" val="27926649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6" descr="http://www.certifyme.net/wp-content/uploads/2013/05/Forklift-Certificate.jpg">
            <a:hlinkClick r:id="rId3"/>
          </p:cNvPr>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297714" y="2643188"/>
            <a:ext cx="3102429" cy="2771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2"/>
          <p:cNvSpPr>
            <a:spLocks noGrp="1" noChangeArrowheads="1"/>
          </p:cNvSpPr>
          <p:nvPr>
            <p:ph type="title"/>
          </p:nvPr>
        </p:nvSpPr>
        <p:spPr>
          <a:xfrm>
            <a:off x="26725" y="-76200"/>
            <a:ext cx="7772703" cy="1141512"/>
          </a:xfrm>
          <a:noFill/>
        </p:spPr>
        <p:txBody>
          <a:bodyPr/>
          <a:lstStyle/>
          <a:p>
            <a:pPr eaLnBrk="1" hangingPunct="1"/>
            <a:r>
              <a:rPr lang="es-US" sz="3200" b="0" i="0" dirty="0" smtClean="0">
                <a:solidFill>
                  <a:srgbClr val="000000"/>
                </a:solidFill>
                <a:latin typeface="Calibri" pitchFamily="18" charset="0"/>
              </a:rPr>
              <a:t>Capacitación y certificación del operador</a:t>
            </a:r>
          </a:p>
        </p:txBody>
      </p:sp>
      <p:sp>
        <p:nvSpPr>
          <p:cNvPr id="98308" name="Rectangle 3"/>
          <p:cNvSpPr>
            <a:spLocks noGrp="1" noChangeArrowheads="1"/>
          </p:cNvSpPr>
          <p:nvPr>
            <p:ph idx="1"/>
          </p:nvPr>
        </p:nvSpPr>
        <p:spPr>
          <a:xfrm>
            <a:off x="362858" y="1387078"/>
            <a:ext cx="7538357" cy="4113609"/>
          </a:xfrm>
        </p:spPr>
        <p:txBody>
          <a:bodyPr/>
          <a:lstStyle/>
          <a:p>
            <a:pPr eaLnBrk="1" hangingPunct="1"/>
            <a:r>
              <a:rPr lang="es-US" sz="2100" b="0" i="0" dirty="0" smtClean="0">
                <a:solidFill>
                  <a:srgbClr val="000000"/>
                </a:solidFill>
              </a:rPr>
              <a:t>El empleador debe certificar que cada operador se ha capacitado y evaluado según lo requerido por la norma de camiones industriales accionados.</a:t>
            </a:r>
          </a:p>
          <a:p>
            <a:pPr eaLnBrk="1" hangingPunct="1"/>
            <a:r>
              <a:rPr lang="es-US" sz="2100" b="0" i="0" dirty="0" smtClean="0">
                <a:solidFill>
                  <a:srgbClr val="000000"/>
                </a:solidFill>
              </a:rPr>
              <a:t>La certificación deberá incluir:</a:t>
            </a:r>
          </a:p>
          <a:p>
            <a:pPr lvl="1" eaLnBrk="1" hangingPunct="1"/>
            <a:r>
              <a:rPr lang="es-US" b="0" i="0" dirty="0" smtClean="0">
                <a:solidFill>
                  <a:srgbClr val="000000"/>
                </a:solidFill>
              </a:rPr>
              <a:t>Nombre del operador</a:t>
            </a:r>
          </a:p>
          <a:p>
            <a:pPr lvl="1" eaLnBrk="1" hangingPunct="1"/>
            <a:r>
              <a:rPr lang="es-US" b="0" i="0" dirty="0" smtClean="0">
                <a:solidFill>
                  <a:srgbClr val="000000"/>
                </a:solidFill>
              </a:rPr>
              <a:t>Fecha de capacitación</a:t>
            </a:r>
          </a:p>
          <a:p>
            <a:pPr lvl="1" eaLnBrk="1" hangingPunct="1"/>
            <a:r>
              <a:rPr lang="es-US" b="0" i="0" dirty="0" smtClean="0">
                <a:solidFill>
                  <a:srgbClr val="000000"/>
                </a:solidFill>
              </a:rPr>
              <a:t>Fecha de evaluación</a:t>
            </a:r>
          </a:p>
          <a:p>
            <a:pPr lvl="1" eaLnBrk="1" hangingPunct="1"/>
            <a:r>
              <a:rPr lang="es-US" b="0" i="0" dirty="0" smtClean="0">
                <a:solidFill>
                  <a:srgbClr val="000000"/>
                </a:solidFill>
              </a:rPr>
              <a:t>Identidad de la persona que desempeña</a:t>
            </a:r>
          </a:p>
          <a:p>
            <a:pPr lvl="1" eaLnBrk="1" hangingPunct="1">
              <a:buFont typeface="Wingdings 2" pitchFamily="18" charset="2"/>
              <a:buNone/>
            </a:pPr>
            <a:r>
              <a:rPr lang="es-US" b="0" i="0" dirty="0" smtClean="0">
                <a:solidFill>
                  <a:srgbClr val="000000"/>
                </a:solidFill>
              </a:rPr>
              <a:t>    la capacitación o evaluación </a:t>
            </a:r>
          </a:p>
        </p:txBody>
      </p:sp>
      <p:sp>
        <p:nvSpPr>
          <p:cNvPr id="98309"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Times New Roman" pitchFamily="18" charset="0"/>
              </a:defRPr>
            </a:lvl1pPr>
            <a:lvl2pPr marL="702756" indent="-270291">
              <a:defRPr sz="2300">
                <a:solidFill>
                  <a:schemeClr val="tx1"/>
                </a:solidFill>
                <a:latin typeface="Times New Roman" pitchFamily="18" charset="0"/>
              </a:defRPr>
            </a:lvl2pPr>
            <a:lvl3pPr marL="1081164" indent="-216233">
              <a:defRPr sz="2300">
                <a:solidFill>
                  <a:schemeClr val="tx1"/>
                </a:solidFill>
                <a:latin typeface="Times New Roman" pitchFamily="18" charset="0"/>
              </a:defRPr>
            </a:lvl3pPr>
            <a:lvl4pPr marL="1513629" indent="-216233">
              <a:defRPr sz="2300">
                <a:solidFill>
                  <a:schemeClr val="tx1"/>
                </a:solidFill>
                <a:latin typeface="Times New Roman" pitchFamily="18" charset="0"/>
              </a:defRPr>
            </a:lvl4pPr>
            <a:lvl5pPr marL="1946095" indent="-216233">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fld id="{D329D656-7E51-45F1-8882-9D0F5821FF81}" type="slidenum">
              <a:rPr lang="en-US" altLang="en-US" sz="900">
                <a:solidFill>
                  <a:srgbClr val="898989"/>
                </a:solidFill>
              </a:rPr>
              <a:pPr/>
              <a:t>68</a:t>
            </a:fld>
            <a:endParaRPr lang="en-US" altLang="en-US" sz="900" dirty="0">
              <a:solidFill>
                <a:srgbClr val="898989"/>
              </a:solidFill>
            </a:endParaRPr>
          </a:p>
        </p:txBody>
      </p:sp>
    </p:spTree>
    <p:extLst>
      <p:ext uri="{BB962C8B-B14F-4D97-AF65-F5344CB8AC3E}">
        <p14:creationId xmlns:p14="http://schemas.microsoft.com/office/powerpoint/2010/main" xmlns="" val="10372072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152400" y="-76200"/>
            <a:ext cx="6477000" cy="1143000"/>
          </a:xfrm>
        </p:spPr>
        <p:txBody>
          <a:bodyPr>
            <a:normAutofit fontScale="90000"/>
          </a:bodyPr>
          <a:lstStyle/>
          <a:p>
            <a:pPr algn="l">
              <a:defRPr/>
            </a:pPr>
            <a:r>
              <a:rPr lang="es-US" sz="3600" b="0" i="0" dirty="0" smtClean="0">
                <a:solidFill>
                  <a:srgbClr val="000000"/>
                </a:solidFill>
              </a:rPr>
              <a:t>Lista de verificación del equipo móvil</a:t>
            </a:r>
          </a:p>
        </p:txBody>
      </p:sp>
      <p:sp>
        <p:nvSpPr>
          <p:cNvPr id="4" name="Content Placeholder 3"/>
          <p:cNvSpPr>
            <a:spLocks noGrp="1"/>
          </p:cNvSpPr>
          <p:nvPr>
            <p:ph sz="half" idx="2"/>
          </p:nvPr>
        </p:nvSpPr>
        <p:spPr>
          <a:xfrm>
            <a:off x="4572000" y="1219200"/>
            <a:ext cx="4038600" cy="4525963"/>
          </a:xfrm>
        </p:spPr>
        <p:txBody>
          <a:bodyPr>
            <a:normAutofit fontScale="85000" lnSpcReduction="10000"/>
          </a:bodyPr>
          <a:lstStyle/>
          <a:p>
            <a:r>
              <a:rPr lang="es-US" sz="2800" b="0" i="0" dirty="0" smtClean="0">
                <a:solidFill>
                  <a:srgbClr val="000000"/>
                </a:solidFill>
              </a:rPr>
              <a:t>Los peatones están a una distancia segura de la maquinaria</a:t>
            </a:r>
          </a:p>
          <a:p>
            <a:r>
              <a:rPr lang="es-US" sz="2800" b="0" i="0" dirty="0" smtClean="0">
                <a:solidFill>
                  <a:srgbClr val="000000"/>
                </a:solidFill>
              </a:rPr>
              <a:t>Operadores que usan cinturones de seguridad</a:t>
            </a:r>
          </a:p>
          <a:p>
            <a:r>
              <a:rPr lang="es-US" sz="2800" b="0" i="0" dirty="0" smtClean="0">
                <a:solidFill>
                  <a:srgbClr val="000000"/>
                </a:solidFill>
              </a:rPr>
              <a:t>El equipo está siendo operado con seguridad y dentro de sus límites</a:t>
            </a:r>
          </a:p>
          <a:p>
            <a:r>
              <a:rPr lang="es-US" sz="2800" b="0" i="0" dirty="0" smtClean="0">
                <a:solidFill>
                  <a:srgbClr val="000000"/>
                </a:solidFill>
              </a:rPr>
              <a:t>Las horquillas son bajadas al suelo cuando la máquina está estacionada</a:t>
            </a:r>
          </a:p>
          <a:p>
            <a:endParaRPr lang="en-US" dirty="0"/>
          </a:p>
        </p:txBody>
      </p:sp>
      <p:sp>
        <p:nvSpPr>
          <p:cNvPr id="5" name="Content Placeholder 4"/>
          <p:cNvSpPr>
            <a:spLocks noGrp="1"/>
          </p:cNvSpPr>
          <p:nvPr>
            <p:ph sz="half" idx="1"/>
          </p:nvPr>
        </p:nvSpPr>
        <p:spPr>
          <a:xfrm>
            <a:off x="381000" y="1219200"/>
            <a:ext cx="4038600" cy="4525963"/>
          </a:xfrm>
        </p:spPr>
        <p:txBody>
          <a:bodyPr>
            <a:normAutofit fontScale="85000" lnSpcReduction="10000"/>
          </a:bodyPr>
          <a:lstStyle/>
          <a:p>
            <a:r>
              <a:rPr lang="es-US" sz="2800" b="0" i="0" dirty="0" smtClean="0">
                <a:solidFill>
                  <a:srgbClr val="000000"/>
                </a:solidFill>
              </a:rPr>
              <a:t>Operadores capacitados para operar con seguridad</a:t>
            </a:r>
          </a:p>
          <a:p>
            <a:r>
              <a:rPr lang="es-US" sz="2800" b="0" i="0" dirty="0" smtClean="0">
                <a:solidFill>
                  <a:srgbClr val="000000"/>
                </a:solidFill>
              </a:rPr>
              <a:t>Se están haciendo inspecciones a los equipos</a:t>
            </a:r>
          </a:p>
          <a:p>
            <a:r>
              <a:rPr lang="es-US" sz="2800" b="0" i="0" dirty="0" smtClean="0">
                <a:solidFill>
                  <a:srgbClr val="000000"/>
                </a:solidFill>
              </a:rPr>
              <a:t>Alarmas de respaldo, luces, bocina funcionan adecuadamente</a:t>
            </a:r>
          </a:p>
          <a:p>
            <a:r>
              <a:rPr lang="es-US" sz="2800" b="0" i="0" dirty="0" smtClean="0">
                <a:solidFill>
                  <a:srgbClr val="000000"/>
                </a:solidFill>
              </a:rPr>
              <a:t>Placas de datos legibles</a:t>
            </a:r>
          </a:p>
          <a:p>
            <a:r>
              <a:rPr lang="es-US" sz="2800" b="0" i="0" dirty="0" smtClean="0">
                <a:solidFill>
                  <a:srgbClr val="000000"/>
                </a:solidFill>
              </a:rPr>
              <a:t>Se utiliza la REGLA de tres puntos cuando se sube/baja de la maquinaria</a:t>
            </a:r>
          </a:p>
        </p:txBody>
      </p:sp>
    </p:spTree>
    <p:extLst>
      <p:ext uri="{BB962C8B-B14F-4D97-AF65-F5344CB8AC3E}">
        <p14:creationId xmlns:p14="http://schemas.microsoft.com/office/powerpoint/2010/main" xmlns="" val="2504940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Content Placeholder 3"/>
          <p:cNvPicPr>
            <a:picLocks noGrp="1" noChangeAspect="1"/>
          </p:cNvPicPr>
          <p:nvPr>
            <p:ph idx="1"/>
          </p:nvPr>
        </p:nvPicPr>
        <p:blipFill>
          <a:blip r:embed="rId3" cstate="print">
            <a:extLst>
              <a:ext uri="{28A0092B-C50C-407E-A947-70E740481C1C}">
                <a14:useLocalDpi xmlns:a14="http://schemas.microsoft.com/office/drawing/2010/main" xmlns=""/>
              </a:ext>
            </a:extLst>
          </a:blip>
          <a:srcRect/>
          <a:stretch>
            <a:fillRect/>
          </a:stretch>
        </p:blipFill>
        <p:spPr>
          <a:xfrm>
            <a:off x="4953000" y="1218903"/>
            <a:ext cx="3333750" cy="4470797"/>
          </a:xfrm>
        </p:spPr>
      </p:pic>
      <p:sp>
        <p:nvSpPr>
          <p:cNvPr id="80899" name="TextBox 4"/>
          <p:cNvSpPr txBox="1">
            <a:spLocks noChangeArrowheads="1"/>
          </p:cNvSpPr>
          <p:nvPr/>
        </p:nvSpPr>
        <p:spPr bwMode="auto">
          <a:xfrm>
            <a:off x="686405" y="4226312"/>
            <a:ext cx="3580190" cy="646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1" tIns="45695" rIns="91391" bIns="45695">
            <a:spAutoFit/>
          </a:bodyPr>
          <a:lstStyle>
            <a:lvl1pPr defTabSz="965200">
              <a:defRPr sz="2400">
                <a:solidFill>
                  <a:schemeClr val="tx1"/>
                </a:solidFill>
                <a:latin typeface="Times New Roman" pitchFamily="18" charset="0"/>
              </a:defRPr>
            </a:lvl1pPr>
            <a:lvl2pPr marL="742950" indent="-285750" defTabSz="965200">
              <a:defRPr sz="2400">
                <a:solidFill>
                  <a:schemeClr val="tx1"/>
                </a:solidFill>
                <a:latin typeface="Times New Roman" pitchFamily="18" charset="0"/>
              </a:defRPr>
            </a:lvl2pPr>
            <a:lvl3pPr marL="1143000" indent="-228600" defTabSz="965200">
              <a:defRPr sz="2400">
                <a:solidFill>
                  <a:schemeClr val="tx1"/>
                </a:solidFill>
                <a:latin typeface="Times New Roman" pitchFamily="18" charset="0"/>
              </a:defRPr>
            </a:lvl3pPr>
            <a:lvl4pPr marL="1600200" indent="-228600" defTabSz="965200">
              <a:defRPr sz="2400">
                <a:solidFill>
                  <a:schemeClr val="tx1"/>
                </a:solidFill>
                <a:latin typeface="Times New Roman" pitchFamily="18" charset="0"/>
              </a:defRPr>
            </a:lvl4pPr>
            <a:lvl5pPr marL="2057400" indent="-228600" defTabSz="965200">
              <a:defRPr sz="2400">
                <a:solidFill>
                  <a:schemeClr val="tx1"/>
                </a:solidFill>
                <a:latin typeface="Times New Roman" pitchFamily="18" charset="0"/>
              </a:defRPr>
            </a:lvl5pPr>
            <a:lvl6pPr marL="2514600" indent="-228600" defTabSz="965200" eaLnBrk="0" fontAlgn="base" hangingPunct="0">
              <a:spcBef>
                <a:spcPct val="0"/>
              </a:spcBef>
              <a:spcAft>
                <a:spcPct val="0"/>
              </a:spcAft>
              <a:defRPr sz="2400">
                <a:solidFill>
                  <a:schemeClr val="tx1"/>
                </a:solidFill>
                <a:latin typeface="Times New Roman" pitchFamily="18" charset="0"/>
              </a:defRPr>
            </a:lvl6pPr>
            <a:lvl7pPr marL="2971800" indent="-228600" defTabSz="965200" eaLnBrk="0" fontAlgn="base" hangingPunct="0">
              <a:spcBef>
                <a:spcPct val="0"/>
              </a:spcBef>
              <a:spcAft>
                <a:spcPct val="0"/>
              </a:spcAft>
              <a:defRPr sz="2400">
                <a:solidFill>
                  <a:schemeClr val="tx1"/>
                </a:solidFill>
                <a:latin typeface="Times New Roman" pitchFamily="18" charset="0"/>
              </a:defRPr>
            </a:lvl7pPr>
            <a:lvl8pPr marL="3429000" indent="-228600" defTabSz="965200" eaLnBrk="0" fontAlgn="base" hangingPunct="0">
              <a:spcBef>
                <a:spcPct val="0"/>
              </a:spcBef>
              <a:spcAft>
                <a:spcPct val="0"/>
              </a:spcAft>
              <a:defRPr sz="2400">
                <a:solidFill>
                  <a:schemeClr val="tx1"/>
                </a:solidFill>
                <a:latin typeface="Times New Roman" pitchFamily="18" charset="0"/>
              </a:defRPr>
            </a:lvl8pPr>
            <a:lvl9pPr marL="3886200" indent="-228600" defTabSz="965200" eaLnBrk="0" fontAlgn="base" hangingPunct="0">
              <a:spcBef>
                <a:spcPct val="0"/>
              </a:spcBef>
              <a:spcAft>
                <a:spcPct val="0"/>
              </a:spcAft>
              <a:defRPr sz="2400">
                <a:solidFill>
                  <a:schemeClr val="tx1"/>
                </a:solidFill>
                <a:latin typeface="Times New Roman" pitchFamily="18" charset="0"/>
              </a:defRPr>
            </a:lvl9pPr>
          </a:lstStyle>
          <a:p>
            <a:pPr algn="ctr"/>
            <a:r>
              <a:rPr lang="es-US" sz="1800" b="0" i="0" dirty="0" smtClean="0">
                <a:solidFill>
                  <a:srgbClr val="000000"/>
                </a:solidFill>
                <a:hlinkClick r:id="rId4"/>
              </a:rPr>
              <a:t>http://www.osha.gov</a:t>
            </a:r>
          </a:p>
          <a:p>
            <a:pPr algn="ctr"/>
            <a:endParaRPr lang="en-US" altLang="en-US" sz="1800" dirty="0">
              <a:solidFill>
                <a:srgbClr val="000000"/>
              </a:solidFill>
              <a:latin typeface="Calibri" pitchFamily="34" charset="0"/>
            </a:endParaRPr>
          </a:p>
        </p:txBody>
      </p:sp>
      <p:sp>
        <p:nvSpPr>
          <p:cNvPr id="80900" name="TextBox 5"/>
          <p:cNvSpPr txBox="1">
            <a:spLocks noChangeArrowheads="1"/>
          </p:cNvSpPr>
          <p:nvPr/>
        </p:nvSpPr>
        <p:spPr bwMode="auto">
          <a:xfrm>
            <a:off x="457200" y="1714500"/>
            <a:ext cx="3962399" cy="3170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91" tIns="45695" rIns="91391" bIns="45695">
            <a:spAutoFit/>
          </a:bodyPr>
          <a:lstStyle>
            <a:lvl1pPr defTabSz="965200">
              <a:defRPr sz="2400">
                <a:solidFill>
                  <a:schemeClr val="tx1"/>
                </a:solidFill>
                <a:latin typeface="Times New Roman" pitchFamily="18" charset="0"/>
              </a:defRPr>
            </a:lvl1pPr>
            <a:lvl2pPr marL="742950" indent="-285750" defTabSz="965200">
              <a:defRPr sz="2400">
                <a:solidFill>
                  <a:schemeClr val="tx1"/>
                </a:solidFill>
                <a:latin typeface="Times New Roman" pitchFamily="18" charset="0"/>
              </a:defRPr>
            </a:lvl2pPr>
            <a:lvl3pPr marL="1143000" indent="-228600" defTabSz="965200">
              <a:defRPr sz="2400">
                <a:solidFill>
                  <a:schemeClr val="tx1"/>
                </a:solidFill>
                <a:latin typeface="Times New Roman" pitchFamily="18" charset="0"/>
              </a:defRPr>
            </a:lvl3pPr>
            <a:lvl4pPr marL="1600200" indent="-228600" defTabSz="965200">
              <a:defRPr sz="2400">
                <a:solidFill>
                  <a:schemeClr val="tx1"/>
                </a:solidFill>
                <a:latin typeface="Times New Roman" pitchFamily="18" charset="0"/>
              </a:defRPr>
            </a:lvl4pPr>
            <a:lvl5pPr marL="2057400" indent="-228600" defTabSz="965200">
              <a:defRPr sz="2400">
                <a:solidFill>
                  <a:schemeClr val="tx1"/>
                </a:solidFill>
                <a:latin typeface="Times New Roman" pitchFamily="18" charset="0"/>
              </a:defRPr>
            </a:lvl5pPr>
            <a:lvl6pPr marL="2514600" indent="-228600" defTabSz="965200" eaLnBrk="0" fontAlgn="base" hangingPunct="0">
              <a:spcBef>
                <a:spcPct val="0"/>
              </a:spcBef>
              <a:spcAft>
                <a:spcPct val="0"/>
              </a:spcAft>
              <a:defRPr sz="2400">
                <a:solidFill>
                  <a:schemeClr val="tx1"/>
                </a:solidFill>
                <a:latin typeface="Times New Roman" pitchFamily="18" charset="0"/>
              </a:defRPr>
            </a:lvl6pPr>
            <a:lvl7pPr marL="2971800" indent="-228600" defTabSz="965200" eaLnBrk="0" fontAlgn="base" hangingPunct="0">
              <a:spcBef>
                <a:spcPct val="0"/>
              </a:spcBef>
              <a:spcAft>
                <a:spcPct val="0"/>
              </a:spcAft>
              <a:defRPr sz="2400">
                <a:solidFill>
                  <a:schemeClr val="tx1"/>
                </a:solidFill>
                <a:latin typeface="Times New Roman" pitchFamily="18" charset="0"/>
              </a:defRPr>
            </a:lvl7pPr>
            <a:lvl8pPr marL="3429000" indent="-228600" defTabSz="965200" eaLnBrk="0" fontAlgn="base" hangingPunct="0">
              <a:spcBef>
                <a:spcPct val="0"/>
              </a:spcBef>
              <a:spcAft>
                <a:spcPct val="0"/>
              </a:spcAft>
              <a:defRPr sz="2400">
                <a:solidFill>
                  <a:schemeClr val="tx1"/>
                </a:solidFill>
                <a:latin typeface="Times New Roman" pitchFamily="18" charset="0"/>
              </a:defRPr>
            </a:lvl8pPr>
            <a:lvl9pPr marL="3886200" indent="-228600" defTabSz="965200" eaLnBrk="0" fontAlgn="base" hangingPunct="0">
              <a:spcBef>
                <a:spcPct val="0"/>
              </a:spcBef>
              <a:spcAft>
                <a:spcPct val="0"/>
              </a:spcAft>
              <a:defRPr sz="2400">
                <a:solidFill>
                  <a:schemeClr val="tx1"/>
                </a:solidFill>
                <a:latin typeface="Times New Roman" pitchFamily="18" charset="0"/>
              </a:defRPr>
            </a:lvl9pPr>
          </a:lstStyle>
          <a:p>
            <a:pPr algn="ctr"/>
            <a:r>
              <a:rPr lang="es-US" sz="4000" b="0" i="0" dirty="0" smtClean="0">
                <a:solidFill>
                  <a:srgbClr val="000000"/>
                </a:solidFill>
                <a:latin typeface="+mj-lt"/>
              </a:rPr>
              <a:t>Código de regulaciones federales de la OSHA</a:t>
            </a:r>
          </a:p>
          <a:p>
            <a:pPr algn="ctr"/>
            <a:endParaRPr lang="es-US" sz="4000" b="0" i="0" dirty="0" smtClean="0">
              <a:solidFill>
                <a:srgbClr val="000000"/>
              </a:solidFill>
              <a:latin typeface="+mj-lt"/>
            </a:endParaRPr>
          </a:p>
        </p:txBody>
      </p:sp>
    </p:spTree>
    <p:extLst>
      <p:ext uri="{BB962C8B-B14F-4D97-AF65-F5344CB8AC3E}">
        <p14:creationId xmlns:p14="http://schemas.microsoft.com/office/powerpoint/2010/main" xmlns="" val="33220290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7886700" cy="701675"/>
          </a:xfrm>
        </p:spPr>
        <p:txBody>
          <a:bodyPr/>
          <a:lstStyle/>
          <a:p>
            <a:r>
              <a:rPr lang="es-US" sz="3600" b="0" i="0" dirty="0" smtClean="0">
                <a:solidFill>
                  <a:srgbClr val="000000"/>
                </a:solidFill>
                <a:latin typeface="Calibri" pitchFamily="18" charset="0"/>
              </a:rPr>
              <a:t>Cuestionario - Equipo móvil</a:t>
            </a:r>
          </a:p>
        </p:txBody>
      </p:sp>
      <p:sp>
        <p:nvSpPr>
          <p:cNvPr id="6" name="TextBox 5"/>
          <p:cNvSpPr txBox="1"/>
          <p:nvPr/>
        </p:nvSpPr>
        <p:spPr>
          <a:xfrm>
            <a:off x="648586" y="1524000"/>
            <a:ext cx="7924800" cy="4031873"/>
          </a:xfrm>
          <a:prstGeom prst="rect">
            <a:avLst/>
          </a:prstGeom>
          <a:noFill/>
        </p:spPr>
        <p:txBody>
          <a:bodyPr wrap="square" rtlCol="0">
            <a:spAutoFit/>
          </a:bodyPr>
          <a:lstStyle/>
          <a:p>
            <a:pPr algn="ctr"/>
            <a:r>
              <a:rPr lang="es-US" sz="3200" b="1" i="0" dirty="0" smtClean="0">
                <a:solidFill>
                  <a:srgbClr val="000000"/>
                </a:solidFill>
              </a:rPr>
              <a:t>Cuando se acerca a equipos móviles, ¿cuál de los siguientes es importante hacer?</a:t>
            </a:r>
          </a:p>
          <a:p>
            <a:pPr marL="800100" lvl="1" indent="-342900">
              <a:buFont typeface="+mj-lt"/>
              <a:buAutoNum type="alphaUcPeriod"/>
            </a:pPr>
            <a:r>
              <a:rPr lang="es-US" sz="2400" b="0" i="0" dirty="0" smtClean="0">
                <a:solidFill>
                  <a:srgbClr val="000000"/>
                </a:solidFill>
              </a:rPr>
              <a:t>Caminar detrás del equipo y esperar a que el operador se detenga</a:t>
            </a:r>
          </a:p>
          <a:p>
            <a:pPr marL="800100" lvl="1" indent="-342900">
              <a:buFont typeface="+mj-lt"/>
              <a:buAutoNum type="alphaUcPeriod"/>
            </a:pPr>
            <a:r>
              <a:rPr lang="es-US" sz="2400" b="0" i="0" dirty="0" smtClean="0">
                <a:solidFill>
                  <a:srgbClr val="000000"/>
                </a:solidFill>
              </a:rPr>
              <a:t>Establecer contacto visual con el operador y esperar el permiso para acercarse</a:t>
            </a:r>
          </a:p>
          <a:p>
            <a:pPr marL="800100" lvl="1" indent="-342900">
              <a:buFont typeface="+mj-lt"/>
              <a:buAutoNum type="alphaUcPeriod"/>
            </a:pPr>
            <a:r>
              <a:rPr lang="es-US" sz="2400" b="0" i="0" dirty="0" smtClean="0">
                <a:solidFill>
                  <a:srgbClr val="000000"/>
                </a:solidFill>
              </a:rPr>
              <a:t>Pararse en medio de la vía y hacer señales al operador</a:t>
            </a:r>
          </a:p>
          <a:p>
            <a:pPr marL="800100" lvl="1" indent="-342900">
              <a:buFont typeface="+mj-lt"/>
              <a:buAutoNum type="alphaUcPeriod"/>
            </a:pPr>
            <a:r>
              <a:rPr lang="es-US" sz="2400" b="0" i="0" dirty="0" smtClean="0">
                <a:solidFill>
                  <a:srgbClr val="000000"/>
                </a:solidFill>
              </a:rPr>
              <a:t>Caminar al lado del operador y gritar hasta que el operador detenga el equipo</a:t>
            </a:r>
          </a:p>
        </p:txBody>
      </p:sp>
    </p:spTree>
    <p:extLst>
      <p:ext uri="{BB962C8B-B14F-4D97-AF65-F5344CB8AC3E}">
        <p14:creationId xmlns:p14="http://schemas.microsoft.com/office/powerpoint/2010/main" xmlns="" val="29278660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7886700" cy="701675"/>
          </a:xfrm>
        </p:spPr>
        <p:txBody>
          <a:bodyPr/>
          <a:lstStyle/>
          <a:p>
            <a:r>
              <a:rPr lang="es-US" sz="3600" b="0" i="0" dirty="0" smtClean="0">
                <a:solidFill>
                  <a:srgbClr val="000000"/>
                </a:solidFill>
                <a:latin typeface="Calibri" pitchFamily="18" charset="0"/>
              </a:rPr>
              <a:t>Cuestionario - Equipo móvil</a:t>
            </a:r>
          </a:p>
        </p:txBody>
      </p:sp>
      <p:sp>
        <p:nvSpPr>
          <p:cNvPr id="6" name="TextBox 5"/>
          <p:cNvSpPr txBox="1"/>
          <p:nvPr/>
        </p:nvSpPr>
        <p:spPr>
          <a:xfrm>
            <a:off x="703521" y="1981200"/>
            <a:ext cx="7924800" cy="3046988"/>
          </a:xfrm>
          <a:prstGeom prst="rect">
            <a:avLst/>
          </a:prstGeom>
          <a:noFill/>
        </p:spPr>
        <p:txBody>
          <a:bodyPr wrap="square" rtlCol="0">
            <a:spAutoFit/>
          </a:bodyPr>
          <a:lstStyle/>
          <a:p>
            <a:pPr algn="ctr"/>
            <a:r>
              <a:rPr lang="es-US" sz="3200" b="1" i="0" dirty="0" smtClean="0">
                <a:solidFill>
                  <a:srgbClr val="000000"/>
                </a:solidFill>
              </a:rPr>
              <a:t>Una manera de evitar una situación peligrosa cuando se trabaja alrededor de equipos móviles sería:</a:t>
            </a:r>
          </a:p>
          <a:p>
            <a:pPr marL="800100" lvl="1" indent="-342900">
              <a:buFont typeface="+mj-lt"/>
              <a:buAutoNum type="alphaUcPeriod"/>
            </a:pPr>
            <a:r>
              <a:rPr lang="es-US" sz="2400" b="0" i="0" dirty="0" smtClean="0">
                <a:solidFill>
                  <a:srgbClr val="000000"/>
                </a:solidFill>
              </a:rPr>
              <a:t>Evitar las zonas peligrosas</a:t>
            </a:r>
          </a:p>
          <a:p>
            <a:pPr marL="800100" lvl="1" indent="-342900">
              <a:buFont typeface="+mj-lt"/>
              <a:buAutoNum type="alphaUcPeriod"/>
            </a:pPr>
            <a:r>
              <a:rPr lang="es-US" sz="2400" b="0" i="0" dirty="0" smtClean="0">
                <a:solidFill>
                  <a:srgbClr val="000000"/>
                </a:solidFill>
              </a:rPr>
              <a:t>Suponer que el operador del equipo puede verle</a:t>
            </a:r>
          </a:p>
          <a:p>
            <a:pPr marL="800100" lvl="1" indent="-342900">
              <a:buFont typeface="+mj-lt"/>
              <a:buAutoNum type="alphaUcPeriod"/>
            </a:pPr>
            <a:r>
              <a:rPr lang="es-US" sz="2400" b="0" i="0" dirty="0" smtClean="0">
                <a:solidFill>
                  <a:srgbClr val="000000"/>
                </a:solidFill>
              </a:rPr>
              <a:t>Caminar siempre detrás del equipo móvil</a:t>
            </a:r>
          </a:p>
          <a:p>
            <a:pPr marL="800100" lvl="1" indent="-342900">
              <a:buFont typeface="+mj-lt"/>
              <a:buAutoNum type="alphaUcPeriod"/>
            </a:pPr>
            <a:r>
              <a:rPr lang="es-US" sz="2400" b="0" i="0" dirty="0" smtClean="0">
                <a:solidFill>
                  <a:srgbClr val="000000"/>
                </a:solidFill>
              </a:rPr>
              <a:t>Viajar al lado del operador</a:t>
            </a:r>
          </a:p>
        </p:txBody>
      </p:sp>
    </p:spTree>
    <p:extLst>
      <p:ext uri="{BB962C8B-B14F-4D97-AF65-F5344CB8AC3E}">
        <p14:creationId xmlns:p14="http://schemas.microsoft.com/office/powerpoint/2010/main" xmlns="" val="28339168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2572941"/>
            <a:ext cx="7924800" cy="2062103"/>
          </a:xfrm>
          <a:prstGeom prst="rect">
            <a:avLst/>
          </a:prstGeom>
          <a:noFill/>
        </p:spPr>
        <p:txBody>
          <a:bodyPr wrap="square" rtlCol="0">
            <a:spAutoFit/>
          </a:bodyPr>
          <a:lstStyle/>
          <a:p>
            <a:pPr algn="ctr"/>
            <a:r>
              <a:rPr lang="es-US" sz="3200" b="1" i="0" dirty="0" smtClean="0">
                <a:solidFill>
                  <a:srgbClr val="000000"/>
                </a:solidFill>
              </a:rPr>
              <a:t>Los operadores de equipos y los peatones desempeñan un papel importante en la seguridad de los equipos móviles.</a:t>
            </a:r>
          </a:p>
          <a:p>
            <a:pPr algn="ctr"/>
            <a:endParaRPr lang="en-US" sz="3200" b="1" dirty="0">
              <a:solidFill>
                <a:prstClr val="black"/>
              </a:solidFill>
            </a:endParaRPr>
          </a:p>
          <a:p>
            <a:pPr algn="ctr"/>
            <a:r>
              <a:rPr lang="es-US" sz="3200" b="0" i="0" dirty="0" smtClean="0">
                <a:solidFill>
                  <a:srgbClr val="000000"/>
                </a:solidFill>
              </a:rPr>
              <a:t>Verdadero o falso</a:t>
            </a:r>
          </a:p>
        </p:txBody>
      </p:sp>
      <p:sp>
        <p:nvSpPr>
          <p:cNvPr id="5" name="Title 1"/>
          <p:cNvSpPr>
            <a:spLocks noGrp="1"/>
          </p:cNvSpPr>
          <p:nvPr>
            <p:ph type="title"/>
          </p:nvPr>
        </p:nvSpPr>
        <p:spPr>
          <a:xfrm>
            <a:off x="76200" y="152400"/>
            <a:ext cx="7886700" cy="701675"/>
          </a:xfrm>
        </p:spPr>
        <p:txBody>
          <a:bodyPr/>
          <a:lstStyle/>
          <a:p>
            <a:r>
              <a:rPr lang="es-US" sz="3600" b="0" i="0" dirty="0" smtClean="0">
                <a:solidFill>
                  <a:srgbClr val="000000"/>
                </a:solidFill>
                <a:latin typeface="Calibri" pitchFamily="18" charset="0"/>
              </a:rPr>
              <a:t>Cuestionario - Equipo móvil</a:t>
            </a:r>
          </a:p>
        </p:txBody>
      </p:sp>
    </p:spTree>
    <p:extLst>
      <p:ext uri="{BB962C8B-B14F-4D97-AF65-F5344CB8AC3E}">
        <p14:creationId xmlns:p14="http://schemas.microsoft.com/office/powerpoint/2010/main" xmlns="" val="42384729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2057400"/>
            <a:ext cx="7924800" cy="2923877"/>
          </a:xfrm>
          <a:prstGeom prst="rect">
            <a:avLst/>
          </a:prstGeom>
          <a:noFill/>
        </p:spPr>
        <p:txBody>
          <a:bodyPr wrap="square" rtlCol="0">
            <a:spAutoFit/>
          </a:bodyPr>
          <a:lstStyle/>
          <a:p>
            <a:pPr algn="ctr"/>
            <a:r>
              <a:rPr lang="es-US" sz="3200" b="1" i="0" dirty="0" smtClean="0">
                <a:solidFill>
                  <a:srgbClr val="000000"/>
                </a:solidFill>
              </a:rPr>
              <a:t>¿Cuál de las siguientes opciones tiene el potencial de causar puntos ciegos?</a:t>
            </a:r>
          </a:p>
          <a:p>
            <a:pPr marL="800100" lvl="1" indent="-342900">
              <a:buFont typeface="+mj-lt"/>
              <a:buAutoNum type="alphaUcPeriod"/>
            </a:pPr>
            <a:r>
              <a:rPr lang="es-US" sz="2400" b="0" i="0" dirty="0" smtClean="0">
                <a:solidFill>
                  <a:srgbClr val="000000"/>
                </a:solidFill>
              </a:rPr>
              <a:t>Esquinas de edificios</a:t>
            </a:r>
          </a:p>
          <a:p>
            <a:pPr marL="800100" lvl="1" indent="-342900">
              <a:buFont typeface="+mj-lt"/>
              <a:buAutoNum type="alphaUcPeriod"/>
            </a:pPr>
            <a:r>
              <a:rPr lang="es-US" sz="2400" b="0" i="0" dirty="0" smtClean="0">
                <a:solidFill>
                  <a:srgbClr val="000000"/>
                </a:solidFill>
              </a:rPr>
              <a:t>Pilas de productos o materiales</a:t>
            </a:r>
          </a:p>
          <a:p>
            <a:pPr marL="800100" lvl="1" indent="-342900">
              <a:buFont typeface="+mj-lt"/>
              <a:buAutoNum type="alphaUcPeriod"/>
            </a:pPr>
            <a:r>
              <a:rPr lang="es-US" sz="2400" b="0" i="0" dirty="0" smtClean="0">
                <a:solidFill>
                  <a:srgbClr val="000000"/>
                </a:solidFill>
              </a:rPr>
              <a:t>Soportes estructurales que existen en la cabina de los equipos móviles</a:t>
            </a:r>
          </a:p>
          <a:p>
            <a:pPr marL="800100" lvl="1" indent="-342900">
              <a:buFont typeface="+mj-lt"/>
              <a:buAutoNum type="alphaUcPeriod"/>
            </a:pPr>
            <a:r>
              <a:rPr lang="es-US" sz="2400" b="0" i="0" dirty="0" smtClean="0">
                <a:solidFill>
                  <a:srgbClr val="000000"/>
                </a:solidFill>
              </a:rPr>
              <a:t>Todas las anteriores</a:t>
            </a:r>
          </a:p>
        </p:txBody>
      </p:sp>
      <p:sp>
        <p:nvSpPr>
          <p:cNvPr id="5" name="Title 1"/>
          <p:cNvSpPr>
            <a:spLocks noGrp="1"/>
          </p:cNvSpPr>
          <p:nvPr>
            <p:ph type="title"/>
          </p:nvPr>
        </p:nvSpPr>
        <p:spPr>
          <a:xfrm>
            <a:off x="76200" y="152400"/>
            <a:ext cx="7886700" cy="701675"/>
          </a:xfrm>
        </p:spPr>
        <p:txBody>
          <a:bodyPr/>
          <a:lstStyle/>
          <a:p>
            <a:r>
              <a:rPr lang="es-US" sz="3600" b="0" i="0" dirty="0" smtClean="0">
                <a:solidFill>
                  <a:srgbClr val="000000"/>
                </a:solidFill>
                <a:latin typeface="Calibri" pitchFamily="18" charset="0"/>
              </a:rPr>
              <a:t>Cuestionario - Equipo móvil</a:t>
            </a:r>
          </a:p>
        </p:txBody>
      </p:sp>
    </p:spTree>
    <p:extLst>
      <p:ext uri="{BB962C8B-B14F-4D97-AF65-F5344CB8AC3E}">
        <p14:creationId xmlns:p14="http://schemas.microsoft.com/office/powerpoint/2010/main" xmlns="" val="22317399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0609" y="1447800"/>
            <a:ext cx="7924800" cy="4154984"/>
          </a:xfrm>
          <a:prstGeom prst="rect">
            <a:avLst/>
          </a:prstGeom>
          <a:noFill/>
        </p:spPr>
        <p:txBody>
          <a:bodyPr wrap="square" rtlCol="0">
            <a:spAutoFit/>
          </a:bodyPr>
          <a:lstStyle/>
          <a:p>
            <a:pPr algn="ctr"/>
            <a:r>
              <a:rPr lang="es-US" sz="3200" b="1" i="0" dirty="0" smtClean="0">
                <a:solidFill>
                  <a:srgbClr val="000000"/>
                </a:solidFill>
              </a:rPr>
              <a:t>¿Cuál de las siguientes es una causa común de lesiones al subir, bajar, encender o apagar el equipo móvil?</a:t>
            </a:r>
          </a:p>
          <a:p>
            <a:pPr marL="800100" lvl="1" indent="-342900">
              <a:buFont typeface="+mj-lt"/>
              <a:buAutoNum type="alphaUcPeriod"/>
            </a:pPr>
            <a:r>
              <a:rPr lang="es-US" sz="2400" b="0" i="0" dirty="0" smtClean="0">
                <a:solidFill>
                  <a:srgbClr val="000000"/>
                </a:solidFill>
              </a:rPr>
              <a:t>No usar protección adecuada contra caídas</a:t>
            </a:r>
          </a:p>
          <a:p>
            <a:pPr marL="800100" lvl="1" indent="-342900">
              <a:buFont typeface="+mj-lt"/>
              <a:buAutoNum type="alphaUcPeriod"/>
            </a:pPr>
            <a:r>
              <a:rPr lang="es-US" sz="2400" b="0" i="0" dirty="0" smtClean="0">
                <a:solidFill>
                  <a:srgbClr val="000000"/>
                </a:solidFill>
              </a:rPr>
              <a:t>Asegurarse de que los peldaños estén en buenas condiciones antes de subir, bajar, encender o apagar el equipo</a:t>
            </a:r>
          </a:p>
          <a:p>
            <a:pPr marL="800100" lvl="1" indent="-342900">
              <a:buFont typeface="+mj-lt"/>
              <a:buAutoNum type="alphaUcPeriod"/>
            </a:pPr>
            <a:r>
              <a:rPr lang="es-US" sz="2400" b="0" i="0" dirty="0" smtClean="0">
                <a:solidFill>
                  <a:srgbClr val="000000"/>
                </a:solidFill>
              </a:rPr>
              <a:t>No usar tres puntos de contacto al subir, bajar, encender o apagar el equipo</a:t>
            </a:r>
          </a:p>
          <a:p>
            <a:pPr marL="800100" lvl="1" indent="-342900">
              <a:buFont typeface="+mj-lt"/>
              <a:buAutoNum type="alphaUcPeriod"/>
            </a:pPr>
            <a:r>
              <a:rPr lang="es-US" sz="2400" b="0" i="0" dirty="0" smtClean="0">
                <a:solidFill>
                  <a:srgbClr val="000000"/>
                </a:solidFill>
              </a:rPr>
              <a:t>Estar frente al equipo al subir, bajar, encender o apagar el equipo</a:t>
            </a:r>
          </a:p>
        </p:txBody>
      </p:sp>
      <p:sp>
        <p:nvSpPr>
          <p:cNvPr id="5" name="Title 1"/>
          <p:cNvSpPr>
            <a:spLocks noGrp="1"/>
          </p:cNvSpPr>
          <p:nvPr>
            <p:ph type="title"/>
          </p:nvPr>
        </p:nvSpPr>
        <p:spPr>
          <a:xfrm>
            <a:off x="76200" y="152400"/>
            <a:ext cx="7886700" cy="701675"/>
          </a:xfrm>
        </p:spPr>
        <p:txBody>
          <a:bodyPr/>
          <a:lstStyle/>
          <a:p>
            <a:r>
              <a:rPr lang="es-US" sz="3600" b="0" i="0" dirty="0" smtClean="0">
                <a:solidFill>
                  <a:srgbClr val="000000"/>
                </a:solidFill>
                <a:latin typeface="Calibri" pitchFamily="18" charset="0"/>
              </a:rPr>
              <a:t>Cuestionario - Equipo móvil</a:t>
            </a:r>
          </a:p>
        </p:txBody>
      </p:sp>
    </p:spTree>
    <p:extLst>
      <p:ext uri="{BB962C8B-B14F-4D97-AF65-F5344CB8AC3E}">
        <p14:creationId xmlns:p14="http://schemas.microsoft.com/office/powerpoint/2010/main" xmlns="" val="36023884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9600" y="990600"/>
            <a:ext cx="8153400" cy="1231106"/>
          </a:xfrm>
          <a:prstGeom prst="rect">
            <a:avLst/>
          </a:prstGeom>
          <a:noFill/>
        </p:spPr>
        <p:txBody>
          <a:bodyPr wrap="square" rtlCol="0">
            <a:spAutoFit/>
          </a:bodyPr>
          <a:lstStyle/>
          <a:p>
            <a:endParaRPr lang="en-US" sz="1600" dirty="0">
              <a:solidFill>
                <a:prstClr val="black"/>
              </a:solidFill>
            </a:endParaRPr>
          </a:p>
          <a:p>
            <a:r>
              <a:rPr lang="es-US" sz="2000" b="1" i="0" dirty="0" smtClean="0">
                <a:solidFill>
                  <a:srgbClr val="000000"/>
                </a:solidFill>
              </a:rPr>
              <a:t>Detalles:  Las pacas sueltas y poco dimensionadas de alambre aislante están apiladas inadecuadamente con las pacas pesadas encima, se cayeron en otra fila y golpearon a un montacargas estacionado. </a:t>
            </a:r>
          </a:p>
          <a:p>
            <a:endParaRPr lang="en-US" dirty="0">
              <a:solidFill>
                <a:prstClr val="blac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600200" y="2297906"/>
            <a:ext cx="6172200" cy="3477296"/>
          </a:xfrm>
          <a:prstGeom prst="rect">
            <a:avLst/>
          </a:prstGeom>
        </p:spPr>
      </p:pic>
      <p:sp>
        <p:nvSpPr>
          <p:cNvPr id="9" name="Title 1"/>
          <p:cNvSpPr>
            <a:spLocks noGrp="1"/>
          </p:cNvSpPr>
          <p:nvPr>
            <p:ph type="title"/>
          </p:nvPr>
        </p:nvSpPr>
        <p:spPr>
          <a:xfrm>
            <a:off x="217714" y="-214311"/>
            <a:ext cx="7886095" cy="1326059"/>
          </a:xfrm>
        </p:spPr>
        <p:txBody>
          <a:bodyPr/>
          <a:lstStyle/>
          <a:p>
            <a:pPr eaLnBrk="1" hangingPunct="1"/>
            <a:r>
              <a:rPr lang="es-US" sz="3600" b="0" i="0" dirty="0" smtClean="0">
                <a:solidFill>
                  <a:srgbClr val="000000"/>
                </a:solidFill>
                <a:latin typeface="Calibri" pitchFamily="18" charset="0"/>
              </a:rPr>
              <a:t>Situación de accidente</a:t>
            </a:r>
          </a:p>
        </p:txBody>
      </p:sp>
    </p:spTree>
    <p:extLst>
      <p:ext uri="{BB962C8B-B14F-4D97-AF65-F5344CB8AC3E}">
        <p14:creationId xmlns:p14="http://schemas.microsoft.com/office/powerpoint/2010/main" xmlns="" val="17125678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4800600" cy="5410200"/>
          </a:xfrm>
        </p:spPr>
        <p:txBody>
          <a:bodyPr>
            <a:normAutofit/>
          </a:bodyPr>
          <a:lstStyle/>
          <a:p>
            <a:pPr marL="0" indent="0">
              <a:buNone/>
            </a:pPr>
            <a:endParaRPr lang="en-US" sz="2000" dirty="0"/>
          </a:p>
          <a:p>
            <a:r>
              <a:rPr lang="es-US" sz="2200" b="0" i="0" dirty="0" smtClean="0">
                <a:solidFill>
                  <a:srgbClr val="000000"/>
                </a:solidFill>
              </a:rPr>
              <a:t>Las pacas provinieron de un cliente, no uniformes en tamaño.</a:t>
            </a:r>
          </a:p>
          <a:p>
            <a:r>
              <a:rPr lang="es-US" sz="2200" b="0" i="0" dirty="0" smtClean="0">
                <a:solidFill>
                  <a:srgbClr val="000000"/>
                </a:solidFill>
              </a:rPr>
              <a:t>Las condiciones meteorológicas permitieron que la nieve/hielo hiciera contacto con el material, que luego se derritió dentro.</a:t>
            </a:r>
          </a:p>
          <a:p>
            <a:r>
              <a:rPr lang="es-US" sz="2200" b="0" i="0" dirty="0" smtClean="0">
                <a:solidFill>
                  <a:srgbClr val="000000"/>
                </a:solidFill>
              </a:rPr>
              <a:t>La pila de pacas se estabilizó lentamente durante los dos días siguientes.</a:t>
            </a:r>
          </a:p>
          <a:p>
            <a:r>
              <a:rPr lang="es-US" sz="2200" b="0" i="0" dirty="0" smtClean="0">
                <a:solidFill>
                  <a:srgbClr val="000000"/>
                </a:solidFill>
              </a:rPr>
              <a:t>El operador del montacarga estaba estacionado junto a otro operador de PIT discutiendo la carga de trabajo.</a:t>
            </a:r>
          </a:p>
          <a:p>
            <a:r>
              <a:rPr lang="es-US" sz="2200" b="0" i="0" dirty="0" smtClean="0">
                <a:solidFill>
                  <a:srgbClr val="000000"/>
                </a:solidFill>
              </a:rPr>
              <a:t>La pila cayó en ROPS del montacargas casi impactando al operador.</a:t>
            </a:r>
          </a:p>
          <a:p>
            <a:endParaRPr lang="en-US"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6019800" y="1295400"/>
            <a:ext cx="2550171" cy="4523600"/>
          </a:xfrm>
          <a:prstGeom prst="rect">
            <a:avLst/>
          </a:prstGeom>
        </p:spPr>
      </p:pic>
      <p:sp>
        <p:nvSpPr>
          <p:cNvPr id="5" name="Title 1"/>
          <p:cNvSpPr>
            <a:spLocks noGrp="1"/>
          </p:cNvSpPr>
          <p:nvPr>
            <p:ph type="title"/>
          </p:nvPr>
        </p:nvSpPr>
        <p:spPr>
          <a:xfrm>
            <a:off x="217714" y="-214311"/>
            <a:ext cx="7886095" cy="1326059"/>
          </a:xfrm>
        </p:spPr>
        <p:txBody>
          <a:bodyPr/>
          <a:lstStyle/>
          <a:p>
            <a:pPr eaLnBrk="1" hangingPunct="1"/>
            <a:r>
              <a:rPr lang="es-US" sz="3600" b="0" i="0" dirty="0" smtClean="0">
                <a:solidFill>
                  <a:srgbClr val="000000"/>
                </a:solidFill>
                <a:latin typeface="Calibri" pitchFamily="18" charset="0"/>
              </a:rPr>
              <a:t>Qué ocurrió</a:t>
            </a:r>
          </a:p>
        </p:txBody>
      </p:sp>
    </p:spTree>
    <p:extLst>
      <p:ext uri="{BB962C8B-B14F-4D97-AF65-F5344CB8AC3E}">
        <p14:creationId xmlns:p14="http://schemas.microsoft.com/office/powerpoint/2010/main" xmlns="" val="9292389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43000"/>
            <a:ext cx="4419600" cy="4724400"/>
          </a:xfrm>
        </p:spPr>
        <p:txBody>
          <a:bodyPr>
            <a:noAutofit/>
          </a:bodyPr>
          <a:lstStyle/>
          <a:p>
            <a:pPr marL="0" indent="0">
              <a:buNone/>
            </a:pPr>
            <a:endParaRPr lang="en-US" sz="500" b="1" dirty="0"/>
          </a:p>
          <a:p>
            <a:r>
              <a:rPr lang="es-US" sz="2200" b="0" i="0" dirty="0" smtClean="0">
                <a:solidFill>
                  <a:srgbClr val="000000"/>
                </a:solidFill>
              </a:rPr>
              <a:t>Asegurarse que los materiales más ligeros siempre se coloquen en la parte superior.</a:t>
            </a:r>
          </a:p>
          <a:p>
            <a:pPr marL="0" indent="0">
              <a:buNone/>
            </a:pPr>
            <a:endParaRPr lang="en-US" sz="2200" dirty="0"/>
          </a:p>
          <a:p>
            <a:r>
              <a:rPr lang="es-US" sz="2200" b="0" i="0" dirty="0" smtClean="0">
                <a:solidFill>
                  <a:srgbClr val="000000"/>
                </a:solidFill>
              </a:rPr>
              <a:t>Crear un documento Guía segura de apilamiento de materiales con la capacitación de los empleados.</a:t>
            </a:r>
          </a:p>
          <a:p>
            <a:pPr marL="457200" lvl="1" indent="0">
              <a:buNone/>
            </a:pPr>
            <a:endParaRPr lang="en-US" sz="2200" dirty="0"/>
          </a:p>
          <a:p>
            <a:r>
              <a:rPr lang="es-US" sz="2200" b="0" i="0" dirty="0" smtClean="0">
                <a:solidFill>
                  <a:srgbClr val="000000"/>
                </a:solidFill>
              </a:rPr>
              <a:t>Se implementó un requisito diario de inspección de apilamiento seguro para todas las operaciones de almacenamiento.</a:t>
            </a:r>
          </a:p>
          <a:p>
            <a:pPr marL="0" indent="0">
              <a:buNone/>
            </a:pPr>
            <a:endParaRPr lang="en-US" sz="500" b="1" dirty="0">
              <a:solidFill>
                <a:srgbClr val="FF0000"/>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919281" y="1295400"/>
            <a:ext cx="2470926" cy="4388965"/>
          </a:xfrm>
          <a:prstGeom prst="rect">
            <a:avLst/>
          </a:prstGeom>
        </p:spPr>
      </p:pic>
      <p:sp>
        <p:nvSpPr>
          <p:cNvPr id="5" name="Title 1"/>
          <p:cNvSpPr>
            <a:spLocks noGrp="1"/>
          </p:cNvSpPr>
          <p:nvPr>
            <p:ph type="title"/>
          </p:nvPr>
        </p:nvSpPr>
        <p:spPr>
          <a:xfrm>
            <a:off x="217714" y="-214311"/>
            <a:ext cx="7886095" cy="1326059"/>
          </a:xfrm>
        </p:spPr>
        <p:txBody>
          <a:bodyPr/>
          <a:lstStyle/>
          <a:p>
            <a:pPr eaLnBrk="1" hangingPunct="1"/>
            <a:r>
              <a:rPr lang="es-US" sz="3600" b="0" i="0" dirty="0" smtClean="0">
                <a:solidFill>
                  <a:srgbClr val="000000"/>
                </a:solidFill>
                <a:latin typeface="Calibri" pitchFamily="18" charset="0"/>
              </a:rPr>
              <a:t>Medidas correctivas</a:t>
            </a:r>
          </a:p>
        </p:txBody>
      </p:sp>
    </p:spTree>
    <p:extLst>
      <p:ext uri="{BB962C8B-B14F-4D97-AF65-F5344CB8AC3E}">
        <p14:creationId xmlns:p14="http://schemas.microsoft.com/office/powerpoint/2010/main" xmlns="" val="25256684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5105400" cy="5181600"/>
          </a:xfrm>
        </p:spPr>
        <p:txBody>
          <a:bodyPr>
            <a:noAutofit/>
          </a:bodyPr>
          <a:lstStyle/>
          <a:p>
            <a:pPr marL="0" indent="0">
              <a:buNone/>
            </a:pPr>
            <a:endParaRPr lang="en-US" sz="500" dirty="0">
              <a:solidFill>
                <a:srgbClr val="FF0000"/>
              </a:solidFill>
            </a:endParaRPr>
          </a:p>
          <a:p>
            <a:r>
              <a:rPr lang="es-US" sz="1800" b="0" i="0" dirty="0" smtClean="0">
                <a:solidFill>
                  <a:srgbClr val="000000"/>
                </a:solidFill>
              </a:rPr>
              <a:t>Identificar y segregar los materiales de los clientes de los materiales que embalamos nosotros mismos.</a:t>
            </a:r>
          </a:p>
          <a:p>
            <a:pPr marL="0" indent="0">
              <a:buNone/>
            </a:pPr>
            <a:endParaRPr lang="en-US" sz="500" dirty="0"/>
          </a:p>
          <a:p>
            <a:r>
              <a:rPr lang="es-US" sz="1800" b="0" i="0" dirty="0" smtClean="0">
                <a:solidFill>
                  <a:srgbClr val="000000"/>
                </a:solidFill>
              </a:rPr>
              <a:t>Aumentar la conciencia de cómo las condiciones climáticas pueden tener efectos sobre los materiales que entran (Nota - el agua en el piso de la nieve/hielo derretido puede afectar las operaciones seguras).</a:t>
            </a:r>
          </a:p>
          <a:p>
            <a:pPr marL="0" indent="0">
              <a:buNone/>
            </a:pPr>
            <a:endParaRPr lang="en-US" sz="500" dirty="0"/>
          </a:p>
          <a:p>
            <a:r>
              <a:rPr lang="es-US" sz="1800" b="0" i="0" dirty="0" smtClean="0">
                <a:solidFill>
                  <a:srgbClr val="000000"/>
                </a:solidFill>
              </a:rPr>
              <a:t>Se implementó una "zona segura" para cualquier tráfico peatonal lejos de los materiales apilados.</a:t>
            </a:r>
          </a:p>
          <a:p>
            <a:pPr marL="0" indent="0">
              <a:buNone/>
            </a:pPr>
            <a:endParaRPr lang="en-US" sz="500" dirty="0"/>
          </a:p>
          <a:p>
            <a:r>
              <a:rPr lang="es-US" sz="1800" b="0" i="0" dirty="0" smtClean="0">
                <a:solidFill>
                  <a:srgbClr val="000000"/>
                </a:solidFill>
              </a:rPr>
              <a:t>Se implementó una política de seguridad para que los PIT no se detengan o conversen en los pasillos de materiales apilados (por múltiples razones).</a:t>
            </a:r>
          </a:p>
          <a:p>
            <a:pPr marL="0" indent="0">
              <a:buNone/>
            </a:pPr>
            <a:endParaRPr lang="en-US" sz="500" dirty="0"/>
          </a:p>
          <a:p>
            <a:r>
              <a:rPr lang="es-US" sz="1800" b="0" i="0" dirty="0" smtClean="0">
                <a:solidFill>
                  <a:srgbClr val="000000"/>
                </a:solidFill>
              </a:rPr>
              <a:t>Revisar el incidente y las medidas correctivas con todos. </a:t>
            </a:r>
          </a:p>
          <a:p>
            <a:endParaRPr lang="en-US" sz="600" b="1" dirty="0">
              <a:solidFill>
                <a:prstClr val="black"/>
              </a:solidFill>
            </a:endParaRPr>
          </a:p>
          <a:p>
            <a:pPr marL="0" indent="0">
              <a:buNone/>
            </a:pPr>
            <a:r>
              <a:rPr lang="en-US" sz="600" b="1" dirty="0">
                <a:solidFill>
                  <a:prstClr val="black"/>
                </a:solidFill>
              </a:rPr>
              <a:t>  </a:t>
            </a:r>
          </a:p>
          <a:p>
            <a:endParaRPr lang="en-US" sz="5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943600" y="1295401"/>
            <a:ext cx="2488173" cy="4419600"/>
          </a:xfrm>
          <a:prstGeom prst="rect">
            <a:avLst/>
          </a:prstGeom>
        </p:spPr>
      </p:pic>
      <p:sp>
        <p:nvSpPr>
          <p:cNvPr id="5" name="Title 1"/>
          <p:cNvSpPr>
            <a:spLocks noGrp="1"/>
          </p:cNvSpPr>
          <p:nvPr>
            <p:ph type="title"/>
          </p:nvPr>
        </p:nvSpPr>
        <p:spPr>
          <a:xfrm>
            <a:off x="217714" y="-214311"/>
            <a:ext cx="7886095" cy="1326059"/>
          </a:xfrm>
        </p:spPr>
        <p:txBody>
          <a:bodyPr/>
          <a:lstStyle/>
          <a:p>
            <a:pPr eaLnBrk="1" hangingPunct="1"/>
            <a:r>
              <a:rPr lang="es-US" sz="3600" b="0" i="0" dirty="0" smtClean="0">
                <a:solidFill>
                  <a:srgbClr val="000000"/>
                </a:solidFill>
                <a:latin typeface="Calibri" pitchFamily="18" charset="0"/>
              </a:rPr>
              <a:t>Medidas correctivas</a:t>
            </a:r>
          </a:p>
        </p:txBody>
      </p:sp>
    </p:spTree>
    <p:extLst>
      <p:ext uri="{BB962C8B-B14F-4D97-AF65-F5344CB8AC3E}">
        <p14:creationId xmlns:p14="http://schemas.microsoft.com/office/powerpoint/2010/main" xmlns="" val="30555637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4816" y="2468940"/>
            <a:ext cx="6019800" cy="1569660"/>
          </a:xfrm>
          <a:prstGeom prst="rect">
            <a:avLst/>
          </a:prstGeom>
          <a:noFill/>
        </p:spPr>
        <p:txBody>
          <a:bodyPr wrap="square" rtlCol="0">
            <a:spAutoFit/>
          </a:bodyPr>
          <a:lstStyle/>
          <a:p>
            <a:pPr algn="ctr"/>
            <a:r>
              <a:rPr lang="es-US" sz="4800" b="0" i="0" dirty="0" smtClean="0">
                <a:solidFill>
                  <a:srgbClr val="000000"/>
                </a:solidFill>
              </a:rPr>
              <a:t>¿Cómo arreglamos esto para que no vuelva a suceder?</a:t>
            </a:r>
          </a:p>
        </p:txBody>
      </p:sp>
    </p:spTree>
    <p:extLst>
      <p:ext uri="{BB962C8B-B14F-4D97-AF65-F5344CB8AC3E}">
        <p14:creationId xmlns:p14="http://schemas.microsoft.com/office/powerpoint/2010/main" xmlns="" val="962903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2400"/>
            <a:ext cx="7886700" cy="1325563"/>
          </a:xfrm>
        </p:spPr>
        <p:txBody>
          <a:bodyPr rtlCol="0">
            <a:normAutofit/>
          </a:bodyPr>
          <a:lstStyle/>
          <a:p>
            <a:pPr eaLnBrk="1" fontAlgn="auto" hangingPunct="1">
              <a:spcAft>
                <a:spcPts val="0"/>
              </a:spcAft>
              <a:defRPr/>
            </a:pPr>
            <a:r>
              <a:rPr lang="es-US" sz="3600" b="0" i="0" dirty="0" smtClean="0">
                <a:solidFill>
                  <a:srgbClr val="333F50"/>
                </a:solidFill>
                <a:latin typeface="Calibri" pitchFamily="18" charset="0"/>
              </a:rPr>
              <a:t>Incidente</a:t>
            </a:r>
          </a:p>
        </p:txBody>
      </p:sp>
      <p:sp>
        <p:nvSpPr>
          <p:cNvPr id="20483" name="Rectangle 5"/>
          <p:cNvSpPr>
            <a:spLocks noChangeArrowheads="1"/>
          </p:cNvSpPr>
          <p:nvPr/>
        </p:nvSpPr>
        <p:spPr bwMode="auto">
          <a:xfrm>
            <a:off x="2133600" y="1600200"/>
            <a:ext cx="4572000" cy="319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50"/>
              </a:spcBef>
              <a:buFont typeface="Arial" charset="0"/>
              <a:buChar char="•"/>
              <a:defRPr sz="2100">
                <a:solidFill>
                  <a:schemeClr val="tx1"/>
                </a:solidFill>
                <a:latin typeface="Calibri" pitchFamily="34" charset="0"/>
              </a:defRPr>
            </a:lvl1pPr>
            <a:lvl2pPr marL="742950" indent="-285750" eaLnBrk="0" hangingPunct="0">
              <a:lnSpc>
                <a:spcPct val="90000"/>
              </a:lnSpc>
              <a:spcBef>
                <a:spcPts val="375"/>
              </a:spcBef>
              <a:buFont typeface="Arial" charset="0"/>
              <a:buChar char="•"/>
              <a:defRPr>
                <a:solidFill>
                  <a:schemeClr val="tx1"/>
                </a:solidFill>
                <a:latin typeface="Calibri" pitchFamily="34" charset="0"/>
              </a:defRPr>
            </a:lvl2pPr>
            <a:lvl3pPr marL="1143000" indent="-228600" eaLnBrk="0" hangingPunct="0">
              <a:lnSpc>
                <a:spcPct val="90000"/>
              </a:lnSpc>
              <a:spcBef>
                <a:spcPts val="375"/>
              </a:spcBef>
              <a:buFont typeface="Arial" charset="0"/>
              <a:buChar char="•"/>
              <a:defRPr sz="1500">
                <a:solidFill>
                  <a:schemeClr val="tx1"/>
                </a:solidFill>
                <a:latin typeface="Calibri" pitchFamily="34" charset="0"/>
              </a:defRPr>
            </a:lvl3pPr>
            <a:lvl4pPr marL="1600200" indent="-228600" eaLnBrk="0" hangingPunct="0">
              <a:lnSpc>
                <a:spcPct val="90000"/>
              </a:lnSpc>
              <a:spcBef>
                <a:spcPts val="375"/>
              </a:spcBef>
              <a:buFont typeface="Arial" charset="0"/>
              <a:buChar char="•"/>
              <a:defRPr sz="1300">
                <a:solidFill>
                  <a:schemeClr val="tx1"/>
                </a:solidFill>
                <a:latin typeface="Calibri" pitchFamily="34" charset="0"/>
              </a:defRPr>
            </a:lvl4pPr>
            <a:lvl5pPr marL="2057400" indent="-228600" eaLnBrk="0" hangingPunct="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ctr" eaLnBrk="1" fontAlgn="base" hangingPunct="1">
              <a:spcBef>
                <a:spcPct val="0"/>
              </a:spcBef>
              <a:spcAft>
                <a:spcPct val="0"/>
              </a:spcAft>
              <a:buFontTx/>
              <a:buNone/>
            </a:pPr>
            <a:r>
              <a:rPr lang="es-US" sz="3200" b="0" i="0" dirty="0" smtClean="0">
                <a:solidFill>
                  <a:srgbClr val="000000"/>
                </a:solidFill>
                <a:latin typeface="Arial" pitchFamily="18" charset="0"/>
              </a:rPr>
              <a:t>Un evento no planeado, no deseado, pero controlable que interrumpe el proceso de trabajo y causa lesiones a las personas o daños a la propiedad. </a:t>
            </a:r>
          </a:p>
        </p:txBody>
      </p:sp>
    </p:spTree>
    <p:extLst>
      <p:ext uri="{BB962C8B-B14F-4D97-AF65-F5344CB8AC3E}">
        <p14:creationId xmlns:p14="http://schemas.microsoft.com/office/powerpoint/2010/main" xmlns="" val="31994445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410183" y="990600"/>
            <a:ext cx="3913881" cy="50292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4495800" y="990600"/>
            <a:ext cx="4343400" cy="4987709"/>
          </a:xfrm>
          <a:prstGeom prst="rect">
            <a:avLst/>
          </a:prstGeom>
        </p:spPr>
      </p:pic>
      <p:sp>
        <p:nvSpPr>
          <p:cNvPr id="4" name="Title 1"/>
          <p:cNvSpPr txBox="1">
            <a:spLocks/>
          </p:cNvSpPr>
          <p:nvPr/>
        </p:nvSpPr>
        <p:spPr>
          <a:xfrm>
            <a:off x="217714" y="152400"/>
            <a:ext cx="7886095" cy="95934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eaLnBrk="1" hangingPunct="1"/>
            <a:r>
              <a:rPr lang="es-US" b="1" i="0" dirty="0" smtClean="0">
                <a:solidFill>
                  <a:srgbClr val="000000"/>
                </a:solidFill>
              </a:rPr>
              <a:t>Procedimientos laborales</a:t>
            </a:r>
          </a:p>
        </p:txBody>
      </p:sp>
    </p:spTree>
    <p:extLst>
      <p:ext uri="{BB962C8B-B14F-4D97-AF65-F5344CB8AC3E}">
        <p14:creationId xmlns:p14="http://schemas.microsoft.com/office/powerpoint/2010/main" xmlns="" val="1834553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1297280" y="1219200"/>
            <a:ext cx="6629702" cy="1371898"/>
          </a:xfrm>
        </p:spPr>
        <p:txBody>
          <a:bodyPr/>
          <a:lstStyle/>
          <a:p>
            <a:pPr eaLnBrk="1" hangingPunct="1"/>
            <a:r>
              <a:rPr lang="es-US" sz="4800" b="1" i="0" dirty="0" smtClean="0">
                <a:solidFill>
                  <a:srgbClr val="000000"/>
                </a:solidFill>
                <a:latin typeface="Calibri" pitchFamily="18" charset="0"/>
              </a:rPr>
              <a:t>Prevención de incendios y mantenimiento</a:t>
            </a:r>
          </a:p>
        </p:txBody>
      </p:sp>
      <p:pic>
        <p:nvPicPr>
          <p:cNvPr id="2" name="Picture 1"/>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2971800" y="2743200"/>
            <a:ext cx="3200400" cy="2789146"/>
          </a:xfrm>
          <a:prstGeom prst="rect">
            <a:avLst/>
          </a:prstGeom>
        </p:spPr>
      </p:pic>
    </p:spTree>
    <p:extLst>
      <p:ext uri="{BB962C8B-B14F-4D97-AF65-F5344CB8AC3E}">
        <p14:creationId xmlns:p14="http://schemas.microsoft.com/office/powerpoint/2010/main" xmlns="" val="4808140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6" name="Object 4"/>
          <p:cNvGraphicFramePr>
            <a:graphicFrameLocks noChangeAspect="1"/>
          </p:cNvGraphicFramePr>
          <p:nvPr>
            <p:extLst>
              <p:ext uri="{D42A27DB-BD31-4B8C-83A1-F6EECF244321}">
                <p14:modId xmlns:p14="http://schemas.microsoft.com/office/powerpoint/2010/main" xmlns="" val="2774207964"/>
              </p:ext>
            </p:extLst>
          </p:nvPr>
        </p:nvGraphicFramePr>
        <p:xfrm>
          <a:off x="381000" y="2971800"/>
          <a:ext cx="3176588" cy="2392363"/>
        </p:xfrm>
        <a:graphic>
          <a:graphicData uri="http://schemas.openxmlformats.org/presentationml/2006/ole">
            <p:oleObj spid="_x0000_s6569" name="Document" r:id="rId4" imgW="1324356" imgH="996696" progId="Word.Document.8">
              <p:embed/>
            </p:oleObj>
          </a:graphicData>
        </a:graphic>
      </p:graphicFrame>
      <p:graphicFrame>
        <p:nvGraphicFramePr>
          <p:cNvPr id="18437" name="Object 5"/>
          <p:cNvGraphicFramePr>
            <a:graphicFrameLocks noChangeAspect="1"/>
          </p:cNvGraphicFramePr>
          <p:nvPr>
            <p:extLst>
              <p:ext uri="{D42A27DB-BD31-4B8C-83A1-F6EECF244321}">
                <p14:modId xmlns:p14="http://schemas.microsoft.com/office/powerpoint/2010/main" xmlns="" val="1556468082"/>
              </p:ext>
            </p:extLst>
          </p:nvPr>
        </p:nvGraphicFramePr>
        <p:xfrm>
          <a:off x="5562600" y="2971800"/>
          <a:ext cx="3124200" cy="2366962"/>
        </p:xfrm>
        <a:graphic>
          <a:graphicData uri="http://schemas.openxmlformats.org/presentationml/2006/ole">
            <p:oleObj spid="_x0000_s6570" name="Document" r:id="rId5" imgW="1514856" imgH="1147572" progId="Word.Document.8">
              <p:embed/>
            </p:oleObj>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xmlns="" val="655875011"/>
              </p:ext>
            </p:extLst>
          </p:nvPr>
        </p:nvGraphicFramePr>
        <p:xfrm>
          <a:off x="3886200" y="2971800"/>
          <a:ext cx="1239838" cy="2667000"/>
        </p:xfrm>
        <a:graphic>
          <a:graphicData uri="http://schemas.openxmlformats.org/presentationml/2006/ole">
            <p:oleObj spid="_x0000_s6571" name="Clip" r:id="rId6" imgW="1857375" imgH="3995738" progId="">
              <p:embed/>
            </p:oleObj>
          </a:graphicData>
        </a:graphic>
      </p:graphicFrame>
      <p:sp>
        <p:nvSpPr>
          <p:cNvPr id="3" name="TextBox 2"/>
          <p:cNvSpPr txBox="1"/>
          <p:nvPr/>
        </p:nvSpPr>
        <p:spPr>
          <a:xfrm>
            <a:off x="914400" y="1143000"/>
            <a:ext cx="7467600" cy="1200329"/>
          </a:xfrm>
          <a:prstGeom prst="rect">
            <a:avLst/>
          </a:prstGeom>
          <a:noFill/>
        </p:spPr>
        <p:txBody>
          <a:bodyPr wrap="square" rtlCol="0">
            <a:spAutoFit/>
          </a:bodyPr>
          <a:lstStyle/>
          <a:p>
            <a:pPr algn="ctr"/>
            <a:r>
              <a:rPr lang="es-US" sz="3600" b="0" i="0" dirty="0" smtClean="0">
                <a:solidFill>
                  <a:srgbClr val="000000"/>
                </a:solidFill>
              </a:rPr>
              <a:t>Identificar los posibles peligros de incendio en su lugar de trabajo</a:t>
            </a:r>
          </a:p>
        </p:txBody>
      </p:sp>
      <p:sp>
        <p:nvSpPr>
          <p:cNvPr id="9" name="Title 1"/>
          <p:cNvSpPr>
            <a:spLocks noGrp="1"/>
          </p:cNvSpPr>
          <p:nvPr>
            <p:ph type="title"/>
          </p:nvPr>
        </p:nvSpPr>
        <p:spPr>
          <a:xfrm>
            <a:off x="609600" y="-76200"/>
            <a:ext cx="4495800" cy="1325563"/>
          </a:xfrm>
        </p:spPr>
        <p:txBody>
          <a:bodyPr/>
          <a:lstStyle/>
          <a:p>
            <a:r>
              <a:rPr lang="es-US" sz="3600" b="0" i="0" dirty="0" smtClean="0">
                <a:solidFill>
                  <a:srgbClr val="000000"/>
                </a:solidFill>
                <a:latin typeface="Calibri" pitchFamily="18" charset="0"/>
              </a:rPr>
              <a:t>Buen mantenimiento</a:t>
            </a:r>
          </a:p>
        </p:txBody>
      </p:sp>
    </p:spTree>
    <p:extLst>
      <p:ext uri="{BB962C8B-B14F-4D97-AF65-F5344CB8AC3E}">
        <p14:creationId xmlns:p14="http://schemas.microsoft.com/office/powerpoint/2010/main" xmlns="" val="33832613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 y="1295400"/>
            <a:ext cx="9144000" cy="4114800"/>
          </a:xfrm>
        </p:spPr>
        <p:txBody>
          <a:bodyPr/>
          <a:lstStyle/>
          <a:p>
            <a:pPr>
              <a:lnSpc>
                <a:spcPct val="140000"/>
              </a:lnSpc>
            </a:pPr>
            <a:r>
              <a:rPr lang="es-US" sz="2100" b="0" i="0" dirty="0" smtClean="0">
                <a:solidFill>
                  <a:srgbClr val="000000"/>
                </a:solidFill>
              </a:rPr>
              <a:t>"Incendio de Clase A" significa un incendio que implica </a:t>
            </a:r>
            <a:r>
              <a:rPr lang="es-US" sz="2100" b="0" i="0" dirty="0" smtClean="0">
                <a:solidFill>
                  <a:srgbClr val="FF3300"/>
                </a:solidFill>
              </a:rPr>
              <a:t>materiales combustibles ordinarios como papel, madera, tela y algunos materiales de caucho y plástico</a:t>
            </a:r>
          </a:p>
          <a:p>
            <a:pPr>
              <a:lnSpc>
                <a:spcPct val="140000"/>
              </a:lnSpc>
            </a:pPr>
            <a:endParaRPr lang="en-US" altLang="en-US" dirty="0" smtClean="0">
              <a:latin typeface="Arial" pitchFamily="34" charset="0"/>
            </a:endParaRPr>
          </a:p>
        </p:txBody>
      </p:sp>
      <p:graphicFrame>
        <p:nvGraphicFramePr>
          <p:cNvPr id="7172" name="Object 4" descr="Oak"/>
          <p:cNvGraphicFramePr>
            <a:graphicFrameLocks noChangeAspect="1"/>
          </p:cNvGraphicFramePr>
          <p:nvPr>
            <p:extLst>
              <p:ext uri="{D42A27DB-BD31-4B8C-83A1-F6EECF244321}">
                <p14:modId xmlns:p14="http://schemas.microsoft.com/office/powerpoint/2010/main" xmlns="" val="3180220475"/>
              </p:ext>
            </p:extLst>
          </p:nvPr>
        </p:nvGraphicFramePr>
        <p:xfrm>
          <a:off x="533400" y="2819400"/>
          <a:ext cx="3648075" cy="2400300"/>
        </p:xfrm>
        <a:graphic>
          <a:graphicData uri="http://schemas.openxmlformats.org/presentationml/2006/ole">
            <p:oleObj spid="_x0000_s3217" name="Clip" r:id="rId4" imgW="1809524" imgH="1190476" progId="">
              <p:embed/>
            </p:oleObj>
          </a:graphicData>
        </a:graphic>
      </p:graphicFrame>
      <p:pic>
        <p:nvPicPr>
          <p:cNvPr id="7173" name="Picture 6" descr="MVC-002S"/>
          <p:cNvPicPr>
            <a:picLocks noChangeAspect="1" noChangeArrowheads="1"/>
          </p:cNvPicPr>
          <p:nvPr/>
        </p:nvPicPr>
        <p:blipFill>
          <a:blip r:embed="rId5" cstate="print">
            <a:lum bright="24000"/>
            <a:extLst>
              <a:ext uri="{28A0092B-C50C-407E-A947-70E740481C1C}">
                <a14:useLocalDpi xmlns:a14="http://schemas.microsoft.com/office/drawing/2010/main" xmlns=""/>
              </a:ext>
            </a:extLst>
          </a:blip>
          <a:srcRect l="6250" t="18333" r="50000" b="26666"/>
          <a:stretch>
            <a:fillRect/>
          </a:stretch>
        </p:blipFill>
        <p:spPr bwMode="auto">
          <a:xfrm>
            <a:off x="5334000" y="2590800"/>
            <a:ext cx="2819400" cy="2659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title"/>
          </p:nvPr>
        </p:nvSpPr>
        <p:spPr>
          <a:xfrm>
            <a:off x="609600" y="-76200"/>
            <a:ext cx="4114800" cy="1325563"/>
          </a:xfrm>
        </p:spPr>
        <p:txBody>
          <a:bodyPr/>
          <a:lstStyle/>
          <a:p>
            <a:r>
              <a:rPr lang="es-US" sz="3600" b="0" i="0" dirty="0" smtClean="0">
                <a:solidFill>
                  <a:srgbClr val="000000"/>
                </a:solidFill>
                <a:latin typeface="Calibri" pitchFamily="18" charset="0"/>
              </a:rPr>
              <a:t>Incendio de Clase A</a:t>
            </a:r>
          </a:p>
        </p:txBody>
      </p:sp>
    </p:spTree>
    <p:extLst>
      <p:ext uri="{BB962C8B-B14F-4D97-AF65-F5344CB8AC3E}">
        <p14:creationId xmlns:p14="http://schemas.microsoft.com/office/powerpoint/2010/main" xmlns="" val="7116972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0" y="1295400"/>
            <a:ext cx="9144000" cy="3657600"/>
          </a:xfrm>
        </p:spPr>
        <p:txBody>
          <a:bodyPr/>
          <a:lstStyle/>
          <a:p>
            <a:pPr>
              <a:lnSpc>
                <a:spcPct val="150000"/>
              </a:lnSpc>
            </a:pPr>
            <a:r>
              <a:rPr lang="es-US" sz="2100" b="0" i="0" dirty="0" smtClean="0">
                <a:solidFill>
                  <a:srgbClr val="000000"/>
                </a:solidFill>
              </a:rPr>
              <a:t>"Incendio de Clase B" significa un incendio que involucra líquidos inflamables o combustibles, gases inflamables, grasas y materiales similares, y algunos materiales de caucho y plástico</a:t>
            </a:r>
          </a:p>
        </p:txBody>
      </p:sp>
      <p:pic>
        <p:nvPicPr>
          <p:cNvPr id="8196" name="Picture 5" descr="MVC-003S"/>
          <p:cNvPicPr>
            <a:picLocks noChangeAspect="1" noChangeArrowheads="1"/>
          </p:cNvPicPr>
          <p:nvPr/>
        </p:nvPicPr>
        <p:blipFill>
          <a:blip r:embed="rId3" cstate="print">
            <a:lum bright="24000"/>
            <a:extLst>
              <a:ext uri="{28A0092B-C50C-407E-A947-70E740481C1C}">
                <a14:useLocalDpi xmlns:a14="http://schemas.microsoft.com/office/drawing/2010/main" xmlns=""/>
              </a:ext>
            </a:extLst>
          </a:blip>
          <a:srcRect l="8749" t="18333" r="45000" b="23334"/>
          <a:stretch>
            <a:fillRect/>
          </a:stretch>
        </p:blipFill>
        <p:spPr bwMode="auto">
          <a:xfrm>
            <a:off x="5181600" y="2743200"/>
            <a:ext cx="31242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7" name="Text Box 6"/>
          <p:cNvSpPr txBox="1">
            <a:spLocks noChangeArrowheads="1"/>
          </p:cNvSpPr>
          <p:nvPr/>
        </p:nvSpPr>
        <p:spPr bwMode="auto">
          <a:xfrm>
            <a:off x="685800" y="3321784"/>
            <a:ext cx="3657600"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US" sz="2000" b="1" i="0" dirty="0" smtClean="0">
                <a:solidFill>
                  <a:srgbClr val="FF0000"/>
                </a:solidFill>
                <a:latin typeface="Calibri (Body)"/>
              </a:rPr>
              <a:t>Un Líquido Inflamable es uno que tiene un punto de inflamación por debajo de 100 °F. Mientras que un Líquido Combustible es uno que tiene un punto de inflamación por encima de 100 °F.</a:t>
            </a:r>
          </a:p>
        </p:txBody>
      </p:sp>
      <p:sp>
        <p:nvSpPr>
          <p:cNvPr id="7" name="Title 1"/>
          <p:cNvSpPr>
            <a:spLocks noGrp="1"/>
          </p:cNvSpPr>
          <p:nvPr>
            <p:ph type="title"/>
          </p:nvPr>
        </p:nvSpPr>
        <p:spPr>
          <a:xfrm>
            <a:off x="609600" y="-76200"/>
            <a:ext cx="4114800" cy="1325563"/>
          </a:xfrm>
        </p:spPr>
        <p:txBody>
          <a:bodyPr/>
          <a:lstStyle/>
          <a:p>
            <a:r>
              <a:rPr lang="es-US" sz="3600" b="0" i="0" dirty="0" smtClean="0">
                <a:solidFill>
                  <a:srgbClr val="000000"/>
                </a:solidFill>
                <a:latin typeface="Calibri" pitchFamily="18" charset="0"/>
              </a:rPr>
              <a:t>Incendio de Clase B</a:t>
            </a:r>
          </a:p>
        </p:txBody>
      </p:sp>
    </p:spTree>
    <p:extLst>
      <p:ext uri="{BB962C8B-B14F-4D97-AF65-F5344CB8AC3E}">
        <p14:creationId xmlns:p14="http://schemas.microsoft.com/office/powerpoint/2010/main" xmlns="" val="40369791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0" y="1066800"/>
            <a:ext cx="9144000" cy="2209800"/>
          </a:xfrm>
        </p:spPr>
        <p:txBody>
          <a:bodyPr/>
          <a:lstStyle/>
          <a:p>
            <a:pPr>
              <a:lnSpc>
                <a:spcPct val="150000"/>
              </a:lnSpc>
            </a:pPr>
            <a:r>
              <a:rPr lang="es-US" sz="2100" b="0" i="0" dirty="0" smtClean="0">
                <a:solidFill>
                  <a:srgbClr val="000000"/>
                </a:solidFill>
              </a:rPr>
              <a:t>"Incendio Clase C" significa un incendio que involucra equipos eléctricos energizados donde la seguridad para el empleado requiere el uso de medios eléctricos de extinción no conductores</a:t>
            </a:r>
          </a:p>
        </p:txBody>
      </p:sp>
      <p:pic>
        <p:nvPicPr>
          <p:cNvPr id="9220" name="Picture 4" descr="MVC-004S"/>
          <p:cNvPicPr>
            <a:picLocks noChangeAspect="1" noChangeArrowheads="1"/>
          </p:cNvPicPr>
          <p:nvPr/>
        </p:nvPicPr>
        <p:blipFill>
          <a:blip r:embed="rId3" cstate="print">
            <a:lum bright="24000"/>
            <a:extLst>
              <a:ext uri="{28A0092B-C50C-407E-A947-70E740481C1C}">
                <a14:useLocalDpi xmlns:a14="http://schemas.microsoft.com/office/drawing/2010/main" xmlns=""/>
              </a:ext>
            </a:extLst>
          </a:blip>
          <a:srcRect l="3749" t="18333" r="50000" b="21666"/>
          <a:stretch>
            <a:fillRect/>
          </a:stretch>
        </p:blipFill>
        <p:spPr bwMode="auto">
          <a:xfrm>
            <a:off x="3124200" y="2895600"/>
            <a:ext cx="2971800"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609600" y="-76200"/>
            <a:ext cx="3886200" cy="1325563"/>
          </a:xfrm>
        </p:spPr>
        <p:txBody>
          <a:bodyPr/>
          <a:lstStyle/>
          <a:p>
            <a:r>
              <a:rPr lang="es-US" sz="3600" b="0" i="0" dirty="0" smtClean="0">
                <a:solidFill>
                  <a:srgbClr val="000000"/>
                </a:solidFill>
                <a:latin typeface="Calibri" pitchFamily="18" charset="0"/>
              </a:rPr>
              <a:t>Incendio de Clase C</a:t>
            </a:r>
          </a:p>
        </p:txBody>
      </p:sp>
    </p:spTree>
    <p:extLst>
      <p:ext uri="{BB962C8B-B14F-4D97-AF65-F5344CB8AC3E}">
        <p14:creationId xmlns:p14="http://schemas.microsoft.com/office/powerpoint/2010/main" xmlns="" val="12699010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609600" y="1219200"/>
            <a:ext cx="7848600" cy="2590800"/>
          </a:xfrm>
        </p:spPr>
        <p:txBody>
          <a:bodyPr/>
          <a:lstStyle/>
          <a:p>
            <a:pPr>
              <a:lnSpc>
                <a:spcPct val="130000"/>
              </a:lnSpc>
            </a:pPr>
            <a:r>
              <a:rPr lang="es-US" sz="2100" b="0" i="0" dirty="0" smtClean="0">
                <a:solidFill>
                  <a:srgbClr val="000000"/>
                </a:solidFill>
              </a:rPr>
              <a:t>"Incendio de Clase D" significa un incendio que involucra metales combustibles como magnesio, titanio, zirconio, sodio, litio y potasio</a:t>
            </a:r>
          </a:p>
        </p:txBody>
      </p:sp>
      <p:pic>
        <p:nvPicPr>
          <p:cNvPr id="10244" name="Picture 4"/>
          <p:cNvPicPr>
            <a:picLocks noChangeAspect="1" noChangeArrowheads="1"/>
          </p:cNvPicPr>
          <p:nvPr/>
        </p:nvPicPr>
        <p:blipFill>
          <a:blip r:embed="rId3" cstate="email">
            <a:lum bright="12000"/>
            <a:extLst>
              <a:ext uri="{28A0092B-C50C-407E-A947-70E740481C1C}">
                <a14:useLocalDpi xmlns:a14="http://schemas.microsoft.com/office/drawing/2010/main" xmlns=""/>
              </a:ext>
            </a:extLst>
          </a:blip>
          <a:srcRect b="12195"/>
          <a:stretch>
            <a:fillRect/>
          </a:stretch>
        </p:blipFill>
        <p:spPr bwMode="auto">
          <a:xfrm>
            <a:off x="3435350" y="2819400"/>
            <a:ext cx="2343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title"/>
          </p:nvPr>
        </p:nvSpPr>
        <p:spPr>
          <a:xfrm>
            <a:off x="609600" y="-76200"/>
            <a:ext cx="4343400" cy="1325563"/>
          </a:xfrm>
        </p:spPr>
        <p:txBody>
          <a:bodyPr/>
          <a:lstStyle/>
          <a:p>
            <a:r>
              <a:rPr lang="es-US" sz="3600" b="0" i="0" dirty="0" smtClean="0">
                <a:solidFill>
                  <a:srgbClr val="000000"/>
                </a:solidFill>
                <a:latin typeface="Calibri" pitchFamily="18" charset="0"/>
              </a:rPr>
              <a:t>Incendio de Clase D</a:t>
            </a:r>
          </a:p>
        </p:txBody>
      </p:sp>
    </p:spTree>
    <p:extLst>
      <p:ext uri="{BB962C8B-B14F-4D97-AF65-F5344CB8AC3E}">
        <p14:creationId xmlns:p14="http://schemas.microsoft.com/office/powerpoint/2010/main" xmlns="" val="10787741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0" y="914400"/>
            <a:ext cx="9144000" cy="4114800"/>
          </a:xfrm>
        </p:spPr>
        <p:txBody>
          <a:bodyPr/>
          <a:lstStyle/>
          <a:p>
            <a:pPr>
              <a:lnSpc>
                <a:spcPct val="130000"/>
              </a:lnSpc>
            </a:pPr>
            <a:r>
              <a:rPr lang="es-US" sz="2100" b="0" i="0" dirty="0" smtClean="0">
                <a:solidFill>
                  <a:srgbClr val="000000"/>
                </a:solidFill>
              </a:rPr>
              <a:t>"Incendio en fase inicial", significa un incendio que se encuentra en la fase inicial o de inicio y que puede ser controlado o extinguido por extinguidores portátiles o sistemas de mangueras pequeñas, sin necesidad de ropa de protección ni de aparatos respiratorios</a:t>
            </a:r>
          </a:p>
        </p:txBody>
      </p:sp>
      <p:graphicFrame>
        <p:nvGraphicFramePr>
          <p:cNvPr id="12292" name="Object 5"/>
          <p:cNvGraphicFramePr>
            <a:graphicFrameLocks noChangeAspect="1"/>
          </p:cNvGraphicFramePr>
          <p:nvPr>
            <p:extLst>
              <p:ext uri="{D42A27DB-BD31-4B8C-83A1-F6EECF244321}">
                <p14:modId xmlns:p14="http://schemas.microsoft.com/office/powerpoint/2010/main" xmlns="" val="1891298825"/>
              </p:ext>
            </p:extLst>
          </p:nvPr>
        </p:nvGraphicFramePr>
        <p:xfrm>
          <a:off x="3276600" y="3048000"/>
          <a:ext cx="2913062" cy="2819400"/>
        </p:xfrm>
        <a:graphic>
          <a:graphicData uri="http://schemas.openxmlformats.org/presentationml/2006/ole">
            <p:oleObj spid="_x0000_s4240" name="Clip" r:id="rId4" imgW="2913707" imgH="3269810" progId="">
              <p:embed/>
            </p:oleObj>
          </a:graphicData>
        </a:graphic>
      </p:graphicFrame>
      <p:sp>
        <p:nvSpPr>
          <p:cNvPr id="6" name="Title 1"/>
          <p:cNvSpPr>
            <a:spLocks noGrp="1"/>
          </p:cNvSpPr>
          <p:nvPr>
            <p:ph type="title"/>
          </p:nvPr>
        </p:nvSpPr>
        <p:spPr>
          <a:xfrm>
            <a:off x="609600" y="-76200"/>
            <a:ext cx="4419600" cy="1325563"/>
          </a:xfrm>
        </p:spPr>
        <p:txBody>
          <a:bodyPr/>
          <a:lstStyle/>
          <a:p>
            <a:r>
              <a:rPr lang="es-US" sz="3600" b="0" i="0" dirty="0" smtClean="0">
                <a:solidFill>
                  <a:srgbClr val="000000"/>
                </a:solidFill>
                <a:latin typeface="Calibri" pitchFamily="18" charset="0"/>
              </a:rPr>
              <a:t>Incendio en fase inicial</a:t>
            </a:r>
          </a:p>
        </p:txBody>
      </p:sp>
    </p:spTree>
    <p:extLst>
      <p:ext uri="{BB962C8B-B14F-4D97-AF65-F5344CB8AC3E}">
        <p14:creationId xmlns:p14="http://schemas.microsoft.com/office/powerpoint/2010/main" xmlns="" val="27706340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52400" y="1143000"/>
            <a:ext cx="8839200" cy="5334000"/>
          </a:xfrm>
        </p:spPr>
        <p:txBody>
          <a:bodyPr/>
          <a:lstStyle/>
          <a:p>
            <a:pPr>
              <a:lnSpc>
                <a:spcPct val="130000"/>
              </a:lnSpc>
              <a:spcBef>
                <a:spcPts val="500"/>
              </a:spcBef>
              <a:spcAft>
                <a:spcPts val="500"/>
              </a:spcAft>
            </a:pPr>
            <a:r>
              <a:rPr lang="es-US" sz="2100" b="0" i="0" dirty="0" smtClean="0">
                <a:solidFill>
                  <a:srgbClr val="000000"/>
                </a:solidFill>
              </a:rPr>
              <a:t>Los extinguidores portátiles deberán montarse y ubicarse de manera que sean fácilmente accesibles para los empleados sin someterlos a posibles lesiones</a:t>
            </a:r>
          </a:p>
          <a:p>
            <a:pPr>
              <a:lnSpc>
                <a:spcPct val="130000"/>
              </a:lnSpc>
            </a:pPr>
            <a:endParaRPr lang="en-US" altLang="en-US" dirty="0" smtClean="0">
              <a:latin typeface="Arial" pitchFamily="34" charset="0"/>
            </a:endParaRPr>
          </a:p>
        </p:txBody>
      </p:sp>
      <p:graphicFrame>
        <p:nvGraphicFramePr>
          <p:cNvPr id="13316" name="Object 4"/>
          <p:cNvGraphicFramePr>
            <a:graphicFrameLocks noChangeAspect="1"/>
          </p:cNvGraphicFramePr>
          <p:nvPr>
            <p:extLst>
              <p:ext uri="{D42A27DB-BD31-4B8C-83A1-F6EECF244321}">
                <p14:modId xmlns:p14="http://schemas.microsoft.com/office/powerpoint/2010/main" xmlns="" val="4045514991"/>
              </p:ext>
            </p:extLst>
          </p:nvPr>
        </p:nvGraphicFramePr>
        <p:xfrm>
          <a:off x="3048000" y="3124200"/>
          <a:ext cx="3352800" cy="2805113"/>
        </p:xfrm>
        <a:graphic>
          <a:graphicData uri="http://schemas.openxmlformats.org/presentationml/2006/ole">
            <p:oleObj spid="_x0000_s5265" name="Document" r:id="rId4" imgW="1505712" imgH="1133856" progId="Word.Document.8">
              <p:embed/>
            </p:oleObj>
          </a:graphicData>
        </a:graphic>
      </p:graphicFrame>
      <p:sp>
        <p:nvSpPr>
          <p:cNvPr id="7" name="Title 1"/>
          <p:cNvSpPr>
            <a:spLocks noGrp="1"/>
          </p:cNvSpPr>
          <p:nvPr>
            <p:ph type="title"/>
          </p:nvPr>
        </p:nvSpPr>
        <p:spPr>
          <a:xfrm>
            <a:off x="609600" y="-76200"/>
            <a:ext cx="4495800" cy="1325563"/>
          </a:xfrm>
        </p:spPr>
        <p:txBody>
          <a:bodyPr/>
          <a:lstStyle/>
          <a:p>
            <a:r>
              <a:rPr lang="es-US" sz="3600" b="0" i="0" dirty="0" smtClean="0">
                <a:solidFill>
                  <a:srgbClr val="000000"/>
                </a:solidFill>
                <a:latin typeface="Calibri" pitchFamily="18" charset="0"/>
              </a:rPr>
              <a:t>Extinguidores</a:t>
            </a:r>
          </a:p>
        </p:txBody>
      </p:sp>
    </p:spTree>
    <p:extLst>
      <p:ext uri="{BB962C8B-B14F-4D97-AF65-F5344CB8AC3E}">
        <p14:creationId xmlns:p14="http://schemas.microsoft.com/office/powerpoint/2010/main" xmlns="" val="25276753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type="body" idx="1"/>
          </p:nvPr>
        </p:nvSpPr>
        <p:spPr>
          <a:xfrm>
            <a:off x="0" y="1066800"/>
            <a:ext cx="9144000" cy="2819400"/>
          </a:xfrm>
        </p:spPr>
        <p:txBody>
          <a:bodyPr/>
          <a:lstStyle/>
          <a:p>
            <a:pPr>
              <a:lnSpc>
                <a:spcPct val="110000"/>
              </a:lnSpc>
              <a:spcBef>
                <a:spcPts val="500"/>
              </a:spcBef>
              <a:spcAft>
                <a:spcPts val="500"/>
              </a:spcAft>
            </a:pPr>
            <a:r>
              <a:rPr lang="es-US" sz="2100" b="0" i="0" dirty="0" smtClean="0">
                <a:solidFill>
                  <a:srgbClr val="000000"/>
                </a:solidFill>
              </a:rPr>
              <a:t>Asegúrese de que los extinguidores portátiles se mantengan en una condición completamente cargada y operable y se mantengan en sus lugares designados en todo momento excepto durante el uso</a:t>
            </a:r>
          </a:p>
          <a:p>
            <a:pPr>
              <a:lnSpc>
                <a:spcPct val="110000"/>
              </a:lnSpc>
            </a:pPr>
            <a:endParaRPr lang="en-US" altLang="en-US" dirty="0" smtClean="0">
              <a:latin typeface="Arial" pitchFamily="34" charset="0"/>
            </a:endParaRPr>
          </a:p>
        </p:txBody>
      </p:sp>
      <p:pic>
        <p:nvPicPr>
          <p:cNvPr id="14340" name="Picture 6"/>
          <p:cNvPicPr>
            <a:picLocks noChangeArrowheads="1"/>
          </p:cNvPicPr>
          <p:nvPr/>
        </p:nvPicPr>
        <p:blipFill>
          <a:blip r:embed="rId3" cstate="print">
            <a:clrChange>
              <a:clrFrom>
                <a:srgbClr val="0000FF"/>
              </a:clrFrom>
              <a:clrTo>
                <a:srgbClr val="0000FF">
                  <a:alpha val="0"/>
                </a:srgbClr>
              </a:clrTo>
            </a:clrChange>
            <a:extLst>
              <a:ext uri="{28A0092B-C50C-407E-A947-70E740481C1C}">
                <a14:useLocalDpi xmlns:a14="http://schemas.microsoft.com/office/drawing/2010/main" xmlns=""/>
              </a:ext>
            </a:extLst>
          </a:blip>
          <a:srcRect t="5080" r="18983" b="44118"/>
          <a:stretch>
            <a:fillRect/>
          </a:stretch>
        </p:blipFill>
        <p:spPr bwMode="auto">
          <a:xfrm>
            <a:off x="2819400" y="2362200"/>
            <a:ext cx="3124200" cy="3505200"/>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a:spLocks noGrp="1"/>
          </p:cNvSpPr>
          <p:nvPr>
            <p:ph type="title"/>
          </p:nvPr>
        </p:nvSpPr>
        <p:spPr>
          <a:xfrm>
            <a:off x="609600" y="-76200"/>
            <a:ext cx="4495800" cy="1325563"/>
          </a:xfrm>
        </p:spPr>
        <p:txBody>
          <a:bodyPr/>
          <a:lstStyle/>
          <a:p>
            <a:r>
              <a:rPr lang="es-US" sz="3600" b="0" i="0" dirty="0" smtClean="0">
                <a:solidFill>
                  <a:srgbClr val="000000"/>
                </a:solidFill>
                <a:latin typeface="Calibri" pitchFamily="18" charset="0"/>
              </a:rPr>
              <a:t>Extinguidores</a:t>
            </a:r>
          </a:p>
        </p:txBody>
      </p:sp>
    </p:spTree>
    <p:extLst>
      <p:ext uri="{BB962C8B-B14F-4D97-AF65-F5344CB8AC3E}">
        <p14:creationId xmlns:p14="http://schemas.microsoft.com/office/powerpoint/2010/main" xmlns="" val="2879003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9952" y="0"/>
            <a:ext cx="42672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itchFamily="34" charset="0"/>
              </a:defRPr>
            </a:lvl2pPr>
            <a:lvl3pPr algn="l" defTabSz="685800" rtl="0" fontAlgn="base">
              <a:lnSpc>
                <a:spcPct val="90000"/>
              </a:lnSpc>
              <a:spcBef>
                <a:spcPct val="0"/>
              </a:spcBef>
              <a:spcAft>
                <a:spcPct val="0"/>
              </a:spcAft>
              <a:defRPr sz="3300">
                <a:solidFill>
                  <a:schemeClr val="tx1"/>
                </a:solidFill>
                <a:latin typeface="Calibri Light" pitchFamily="34" charset="0"/>
              </a:defRPr>
            </a:lvl3pPr>
            <a:lvl4pPr algn="l" defTabSz="685800" rtl="0" fontAlgn="base">
              <a:lnSpc>
                <a:spcPct val="90000"/>
              </a:lnSpc>
              <a:spcBef>
                <a:spcPct val="0"/>
              </a:spcBef>
              <a:spcAft>
                <a:spcPct val="0"/>
              </a:spcAft>
              <a:defRPr sz="3300">
                <a:solidFill>
                  <a:schemeClr val="tx1"/>
                </a:solidFill>
                <a:latin typeface="Calibri Light" pitchFamily="34" charset="0"/>
              </a:defRPr>
            </a:lvl4pPr>
            <a:lvl5pPr algn="l" defTabSz="685800" rtl="0" fontAlgn="base">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algn="ctr">
              <a:defRPr/>
            </a:pPr>
            <a:r>
              <a:rPr lang="es-US" sz="3600" b="0" i="0" dirty="0" smtClean="0">
                <a:solidFill>
                  <a:srgbClr val="333F50"/>
                </a:solidFill>
              </a:rPr>
              <a:t>Cuasi accidente</a:t>
            </a:r>
          </a:p>
        </p:txBody>
      </p:sp>
      <p:sp>
        <p:nvSpPr>
          <p:cNvPr id="22531" name="Rectangle 3"/>
          <p:cNvSpPr txBox="1">
            <a:spLocks noChangeArrowheads="1"/>
          </p:cNvSpPr>
          <p:nvPr/>
        </p:nvSpPr>
        <p:spPr bwMode="auto">
          <a:xfrm>
            <a:off x="1828800" y="1600200"/>
            <a:ext cx="4953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71450" indent="-171450" defTabSz="685800" eaLnBrk="0" hangingPunct="0">
              <a:lnSpc>
                <a:spcPct val="90000"/>
              </a:lnSpc>
              <a:spcBef>
                <a:spcPts val="750"/>
              </a:spcBef>
              <a:buFont typeface="Arial" charset="0"/>
              <a:buChar char="•"/>
              <a:defRPr sz="2100">
                <a:solidFill>
                  <a:schemeClr val="tx1"/>
                </a:solidFill>
                <a:latin typeface="Calibri" pitchFamily="34" charset="0"/>
              </a:defRPr>
            </a:lvl1pPr>
            <a:lvl2pPr marL="514350" indent="-171450" defTabSz="685800" eaLnBrk="0" hangingPunct="0">
              <a:lnSpc>
                <a:spcPct val="90000"/>
              </a:lnSpc>
              <a:spcBef>
                <a:spcPts val="375"/>
              </a:spcBef>
              <a:buFont typeface="Arial" charset="0"/>
              <a:buChar char="•"/>
              <a:defRPr>
                <a:solidFill>
                  <a:schemeClr val="tx1"/>
                </a:solidFill>
                <a:latin typeface="Calibri" pitchFamily="34" charset="0"/>
              </a:defRPr>
            </a:lvl2pPr>
            <a:lvl3pPr marL="857250" indent="-171450" defTabSz="685800" eaLnBrk="0" hangingPunct="0">
              <a:lnSpc>
                <a:spcPct val="90000"/>
              </a:lnSpc>
              <a:spcBef>
                <a:spcPts val="375"/>
              </a:spcBef>
              <a:buFont typeface="Arial" charset="0"/>
              <a:buChar char="•"/>
              <a:defRPr sz="1500">
                <a:solidFill>
                  <a:schemeClr val="tx1"/>
                </a:solidFill>
                <a:latin typeface="Calibri" pitchFamily="34" charset="0"/>
              </a:defRPr>
            </a:lvl3pPr>
            <a:lvl4pPr marL="1200150" indent="-171450" defTabSz="685800" eaLnBrk="0" hangingPunct="0">
              <a:lnSpc>
                <a:spcPct val="90000"/>
              </a:lnSpc>
              <a:spcBef>
                <a:spcPts val="375"/>
              </a:spcBef>
              <a:buFont typeface="Arial" charset="0"/>
              <a:buChar char="•"/>
              <a:defRPr sz="1300">
                <a:solidFill>
                  <a:schemeClr val="tx1"/>
                </a:solidFill>
                <a:latin typeface="Calibri" pitchFamily="34" charset="0"/>
              </a:defRPr>
            </a:lvl4pPr>
            <a:lvl5pPr marL="1543050" indent="-171450" defTabSz="685800" eaLnBrk="0" hangingPunct="0">
              <a:lnSpc>
                <a:spcPct val="90000"/>
              </a:lnSpc>
              <a:spcBef>
                <a:spcPts val="375"/>
              </a:spcBef>
              <a:buFont typeface="Arial" charset="0"/>
              <a:buChar char="•"/>
              <a:defRPr sz="1300">
                <a:solidFill>
                  <a:schemeClr val="tx1"/>
                </a:solidFill>
                <a:latin typeface="Calibri" pitchFamily="34" charset="0"/>
              </a:defRPr>
            </a:lvl5pPr>
            <a:lvl6pPr marL="2000250" indent="-17145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457450" indent="-17145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2914650" indent="-17145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371850" indent="-171450" defTabSz="6858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ctr" eaLnBrk="1" fontAlgn="base" hangingPunct="1">
              <a:spcAft>
                <a:spcPct val="0"/>
              </a:spcAft>
              <a:buFontTx/>
              <a:buNone/>
            </a:pPr>
            <a:r>
              <a:rPr lang="es-US" sz="1800" b="0" i="0" dirty="0" smtClean="0">
                <a:solidFill>
                  <a:srgbClr val="000000"/>
                </a:solidFill>
              </a:rPr>
              <a:t> 	</a:t>
            </a:r>
            <a:r>
              <a:rPr lang="es-US" sz="3200" b="0" i="0" dirty="0" smtClean="0">
                <a:solidFill>
                  <a:srgbClr val="000000"/>
                </a:solidFill>
              </a:rPr>
              <a:t>Un evento no planeado y no deseado que interrumpe el proceso de trabajo y tiene el potencial de causar lesiones, daños a las personas o a la propiedad.</a:t>
            </a:r>
          </a:p>
        </p:txBody>
      </p:sp>
    </p:spTree>
    <p:extLst>
      <p:ext uri="{BB962C8B-B14F-4D97-AF65-F5344CB8AC3E}">
        <p14:creationId xmlns:p14="http://schemas.microsoft.com/office/powerpoint/2010/main" xmlns="" val="21661479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600" y="-76200"/>
            <a:ext cx="4495800" cy="1325563"/>
          </a:xfrm>
        </p:spPr>
        <p:txBody>
          <a:bodyPr/>
          <a:lstStyle/>
          <a:p>
            <a:r>
              <a:rPr lang="es-US" sz="3600" b="0" i="0" dirty="0" smtClean="0">
                <a:solidFill>
                  <a:srgbClr val="000000"/>
                </a:solidFill>
                <a:latin typeface="Calibri" pitchFamily="18" charset="0"/>
              </a:rPr>
              <a:t>Extinguidores</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00600" y="1295400"/>
            <a:ext cx="4098965" cy="4046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76200" y="1911964"/>
            <a:ext cx="4648200" cy="2893100"/>
          </a:xfrm>
          <a:prstGeom prst="rect">
            <a:avLst/>
          </a:prstGeom>
          <a:noFill/>
        </p:spPr>
        <p:txBody>
          <a:bodyPr wrap="square" rtlCol="0">
            <a:spAutoFit/>
          </a:bodyPr>
          <a:lstStyle/>
          <a:p>
            <a:r>
              <a:rPr lang="es-US" sz="3200" b="1" i="0" dirty="0" smtClean="0"/>
              <a:t>Hale</a:t>
            </a:r>
            <a:r>
              <a:rPr lang="es-US" b="0" i="0" dirty="0" smtClean="0"/>
              <a:t> el pasador de seguridad (Pull the pin)</a:t>
            </a:r>
          </a:p>
          <a:p>
            <a:r>
              <a:rPr lang="es-US" sz="3200" b="1" i="0" dirty="0" smtClean="0">
                <a:solidFill>
                  <a:srgbClr val="000000"/>
                </a:solidFill>
              </a:rPr>
              <a:t>Apunte</a:t>
            </a:r>
            <a:r>
              <a:rPr lang="es-US" sz="1800" b="0" i="0" dirty="0" smtClean="0">
                <a:solidFill>
                  <a:srgbClr val="000000"/>
                </a:solidFill>
              </a:rPr>
              <a:t> la boquilla hacia la </a:t>
            </a:r>
            <a:r>
              <a:rPr lang="es-US" b="0" i="0" dirty="0" smtClean="0"/>
              <a:t>base del </a:t>
            </a:r>
            <a:r>
              <a:rPr lang="es-US" b="0" i="0" dirty="0" smtClean="0"/>
              <a:t>fuego (</a:t>
            </a:r>
            <a:r>
              <a:rPr lang="en-US" dirty="0" smtClean="0"/>
              <a:t>Aim the nozzle toward the base of the </a:t>
            </a:r>
            <a:r>
              <a:rPr lang="en-US" dirty="0" smtClean="0"/>
              <a:t>fire)</a:t>
            </a:r>
            <a:endParaRPr lang="es-US" b="0" i="0" dirty="0" smtClean="0"/>
          </a:p>
          <a:p>
            <a:r>
              <a:rPr lang="es-US" sz="3200" b="1" dirty="0" smtClean="0">
                <a:solidFill>
                  <a:srgbClr val="000000"/>
                </a:solidFill>
              </a:rPr>
              <a:t>Apriete </a:t>
            </a:r>
            <a:r>
              <a:rPr lang="es-US" dirty="0" smtClean="0"/>
              <a:t>la</a:t>
            </a:r>
            <a:r>
              <a:rPr lang="es-US" sz="3200" b="1" dirty="0" smtClean="0">
                <a:solidFill>
                  <a:srgbClr val="000000"/>
                </a:solidFill>
              </a:rPr>
              <a:t> </a:t>
            </a:r>
            <a:r>
              <a:rPr lang="es-US" b="0" i="0" dirty="0" smtClean="0"/>
              <a:t>palanca (Squeeze the Handle)</a:t>
            </a:r>
          </a:p>
          <a:p>
            <a:r>
              <a:rPr lang="es-US" sz="3200" b="1" i="0" dirty="0" smtClean="0">
                <a:solidFill>
                  <a:srgbClr val="000000"/>
                </a:solidFill>
              </a:rPr>
              <a:t>Esparza</a:t>
            </a:r>
            <a:r>
              <a:rPr lang="es-US" sz="1800" b="0" i="0" dirty="0" smtClean="0">
                <a:solidFill>
                  <a:srgbClr val="000000"/>
                </a:solidFill>
              </a:rPr>
              <a:t> con la boquilla de un lado a otro de la base del </a:t>
            </a:r>
            <a:r>
              <a:rPr lang="es-US" sz="1800" b="0" i="0" dirty="0" smtClean="0">
                <a:solidFill>
                  <a:srgbClr val="000000"/>
                </a:solidFill>
              </a:rPr>
              <a:t>fuego</a:t>
            </a:r>
            <a:r>
              <a:rPr lang="es-US" dirty="0" smtClean="0"/>
              <a:t> (</a:t>
            </a:r>
            <a:r>
              <a:rPr lang="en-US" dirty="0" smtClean="0"/>
              <a:t>Sweep the nozzle back and forth at the base of the </a:t>
            </a:r>
            <a:r>
              <a:rPr lang="en-US" dirty="0" smtClean="0"/>
              <a:t>fire)</a:t>
            </a:r>
            <a:endParaRPr lang="es-US" b="0" i="0" dirty="0" smtClean="0"/>
          </a:p>
        </p:txBody>
      </p:sp>
    </p:spTree>
    <p:extLst>
      <p:ext uri="{BB962C8B-B14F-4D97-AF65-F5344CB8AC3E}">
        <p14:creationId xmlns:p14="http://schemas.microsoft.com/office/powerpoint/2010/main" xmlns="" val="9779272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25725" y="-128650"/>
            <a:ext cx="6781800" cy="1143000"/>
          </a:xfrm>
        </p:spPr>
        <p:txBody>
          <a:bodyPr>
            <a:normAutofit fontScale="90000"/>
          </a:bodyPr>
          <a:lstStyle/>
          <a:p>
            <a:pPr algn="l">
              <a:defRPr/>
            </a:pPr>
            <a:r>
              <a:rPr lang="es-US" sz="3600" b="0" i="0" dirty="0" smtClean="0">
                <a:solidFill>
                  <a:srgbClr val="000000"/>
                </a:solidFill>
              </a:rPr>
              <a:t>Lista de verificación de prevención de incendios</a:t>
            </a:r>
          </a:p>
        </p:txBody>
      </p:sp>
      <p:sp>
        <p:nvSpPr>
          <p:cNvPr id="4" name="Content Placeholder 3"/>
          <p:cNvSpPr>
            <a:spLocks noGrp="1"/>
          </p:cNvSpPr>
          <p:nvPr>
            <p:ph sz="half" idx="2"/>
          </p:nvPr>
        </p:nvSpPr>
        <p:spPr>
          <a:xfrm>
            <a:off x="4572000" y="1219200"/>
            <a:ext cx="4038600" cy="4525963"/>
          </a:xfrm>
        </p:spPr>
        <p:txBody>
          <a:bodyPr>
            <a:normAutofit fontScale="85000" lnSpcReduction="20000"/>
          </a:bodyPr>
          <a:lstStyle/>
          <a:p>
            <a:r>
              <a:rPr lang="es-US" sz="2800" b="0" i="0" dirty="0" smtClean="0">
                <a:solidFill>
                  <a:srgbClr val="000000"/>
                </a:solidFill>
              </a:rPr>
              <a:t>Rutas y señales claras de salida</a:t>
            </a:r>
          </a:p>
          <a:p>
            <a:r>
              <a:rPr lang="es-US" sz="2800" b="0" i="0" dirty="0" smtClean="0">
                <a:solidFill>
                  <a:srgbClr val="000000"/>
                </a:solidFill>
              </a:rPr>
              <a:t>Aspersores automáticos sin obstrucciones</a:t>
            </a:r>
          </a:p>
          <a:p>
            <a:r>
              <a:rPr lang="es-US" sz="2800" b="0" i="0" dirty="0" smtClean="0">
                <a:solidFill>
                  <a:srgbClr val="000000"/>
                </a:solidFill>
              </a:rPr>
              <a:t>Líquidos inflamables almacenados adecuadamente</a:t>
            </a:r>
          </a:p>
          <a:p>
            <a:r>
              <a:rPr lang="es-US" sz="2800" b="0" i="0" dirty="0" smtClean="0">
                <a:solidFill>
                  <a:srgbClr val="000000"/>
                </a:solidFill>
              </a:rPr>
              <a:t>Materiales combustibles mantenidos al mínimo en las áreas de proceso</a:t>
            </a:r>
          </a:p>
          <a:p>
            <a:r>
              <a:rPr lang="es-US" sz="2800" b="0" i="0" dirty="0" smtClean="0">
                <a:solidFill>
                  <a:srgbClr val="000000"/>
                </a:solidFill>
              </a:rPr>
              <a:t>El extinguidor se revisa según el código</a:t>
            </a:r>
          </a:p>
          <a:p>
            <a:endParaRPr lang="en-US" dirty="0"/>
          </a:p>
        </p:txBody>
      </p:sp>
      <p:sp>
        <p:nvSpPr>
          <p:cNvPr id="5" name="Content Placeholder 4"/>
          <p:cNvSpPr>
            <a:spLocks noGrp="1"/>
          </p:cNvSpPr>
          <p:nvPr>
            <p:ph sz="half" idx="1"/>
          </p:nvPr>
        </p:nvSpPr>
        <p:spPr>
          <a:xfrm>
            <a:off x="381000" y="1219200"/>
            <a:ext cx="4038600" cy="4525963"/>
          </a:xfrm>
        </p:spPr>
        <p:txBody>
          <a:bodyPr>
            <a:normAutofit fontScale="85000" lnSpcReduction="20000"/>
          </a:bodyPr>
          <a:lstStyle/>
          <a:p>
            <a:r>
              <a:rPr lang="es-US" sz="2800" b="0" i="0" dirty="0" smtClean="0">
                <a:solidFill>
                  <a:srgbClr val="000000"/>
                </a:solidFill>
              </a:rPr>
              <a:t>Los extinguidores están accesibles y su ubicación está marcada adecuadamente</a:t>
            </a:r>
          </a:p>
          <a:p>
            <a:r>
              <a:rPr lang="es-US" sz="2800" b="0" i="0" dirty="0" smtClean="0">
                <a:solidFill>
                  <a:srgbClr val="000000"/>
                </a:solidFill>
              </a:rPr>
              <a:t>Los extinguidores están en su lugar y cargados</a:t>
            </a:r>
          </a:p>
          <a:p>
            <a:r>
              <a:rPr lang="es-US" sz="2800" b="0" i="0" dirty="0" smtClean="0">
                <a:solidFill>
                  <a:srgbClr val="000000"/>
                </a:solidFill>
              </a:rPr>
              <a:t>No hay materiales combustibles o inflamables en áreas de trabajo peligroso</a:t>
            </a:r>
          </a:p>
          <a:p>
            <a:r>
              <a:rPr lang="es-US" sz="2800" b="0" i="0" dirty="0" smtClean="0">
                <a:solidFill>
                  <a:srgbClr val="000000"/>
                </a:solidFill>
              </a:rPr>
              <a:t>Los cubos de basura/trapos están cubiertos o se vacían a diario</a:t>
            </a:r>
          </a:p>
        </p:txBody>
      </p:sp>
    </p:spTree>
    <p:extLst>
      <p:ext uri="{BB962C8B-B14F-4D97-AF65-F5344CB8AC3E}">
        <p14:creationId xmlns:p14="http://schemas.microsoft.com/office/powerpoint/2010/main" xmlns="" val="235880613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327575" y="-76200"/>
            <a:ext cx="7543800" cy="1143000"/>
          </a:xfrm>
        </p:spPr>
        <p:txBody>
          <a:bodyPr>
            <a:normAutofit/>
          </a:bodyPr>
          <a:lstStyle/>
          <a:p>
            <a:pPr>
              <a:defRPr/>
            </a:pPr>
            <a:r>
              <a:rPr lang="es-US" sz="3300" b="0" i="0" dirty="0" smtClean="0">
                <a:solidFill>
                  <a:srgbClr val="000000"/>
                </a:solidFill>
              </a:rPr>
              <a:t>Lista de verificación de mantenimiento</a:t>
            </a:r>
          </a:p>
        </p:txBody>
      </p:sp>
      <p:sp>
        <p:nvSpPr>
          <p:cNvPr id="4" name="Content Placeholder 3"/>
          <p:cNvSpPr>
            <a:spLocks noGrp="1"/>
          </p:cNvSpPr>
          <p:nvPr>
            <p:ph sz="half" idx="2"/>
          </p:nvPr>
        </p:nvSpPr>
        <p:spPr>
          <a:xfrm>
            <a:off x="4572000" y="1219200"/>
            <a:ext cx="4038600" cy="4525963"/>
          </a:xfrm>
        </p:spPr>
        <p:txBody>
          <a:bodyPr>
            <a:normAutofit fontScale="77500" lnSpcReduction="20000"/>
          </a:bodyPr>
          <a:lstStyle/>
          <a:p>
            <a:r>
              <a:rPr lang="es-US" sz="2800" b="0" i="0" dirty="0" smtClean="0">
                <a:solidFill>
                  <a:srgbClr val="000000"/>
                </a:solidFill>
              </a:rPr>
              <a:t>Sala de descanso limpia</a:t>
            </a:r>
          </a:p>
          <a:p>
            <a:r>
              <a:rPr lang="es-US" sz="2800" b="0" i="0" dirty="0" smtClean="0">
                <a:solidFill>
                  <a:srgbClr val="000000"/>
                </a:solidFill>
              </a:rPr>
              <a:t>Área general limpia</a:t>
            </a:r>
          </a:p>
          <a:p>
            <a:r>
              <a:rPr lang="es-US" sz="2800" b="0" i="0" dirty="0" smtClean="0">
                <a:solidFill>
                  <a:srgbClr val="000000"/>
                </a:solidFill>
              </a:rPr>
              <a:t>Herramientas de manejo de derrames adecuadas disponibles y utilizadas</a:t>
            </a:r>
          </a:p>
          <a:p>
            <a:r>
              <a:rPr lang="es-US" sz="2800" b="0" i="0" dirty="0" smtClean="0">
                <a:solidFill>
                  <a:srgbClr val="000000"/>
                </a:solidFill>
              </a:rPr>
              <a:t>Chatarra almacenada adecuada/ordenadamente</a:t>
            </a:r>
          </a:p>
          <a:p>
            <a:r>
              <a:rPr lang="es-US" sz="2800" b="0" i="0" dirty="0" smtClean="0">
                <a:solidFill>
                  <a:srgbClr val="000000"/>
                </a:solidFill>
              </a:rPr>
              <a:t>Cabinas de equipos móviles</a:t>
            </a:r>
          </a:p>
          <a:p>
            <a:r>
              <a:rPr lang="es-US" sz="2800" b="0" i="0" dirty="0" smtClean="0">
                <a:solidFill>
                  <a:srgbClr val="000000"/>
                </a:solidFill>
              </a:rPr>
              <a:t>Condición de las áreas de taller de mantenimiento</a:t>
            </a:r>
          </a:p>
          <a:p>
            <a:r>
              <a:rPr lang="es-US" sz="2800" b="0" i="0" dirty="0" smtClean="0">
                <a:solidFill>
                  <a:srgbClr val="000000"/>
                </a:solidFill>
              </a:rPr>
              <a:t>Baños limpios e higiénicos</a:t>
            </a:r>
          </a:p>
        </p:txBody>
      </p:sp>
      <p:sp>
        <p:nvSpPr>
          <p:cNvPr id="5" name="Content Placeholder 4"/>
          <p:cNvSpPr>
            <a:spLocks noGrp="1"/>
          </p:cNvSpPr>
          <p:nvPr>
            <p:ph sz="half" idx="1"/>
          </p:nvPr>
        </p:nvSpPr>
        <p:spPr>
          <a:xfrm>
            <a:off x="381000" y="1219200"/>
            <a:ext cx="4038600" cy="4525963"/>
          </a:xfrm>
        </p:spPr>
        <p:txBody>
          <a:bodyPr>
            <a:normAutofit fontScale="77500" lnSpcReduction="20000"/>
          </a:bodyPr>
          <a:lstStyle/>
          <a:p>
            <a:r>
              <a:rPr lang="es-US" sz="2800" b="0" i="0" dirty="0" smtClean="0">
                <a:solidFill>
                  <a:srgbClr val="000000"/>
                </a:solidFill>
              </a:rPr>
              <a:t>Los pasillos/las escaleras/las estaciones de trabajo están libres de obstrucciones (peligros de resbalones/tropezones)</a:t>
            </a:r>
          </a:p>
          <a:p>
            <a:r>
              <a:rPr lang="es-US" sz="2800" b="0" i="0" dirty="0" smtClean="0">
                <a:solidFill>
                  <a:srgbClr val="000000"/>
                </a:solidFill>
              </a:rPr>
              <a:t>Entrada/salidas claras y desbloqueadas</a:t>
            </a:r>
          </a:p>
          <a:p>
            <a:r>
              <a:rPr lang="es-US" sz="2800" b="0" i="0" dirty="0" smtClean="0">
                <a:solidFill>
                  <a:srgbClr val="000000"/>
                </a:solidFill>
              </a:rPr>
              <a:t>El área de trabajo está libre de peligros reconocidos</a:t>
            </a:r>
          </a:p>
          <a:p>
            <a:r>
              <a:rPr lang="es-US" sz="2800" b="0" i="0" dirty="0" smtClean="0">
                <a:solidFill>
                  <a:srgbClr val="000000"/>
                </a:solidFill>
              </a:rPr>
              <a:t>Desconexiones accesibles</a:t>
            </a:r>
          </a:p>
          <a:p>
            <a:r>
              <a:rPr lang="es-US" sz="2800" b="0" i="0" dirty="0" smtClean="0">
                <a:solidFill>
                  <a:srgbClr val="000000"/>
                </a:solidFill>
              </a:rPr>
              <a:t>Cilindros comprimidos almacenados correctamente</a:t>
            </a:r>
          </a:p>
          <a:p>
            <a:r>
              <a:rPr lang="es-US" sz="2800" b="0" i="0" dirty="0" smtClean="0">
                <a:solidFill>
                  <a:srgbClr val="000000"/>
                </a:solidFill>
              </a:rPr>
              <a:t>Material apilado adecuadamente (se caerá)</a:t>
            </a:r>
          </a:p>
        </p:txBody>
      </p:sp>
    </p:spTree>
    <p:extLst>
      <p:ext uri="{BB962C8B-B14F-4D97-AF65-F5344CB8AC3E}">
        <p14:creationId xmlns:p14="http://schemas.microsoft.com/office/powerpoint/2010/main" xmlns="" val="21793440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86700" cy="701675"/>
          </a:xfrm>
        </p:spPr>
        <p:txBody>
          <a:bodyPr>
            <a:normAutofit/>
          </a:bodyPr>
          <a:lstStyle/>
          <a:p>
            <a:r>
              <a:rPr lang="es-US" sz="3000" b="0" i="0" dirty="0" smtClean="0">
                <a:solidFill>
                  <a:srgbClr val="000000"/>
                </a:solidFill>
              </a:rPr>
              <a:t>Cuestionario - Prevención contra incendios </a:t>
            </a:r>
          </a:p>
        </p:txBody>
      </p:sp>
      <p:sp>
        <p:nvSpPr>
          <p:cNvPr id="6" name="TextBox 5"/>
          <p:cNvSpPr txBox="1"/>
          <p:nvPr/>
        </p:nvSpPr>
        <p:spPr>
          <a:xfrm>
            <a:off x="685800" y="2057400"/>
            <a:ext cx="7924800" cy="2554545"/>
          </a:xfrm>
          <a:prstGeom prst="rect">
            <a:avLst/>
          </a:prstGeom>
          <a:noFill/>
        </p:spPr>
        <p:txBody>
          <a:bodyPr wrap="square" rtlCol="0">
            <a:spAutoFit/>
          </a:bodyPr>
          <a:lstStyle/>
          <a:p>
            <a:pPr algn="ctr"/>
            <a:r>
              <a:rPr lang="es-US" sz="3200" b="1" i="0" dirty="0" smtClean="0">
                <a:solidFill>
                  <a:srgbClr val="000000"/>
                </a:solidFill>
              </a:rPr>
              <a:t>¿Los vigilantes contra incendios son responsables de cuál de los siguientes?</a:t>
            </a:r>
          </a:p>
          <a:p>
            <a:pPr marL="800100" lvl="1" indent="-342900">
              <a:buFont typeface="+mj-lt"/>
              <a:buAutoNum type="alphaUcPeriod"/>
            </a:pPr>
            <a:r>
              <a:rPr lang="es-US" sz="2400" b="0" i="0" dirty="0" smtClean="0">
                <a:solidFill>
                  <a:srgbClr val="000000"/>
                </a:solidFill>
              </a:rPr>
              <a:t>Vigilar continuamente que no se produzcan incendios</a:t>
            </a:r>
          </a:p>
          <a:p>
            <a:pPr marL="800100" lvl="1" indent="-342900">
              <a:buFont typeface="+mj-lt"/>
              <a:buAutoNum type="alphaUcPeriod"/>
            </a:pPr>
            <a:r>
              <a:rPr lang="es-US" sz="2400" b="0" i="0" dirty="0" smtClean="0">
                <a:solidFill>
                  <a:srgbClr val="000000"/>
                </a:solidFill>
              </a:rPr>
              <a:t>Saber cómo alertar a los empleados en caso de incendio</a:t>
            </a:r>
          </a:p>
          <a:p>
            <a:pPr marL="800100" lvl="1" indent="-342900">
              <a:buFont typeface="+mj-lt"/>
              <a:buAutoNum type="alphaUcPeriod"/>
            </a:pPr>
            <a:r>
              <a:rPr lang="es-US" sz="2400" b="0" i="0" dirty="0" smtClean="0">
                <a:solidFill>
                  <a:srgbClr val="000000"/>
                </a:solidFill>
              </a:rPr>
              <a:t>Tener un extinguidor y saber cómo operarlo</a:t>
            </a:r>
          </a:p>
          <a:p>
            <a:pPr marL="800100" lvl="1" indent="-342900">
              <a:buFont typeface="+mj-lt"/>
              <a:buAutoNum type="alphaUcPeriod"/>
            </a:pPr>
            <a:r>
              <a:rPr lang="es-US" sz="2400" b="0" i="0" dirty="0" smtClean="0">
                <a:solidFill>
                  <a:srgbClr val="000000"/>
                </a:solidFill>
              </a:rPr>
              <a:t>Todas las anteriores</a:t>
            </a:r>
          </a:p>
        </p:txBody>
      </p:sp>
    </p:spTree>
    <p:extLst>
      <p:ext uri="{BB962C8B-B14F-4D97-AF65-F5344CB8AC3E}">
        <p14:creationId xmlns:p14="http://schemas.microsoft.com/office/powerpoint/2010/main" xmlns="" val="260811324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86700" cy="701675"/>
          </a:xfrm>
        </p:spPr>
        <p:txBody>
          <a:bodyPr>
            <a:normAutofit/>
          </a:bodyPr>
          <a:lstStyle/>
          <a:p>
            <a:r>
              <a:rPr lang="es-US" sz="3000" b="0" i="0" dirty="0" smtClean="0">
                <a:solidFill>
                  <a:srgbClr val="000000"/>
                </a:solidFill>
              </a:rPr>
              <a:t>Cuestionario - Prevención contra incendios </a:t>
            </a:r>
          </a:p>
        </p:txBody>
      </p:sp>
      <p:sp>
        <p:nvSpPr>
          <p:cNvPr id="6" name="TextBox 5"/>
          <p:cNvSpPr txBox="1"/>
          <p:nvPr/>
        </p:nvSpPr>
        <p:spPr>
          <a:xfrm>
            <a:off x="685800" y="1905000"/>
            <a:ext cx="7924800" cy="3046988"/>
          </a:xfrm>
          <a:prstGeom prst="rect">
            <a:avLst/>
          </a:prstGeom>
          <a:noFill/>
        </p:spPr>
        <p:txBody>
          <a:bodyPr wrap="square" rtlCol="0">
            <a:spAutoFit/>
          </a:bodyPr>
          <a:lstStyle/>
          <a:p>
            <a:pPr algn="ctr"/>
            <a:r>
              <a:rPr lang="es-US" sz="3200" b="1" i="0" dirty="0" smtClean="0">
                <a:solidFill>
                  <a:srgbClr val="000000"/>
                </a:solidFill>
              </a:rPr>
              <a:t>¿A qué distancia se deben retirar los materiales combustibles de un área donde se está realizando trabajo peligroso?</a:t>
            </a:r>
          </a:p>
          <a:p>
            <a:pPr marL="800100" lvl="1" indent="-342900">
              <a:buFont typeface="+mj-lt"/>
              <a:buAutoNum type="alphaUcPeriod"/>
            </a:pPr>
            <a:r>
              <a:rPr lang="es-US" sz="2400" b="0" i="0" dirty="0" smtClean="0">
                <a:solidFill>
                  <a:srgbClr val="000000"/>
                </a:solidFill>
              </a:rPr>
              <a:t>15 pies</a:t>
            </a:r>
          </a:p>
          <a:p>
            <a:pPr marL="800100" lvl="1" indent="-342900">
              <a:buFont typeface="+mj-lt"/>
              <a:buAutoNum type="alphaUcPeriod"/>
            </a:pPr>
            <a:r>
              <a:rPr lang="es-US" sz="2400" b="0" i="0" dirty="0" smtClean="0">
                <a:solidFill>
                  <a:srgbClr val="000000"/>
                </a:solidFill>
              </a:rPr>
              <a:t>25 pies</a:t>
            </a:r>
          </a:p>
          <a:p>
            <a:pPr marL="800100" lvl="1" indent="-342900">
              <a:buFont typeface="+mj-lt"/>
              <a:buAutoNum type="alphaUcPeriod"/>
            </a:pPr>
            <a:r>
              <a:rPr lang="es-US" sz="2400" b="0" i="0" dirty="0" smtClean="0">
                <a:solidFill>
                  <a:srgbClr val="000000"/>
                </a:solidFill>
              </a:rPr>
              <a:t>35 pies</a:t>
            </a:r>
          </a:p>
          <a:p>
            <a:pPr marL="800100" lvl="1" indent="-342900">
              <a:buFont typeface="+mj-lt"/>
              <a:buAutoNum type="alphaUcPeriod"/>
            </a:pPr>
            <a:r>
              <a:rPr lang="es-US" sz="2400" b="0" i="0" dirty="0" smtClean="0">
                <a:solidFill>
                  <a:srgbClr val="000000"/>
                </a:solidFill>
              </a:rPr>
              <a:t>45 pies</a:t>
            </a:r>
          </a:p>
        </p:txBody>
      </p:sp>
    </p:spTree>
    <p:extLst>
      <p:ext uri="{BB962C8B-B14F-4D97-AF65-F5344CB8AC3E}">
        <p14:creationId xmlns:p14="http://schemas.microsoft.com/office/powerpoint/2010/main" xmlns="" val="40085572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725" y="152400"/>
            <a:ext cx="7886700" cy="701675"/>
          </a:xfrm>
        </p:spPr>
        <p:txBody>
          <a:bodyPr>
            <a:normAutofit/>
          </a:bodyPr>
          <a:lstStyle/>
          <a:p>
            <a:r>
              <a:rPr lang="es-US" sz="3000" b="0" i="0" dirty="0" smtClean="0">
                <a:solidFill>
                  <a:srgbClr val="000000"/>
                </a:solidFill>
              </a:rPr>
              <a:t>Cuestionario - Prevención contra incendios </a:t>
            </a:r>
          </a:p>
        </p:txBody>
      </p:sp>
      <p:sp>
        <p:nvSpPr>
          <p:cNvPr id="6" name="TextBox 5"/>
          <p:cNvSpPr txBox="1"/>
          <p:nvPr/>
        </p:nvSpPr>
        <p:spPr>
          <a:xfrm>
            <a:off x="685800" y="2438400"/>
            <a:ext cx="7924800" cy="2062103"/>
          </a:xfrm>
          <a:prstGeom prst="rect">
            <a:avLst/>
          </a:prstGeom>
          <a:noFill/>
        </p:spPr>
        <p:txBody>
          <a:bodyPr wrap="square" rtlCol="0">
            <a:spAutoFit/>
          </a:bodyPr>
          <a:lstStyle/>
          <a:p>
            <a:pPr algn="ctr"/>
            <a:r>
              <a:rPr lang="es-US" sz="3200" b="1" i="0" dirty="0" smtClean="0">
                <a:solidFill>
                  <a:srgbClr val="000000"/>
                </a:solidFill>
              </a:rPr>
              <a:t>Identificar y eliminar los peligros de incendios es la clave para la prevención de incendios.</a:t>
            </a:r>
          </a:p>
          <a:p>
            <a:pPr algn="ctr"/>
            <a:endParaRPr lang="en-US" sz="3200" b="1" dirty="0">
              <a:solidFill>
                <a:prstClr val="black"/>
              </a:solidFill>
            </a:endParaRPr>
          </a:p>
          <a:p>
            <a:pPr algn="ctr"/>
            <a:r>
              <a:rPr lang="es-US" sz="3200" b="0" i="0" dirty="0" smtClean="0">
                <a:solidFill>
                  <a:srgbClr val="000000"/>
                </a:solidFill>
              </a:rPr>
              <a:t>Verdadero o falso</a:t>
            </a:r>
          </a:p>
        </p:txBody>
      </p:sp>
    </p:spTree>
    <p:extLst>
      <p:ext uri="{BB962C8B-B14F-4D97-AF65-F5344CB8AC3E}">
        <p14:creationId xmlns:p14="http://schemas.microsoft.com/office/powerpoint/2010/main" xmlns="" val="33406975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325" y="152400"/>
            <a:ext cx="7886700" cy="701675"/>
          </a:xfrm>
        </p:spPr>
        <p:txBody>
          <a:bodyPr>
            <a:normAutofit/>
          </a:bodyPr>
          <a:lstStyle/>
          <a:p>
            <a:r>
              <a:rPr lang="es-US" sz="3000" b="0" i="0" dirty="0" smtClean="0">
                <a:solidFill>
                  <a:srgbClr val="000000"/>
                </a:solidFill>
              </a:rPr>
              <a:t>Cuestionario - Prevención contra incendios </a:t>
            </a:r>
          </a:p>
        </p:txBody>
      </p:sp>
      <p:sp>
        <p:nvSpPr>
          <p:cNvPr id="6" name="TextBox 5"/>
          <p:cNvSpPr txBox="1"/>
          <p:nvPr/>
        </p:nvSpPr>
        <p:spPr>
          <a:xfrm>
            <a:off x="685800" y="2057400"/>
            <a:ext cx="7924800" cy="3046988"/>
          </a:xfrm>
          <a:prstGeom prst="rect">
            <a:avLst/>
          </a:prstGeom>
          <a:noFill/>
        </p:spPr>
        <p:txBody>
          <a:bodyPr wrap="square" rtlCol="0">
            <a:spAutoFit/>
          </a:bodyPr>
          <a:lstStyle/>
          <a:p>
            <a:pPr algn="ctr"/>
            <a:r>
              <a:rPr lang="es-US" sz="3200" b="1" i="0" dirty="0" smtClean="0">
                <a:solidFill>
                  <a:srgbClr val="000000"/>
                </a:solidFill>
              </a:rPr>
              <a:t>Antes de comenzar cualquier tipo de actividades laboral peligrosa, primero deberá evaluar su área de trabajo para identificar los elementos que tienen el potencial de encenderse.</a:t>
            </a:r>
          </a:p>
          <a:p>
            <a:pPr algn="ctr"/>
            <a:endParaRPr lang="en-US" sz="3200" b="1" dirty="0">
              <a:solidFill>
                <a:prstClr val="black"/>
              </a:solidFill>
            </a:endParaRPr>
          </a:p>
          <a:p>
            <a:pPr algn="ctr"/>
            <a:r>
              <a:rPr lang="es-US" sz="3200" b="0" i="0" dirty="0" smtClean="0">
                <a:solidFill>
                  <a:srgbClr val="000000"/>
                </a:solidFill>
              </a:rPr>
              <a:t>Verdadero o falso</a:t>
            </a:r>
          </a:p>
        </p:txBody>
      </p:sp>
    </p:spTree>
    <p:extLst>
      <p:ext uri="{BB962C8B-B14F-4D97-AF65-F5344CB8AC3E}">
        <p14:creationId xmlns:p14="http://schemas.microsoft.com/office/powerpoint/2010/main" xmlns="" val="40797450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725" y="152400"/>
            <a:ext cx="7886700" cy="701675"/>
          </a:xfrm>
        </p:spPr>
        <p:txBody>
          <a:bodyPr>
            <a:normAutofit/>
          </a:bodyPr>
          <a:lstStyle/>
          <a:p>
            <a:r>
              <a:rPr lang="es-US" sz="3000" b="0" i="0" dirty="0" smtClean="0">
                <a:solidFill>
                  <a:srgbClr val="000000"/>
                </a:solidFill>
              </a:rPr>
              <a:t>Cuestionario - Prevención contra incendios </a:t>
            </a:r>
          </a:p>
        </p:txBody>
      </p:sp>
      <p:sp>
        <p:nvSpPr>
          <p:cNvPr id="6" name="TextBox 5"/>
          <p:cNvSpPr txBox="1"/>
          <p:nvPr/>
        </p:nvSpPr>
        <p:spPr>
          <a:xfrm>
            <a:off x="685800" y="2133600"/>
            <a:ext cx="7924800" cy="2554545"/>
          </a:xfrm>
          <a:prstGeom prst="rect">
            <a:avLst/>
          </a:prstGeom>
          <a:noFill/>
        </p:spPr>
        <p:txBody>
          <a:bodyPr wrap="square" rtlCol="0">
            <a:spAutoFit/>
          </a:bodyPr>
          <a:lstStyle/>
          <a:p>
            <a:pPr algn="ctr"/>
            <a:r>
              <a:rPr lang="es-US" sz="3200" b="1" i="0" dirty="0" smtClean="0">
                <a:solidFill>
                  <a:srgbClr val="000000"/>
                </a:solidFill>
              </a:rPr>
              <a:t>¿Cuál es la forma correcta de operar un extinguidor?</a:t>
            </a:r>
          </a:p>
          <a:p>
            <a:pPr marL="800100" lvl="1" indent="-342900">
              <a:buFont typeface="+mj-lt"/>
              <a:buAutoNum type="alphaUcPeriod"/>
            </a:pPr>
            <a:r>
              <a:rPr lang="es-US" sz="2400" b="0" i="0" dirty="0" smtClean="0">
                <a:solidFill>
                  <a:srgbClr val="000000"/>
                </a:solidFill>
              </a:rPr>
              <a:t>Tirar, apuntar, girar y gritar</a:t>
            </a:r>
          </a:p>
          <a:p>
            <a:pPr marL="800100" lvl="1" indent="-342900">
              <a:buFont typeface="+mj-lt"/>
              <a:buAutoNum type="alphaUcPeriod"/>
            </a:pPr>
            <a:r>
              <a:rPr lang="es-US" sz="2400" b="0" i="0" dirty="0" smtClean="0">
                <a:solidFill>
                  <a:srgbClr val="000000"/>
                </a:solidFill>
              </a:rPr>
              <a:t>Tirar, apuntar, apretar y esparcir</a:t>
            </a:r>
          </a:p>
          <a:p>
            <a:pPr marL="800100" lvl="1" indent="-342900">
              <a:buFont typeface="+mj-lt"/>
              <a:buAutoNum type="alphaUcPeriod"/>
            </a:pPr>
            <a:r>
              <a:rPr lang="es-US" sz="2400" b="0" i="0" dirty="0" smtClean="0">
                <a:solidFill>
                  <a:srgbClr val="000000"/>
                </a:solidFill>
              </a:rPr>
              <a:t>Punto, apuntar y lado a lado</a:t>
            </a:r>
          </a:p>
          <a:p>
            <a:pPr marL="800100" lvl="1" indent="-342900">
              <a:buFont typeface="+mj-lt"/>
              <a:buAutoNum type="alphaUcPeriod"/>
            </a:pPr>
            <a:r>
              <a:rPr lang="es-US" sz="2400" b="0" i="0" dirty="0" smtClean="0">
                <a:solidFill>
                  <a:srgbClr val="000000"/>
                </a:solidFill>
              </a:rPr>
              <a:t>Tire del pasador y apriete la palanca</a:t>
            </a:r>
          </a:p>
        </p:txBody>
      </p:sp>
    </p:spTree>
    <p:extLst>
      <p:ext uri="{BB962C8B-B14F-4D97-AF65-F5344CB8AC3E}">
        <p14:creationId xmlns:p14="http://schemas.microsoft.com/office/powerpoint/2010/main" xmlns="" val="7557123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1297280" y="3886200"/>
            <a:ext cx="6629702" cy="1371898"/>
          </a:xfrm>
        </p:spPr>
        <p:txBody>
          <a:bodyPr/>
          <a:lstStyle/>
          <a:p>
            <a:pPr eaLnBrk="1" hangingPunct="1"/>
            <a:r>
              <a:rPr lang="es-US" sz="4800" b="1" i="0" dirty="0" smtClean="0">
                <a:solidFill>
                  <a:srgbClr val="000000"/>
                </a:solidFill>
                <a:latin typeface="Calibri" pitchFamily="18" charset="0"/>
              </a:rPr>
              <a:t>Bloqueo/Etiquetado</a:t>
            </a:r>
          </a:p>
        </p:txBody>
      </p:sp>
      <p:pic>
        <p:nvPicPr>
          <p:cNvPr id="97281" name="Picture 1" descr="C:\Users\JoeBateman\Pictures\lockout life on line.jpg"/>
          <p:cNvPicPr>
            <a:picLocks noChangeAspect="1" noChangeArrowheads="1"/>
          </p:cNvPicPr>
          <p:nvPr/>
        </p:nvPicPr>
        <p:blipFill>
          <a:blip r:embed="rId3" cstate="print"/>
          <a:srcRect/>
          <a:stretch>
            <a:fillRect/>
          </a:stretch>
        </p:blipFill>
        <p:spPr bwMode="auto">
          <a:xfrm>
            <a:off x="2895600" y="1143000"/>
            <a:ext cx="3200400" cy="2877361"/>
          </a:xfrm>
          <a:prstGeom prst="rect">
            <a:avLst/>
          </a:prstGeom>
          <a:noFill/>
        </p:spPr>
      </p:pic>
    </p:spTree>
    <p:extLst>
      <p:ext uri="{BB962C8B-B14F-4D97-AF65-F5344CB8AC3E}">
        <p14:creationId xmlns:p14="http://schemas.microsoft.com/office/powerpoint/2010/main" xmlns="" val="183635998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0" y="-152400"/>
            <a:ext cx="8534400" cy="1325563"/>
          </a:xfrm>
        </p:spPr>
        <p:txBody>
          <a:bodyPr/>
          <a:lstStyle/>
          <a:p>
            <a:pPr eaLnBrk="1" hangingPunct="1"/>
            <a:r>
              <a:rPr lang="es-US" sz="2900" b="0" i="1" u="sng" dirty="0" smtClean="0">
                <a:solidFill>
                  <a:srgbClr val="000000"/>
                </a:solidFill>
                <a:latin typeface="Calibri" pitchFamily="18" charset="0"/>
              </a:rPr>
              <a:t>¿Cúando</a:t>
            </a:r>
            <a:r>
              <a:rPr lang="es-US" sz="2900" b="0" i="0" dirty="0" smtClean="0">
                <a:solidFill>
                  <a:srgbClr val="000000"/>
                </a:solidFill>
                <a:latin typeface="Calibri" pitchFamily="18" charset="0"/>
              </a:rPr>
              <a:t> se requiere el Bloqueo/Etiquetado?</a:t>
            </a:r>
          </a:p>
        </p:txBody>
      </p:sp>
      <p:sp>
        <p:nvSpPr>
          <p:cNvPr id="5123" name="Rectangle 5"/>
          <p:cNvSpPr>
            <a:spLocks noGrp="1" noChangeArrowheads="1"/>
          </p:cNvSpPr>
          <p:nvPr>
            <p:ph type="body" idx="1"/>
          </p:nvPr>
        </p:nvSpPr>
        <p:spPr>
          <a:xfrm>
            <a:off x="533400" y="1002475"/>
            <a:ext cx="8039100" cy="4351338"/>
          </a:xfrm>
        </p:spPr>
        <p:txBody>
          <a:bodyPr/>
          <a:lstStyle/>
          <a:p>
            <a:pPr eaLnBrk="1" hangingPunct="1">
              <a:buNone/>
            </a:pPr>
            <a:endParaRPr lang="en-US" sz="1000" dirty="0"/>
          </a:p>
          <a:p>
            <a:pPr eaLnBrk="1" hangingPunct="1"/>
            <a:r>
              <a:rPr lang="es-US" sz="3000" b="0" i="0" dirty="0" smtClean="0">
                <a:solidFill>
                  <a:srgbClr val="000000"/>
                </a:solidFill>
              </a:rPr>
              <a:t>Al realizar tareas de reparación o mantenimiento, o al liberar un atascamiento en un equipo si:</a:t>
            </a:r>
          </a:p>
          <a:p>
            <a:pPr lvl="1" eaLnBrk="1" hangingPunct="1"/>
            <a:r>
              <a:rPr lang="es-US" sz="2600" b="0" i="0" dirty="0" smtClean="0">
                <a:solidFill>
                  <a:srgbClr val="000000"/>
                </a:solidFill>
              </a:rPr>
              <a:t>Existe energía peligrosa</a:t>
            </a:r>
          </a:p>
          <a:p>
            <a:pPr lvl="1" eaLnBrk="1" hangingPunct="1"/>
            <a:r>
              <a:rPr lang="es-US" sz="2600" b="0" i="0" dirty="0" smtClean="0">
                <a:solidFill>
                  <a:srgbClr val="000000"/>
                </a:solidFill>
              </a:rPr>
              <a:t>Cuando se pueda producir una puesta en marcha</a:t>
            </a:r>
          </a:p>
          <a:p>
            <a:pPr lvl="1" eaLnBrk="1" hangingPunct="1"/>
            <a:r>
              <a:rPr lang="es-US" sz="2600" b="0" i="0" dirty="0" smtClean="0">
                <a:solidFill>
                  <a:srgbClr val="000000"/>
                </a:solidFill>
              </a:rPr>
              <a:t>Cualquiera de estas situaciones puede lesionar a un trabajador</a:t>
            </a:r>
          </a:p>
        </p:txBody>
      </p:sp>
      <p:pic>
        <p:nvPicPr>
          <p:cNvPr id="192514" name="Picture 2" descr="http://i.ytimg.com/vi/Kj4kcpL1-pI/0.jpg"/>
          <p:cNvPicPr>
            <a:picLocks noChangeAspect="1" noChangeArrowheads="1"/>
          </p:cNvPicPr>
          <p:nvPr/>
        </p:nvPicPr>
        <p:blipFill>
          <a:blip r:embed="rId3" cstate="print"/>
          <a:srcRect/>
          <a:stretch>
            <a:fillRect/>
          </a:stretch>
        </p:blipFill>
        <p:spPr bwMode="auto">
          <a:xfrm>
            <a:off x="2249715" y="3886200"/>
            <a:ext cx="4644571" cy="1928813"/>
          </a:xfrm>
          <a:prstGeom prst="rect">
            <a:avLst/>
          </a:prstGeom>
          <a:noFill/>
        </p:spPr>
      </p:pic>
    </p:spTree>
    <p:extLst>
      <p:ext uri="{BB962C8B-B14F-4D97-AF65-F5344CB8AC3E}">
        <p14:creationId xmlns:p14="http://schemas.microsoft.com/office/powerpoint/2010/main" xmlns="" val="200360855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13075</Words>
  <Application>Microsoft Office PowerPoint</Application>
  <PresentationFormat>On-screen Show (4:3)</PresentationFormat>
  <Paragraphs>1574</Paragraphs>
  <Slides>191</Slides>
  <Notes>157</Notes>
  <HiddenSlides>0</HiddenSlides>
  <MMClips>1</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191</vt:i4>
      </vt:variant>
    </vt:vector>
  </HeadingPairs>
  <TitlesOfParts>
    <vt:vector size="198" baseType="lpstr">
      <vt:lpstr>1_Office Theme</vt:lpstr>
      <vt:lpstr>2_Office Theme</vt:lpstr>
      <vt:lpstr>3_Office Theme</vt:lpstr>
      <vt:lpstr>4_Office Theme</vt:lpstr>
      <vt:lpstr>5_Office Theme</vt:lpstr>
      <vt:lpstr>Document</vt:lpstr>
      <vt:lpstr>Clip</vt:lpstr>
      <vt:lpstr>Reconocimiento de peligros  en el  reciclaje de chatarra</vt:lpstr>
      <vt:lpstr>Descargo de responsabilidad</vt:lpstr>
      <vt:lpstr>Introducción</vt:lpstr>
      <vt:lpstr>Objetivos de aprendizaje</vt:lpstr>
      <vt:lpstr>Slide 5</vt:lpstr>
      <vt:lpstr>Slide 6</vt:lpstr>
      <vt:lpstr>Slide 7</vt:lpstr>
      <vt:lpstr>Incidente</vt:lpstr>
      <vt:lpstr>Slide 9</vt:lpstr>
      <vt:lpstr>Slide 10</vt:lpstr>
      <vt:lpstr>Slide 11</vt:lpstr>
      <vt:lpstr>Slide 12</vt:lpstr>
      <vt:lpstr>Slide 13</vt:lpstr>
      <vt:lpstr>Cuestionario - Reconocimiento de peligros</vt:lpstr>
      <vt:lpstr>Cuestionario - Reconocimiento de peligros</vt:lpstr>
      <vt:lpstr>Cuestionario - Reconocimiento de peligros</vt:lpstr>
      <vt:lpstr>Cuestionario - Reconocimiento de peligros</vt:lpstr>
      <vt:lpstr>Cuestionario - Reconocimiento de peligros</vt:lpstr>
      <vt:lpstr>¿Ve algún peligro aquí? </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¿Cuándo utiliza su cinturón de seguridad?</vt:lpstr>
      <vt:lpstr>Use el cinturón de seguridad . . . ¡Siempre!</vt:lpstr>
      <vt:lpstr> Entender su equipo  </vt:lpstr>
      <vt:lpstr>Centro de gravedad</vt:lpstr>
      <vt:lpstr>Entender su equipo</vt:lpstr>
      <vt:lpstr>Entender su equipo</vt:lpstr>
      <vt:lpstr>Cestos de elevación de personal</vt:lpstr>
      <vt:lpstr>      Carga/descarga de remolques </vt:lpstr>
      <vt:lpstr>Slide 60</vt:lpstr>
      <vt:lpstr>Slide 61</vt:lpstr>
      <vt:lpstr>Repostaje</vt:lpstr>
      <vt:lpstr>Repostaje</vt:lpstr>
      <vt:lpstr>Slide 64</vt:lpstr>
      <vt:lpstr>Slide 65</vt:lpstr>
      <vt:lpstr>Slide 66</vt:lpstr>
      <vt:lpstr>Conocer los peligros que rodean a los vehículos industriales</vt:lpstr>
      <vt:lpstr>Capacitación y certificación del operador</vt:lpstr>
      <vt:lpstr>Lista de verificación del equipo móvil</vt:lpstr>
      <vt:lpstr>Cuestionario - Equipo móvil</vt:lpstr>
      <vt:lpstr>Cuestionario - Equipo móvil</vt:lpstr>
      <vt:lpstr>Cuestionario - Equipo móvil</vt:lpstr>
      <vt:lpstr>Cuestionario - Equipo móvil</vt:lpstr>
      <vt:lpstr>Cuestionario - Equipo móvil</vt:lpstr>
      <vt:lpstr>Situación de accidente</vt:lpstr>
      <vt:lpstr>Qué ocurrió</vt:lpstr>
      <vt:lpstr>Medidas correctivas</vt:lpstr>
      <vt:lpstr>Medidas correctivas</vt:lpstr>
      <vt:lpstr>Slide 79</vt:lpstr>
      <vt:lpstr>Slide 80</vt:lpstr>
      <vt:lpstr>Prevención de incendios y mantenimiento</vt:lpstr>
      <vt:lpstr>Buen mantenimiento</vt:lpstr>
      <vt:lpstr>Incendio de Clase A</vt:lpstr>
      <vt:lpstr>Incendio de Clase B</vt:lpstr>
      <vt:lpstr>Incendio de Clase C</vt:lpstr>
      <vt:lpstr>Incendio de Clase D</vt:lpstr>
      <vt:lpstr>Incendio en fase inicial</vt:lpstr>
      <vt:lpstr>Extinguidores</vt:lpstr>
      <vt:lpstr>Extinguidores</vt:lpstr>
      <vt:lpstr>Extinguidores</vt:lpstr>
      <vt:lpstr>Lista de verificación de prevención de incendios</vt:lpstr>
      <vt:lpstr>Lista de verificación de mantenimiento</vt:lpstr>
      <vt:lpstr>Cuestionario - Prevención contra incendios </vt:lpstr>
      <vt:lpstr>Cuestionario - Prevención contra incendios </vt:lpstr>
      <vt:lpstr>Cuestionario - Prevención contra incendios </vt:lpstr>
      <vt:lpstr>Cuestionario - Prevención contra incendios </vt:lpstr>
      <vt:lpstr>Cuestionario - Prevención contra incendios </vt:lpstr>
      <vt:lpstr>Bloqueo/Etiquetado</vt:lpstr>
      <vt:lpstr>¿Cúando se requiere el Bloqueo/Etiquetado?</vt:lpstr>
      <vt:lpstr>Utilice el Bloqueo/Etiquetado cuando:</vt:lpstr>
      <vt:lpstr>Fuente de energía</vt:lpstr>
      <vt:lpstr>Recuerde</vt:lpstr>
      <vt:lpstr>¿Qué bloqueamos?  </vt:lpstr>
      <vt:lpstr>Maquinaria con diversos puntos LOTO</vt:lpstr>
      <vt:lpstr>¿Qué pasa con esto? </vt:lpstr>
      <vt:lpstr>Un hombre de 47 años manejaba un montacargas en la plataforma de un semirremolque. Cuando el conductor del camión se alejaba del muelle, el montacargas se cayó de la plataforma del remolque al suelo...El operador del montacargas pudo levantarse del suelo y entrar en la instalación, donde lo atendió personal médico. Aproximadamente 16 horas más tarde, murió como resultado de las lesiones que sufrió. </vt:lpstr>
      <vt:lpstr>Siempre calce las ruedas</vt:lpstr>
      <vt:lpstr>Candados para el conector neumático</vt:lpstr>
      <vt:lpstr> Hágalo infalible</vt:lpstr>
      <vt:lpstr>Empleado autorizado</vt:lpstr>
      <vt:lpstr>Empleados afectados</vt:lpstr>
      <vt:lpstr>Por dónde comenzar </vt:lpstr>
      <vt:lpstr>Por dónde comenzar</vt:lpstr>
      <vt:lpstr>Tipos de dispositivo de bloqueo</vt:lpstr>
      <vt:lpstr>Enchufes/controles de la grúa aérea</vt:lpstr>
      <vt:lpstr>Interruptores</vt:lpstr>
      <vt:lpstr>Interruptores de pared</vt:lpstr>
      <vt:lpstr>Opciones para equipos móviles</vt:lpstr>
      <vt:lpstr>Requisitos para dispositivos LOTO</vt:lpstr>
      <vt:lpstr>Recuerde</vt:lpstr>
      <vt:lpstr>Utilizar una etiqueta</vt:lpstr>
      <vt:lpstr>¡Siempre bloquéelo!</vt:lpstr>
      <vt:lpstr>Etiquete sus puntos de bloqueo</vt:lpstr>
      <vt:lpstr>Lista de verificación de bloqueo o etiquetado</vt:lpstr>
      <vt:lpstr>Cuestionario - Bloqueo Etiquetado</vt:lpstr>
      <vt:lpstr>Cuestionario - Bloqueo Etiquetado</vt:lpstr>
      <vt:lpstr>Cuestionario - Bloqueo Etiquetado</vt:lpstr>
      <vt:lpstr>Cuestionario - Bloqueo Etiquetado</vt:lpstr>
      <vt:lpstr>Cuestionario - Bloqueo Etiquetado</vt:lpstr>
      <vt:lpstr>COMUNICACIÓN DE PELIGROS</vt:lpstr>
      <vt:lpstr>Slide 131</vt:lpstr>
      <vt:lpstr>El estándar HazCom</vt:lpstr>
      <vt:lpstr>Cómo funciona</vt:lpstr>
      <vt:lpstr>Productos químicos peligrosos</vt:lpstr>
      <vt:lpstr>Peligros físicos</vt:lpstr>
      <vt:lpstr> Peligro para la salud </vt:lpstr>
      <vt:lpstr>Peligro para la salud</vt:lpstr>
      <vt:lpstr>Un asfixiante simple </vt:lpstr>
      <vt:lpstr>Polvo combustible </vt:lpstr>
      <vt:lpstr>Gas pirofórico  </vt:lpstr>
      <vt:lpstr>Cambios en 2012</vt:lpstr>
      <vt:lpstr>Hojas de datos de seguridad</vt:lpstr>
      <vt:lpstr>Hojas de datos de seguridad</vt:lpstr>
      <vt:lpstr>Hojas de datos de seguridad</vt:lpstr>
      <vt:lpstr>Hojas de datos de seguridad </vt:lpstr>
      <vt:lpstr>Etiquetas</vt:lpstr>
      <vt:lpstr>Etiquetado</vt:lpstr>
      <vt:lpstr>Exenciones de etiquetado</vt:lpstr>
      <vt:lpstr>Exenciones de etiquetado de contenedores</vt:lpstr>
      <vt:lpstr>Reetiquetado</vt:lpstr>
      <vt:lpstr>Reetiquetado</vt:lpstr>
      <vt:lpstr>Cambios en 2012</vt:lpstr>
      <vt:lpstr>Pictogramas</vt:lpstr>
      <vt:lpstr>Pictogramas</vt:lpstr>
      <vt:lpstr>Pictogramas</vt:lpstr>
      <vt:lpstr>Pictogramas</vt:lpstr>
      <vt:lpstr>Pictogramas</vt:lpstr>
      <vt:lpstr>Pictogramas</vt:lpstr>
      <vt:lpstr>Pictogramas</vt:lpstr>
      <vt:lpstr>Programa HAZCOM</vt:lpstr>
      <vt:lpstr>Programa escrito HAZCOM</vt:lpstr>
      <vt:lpstr>Programa escrito HAZCOM</vt:lpstr>
      <vt:lpstr>Requisitos</vt:lpstr>
      <vt:lpstr>Programa escrito HAZCOM</vt:lpstr>
      <vt:lpstr>Responsabilidad del empleador</vt:lpstr>
      <vt:lpstr>Responsabilidades del empleado</vt:lpstr>
      <vt:lpstr>Lista de verificación de comunicación de peligros</vt:lpstr>
      <vt:lpstr>Cuestionario - Comunicación de peligros </vt:lpstr>
      <vt:lpstr>Cuestionario - Comunicación de peligros</vt:lpstr>
      <vt:lpstr>Cuestionario - Comunicación de peligros </vt:lpstr>
      <vt:lpstr>Cuestionario - Comunicación de peligros </vt:lpstr>
      <vt:lpstr>Cuestionario - Comunicación de peligros</vt:lpstr>
      <vt:lpstr>Slide 173</vt:lpstr>
      <vt:lpstr>Equipo de protección personal</vt:lpstr>
      <vt:lpstr>Protección para los ojos prescrita</vt:lpstr>
      <vt:lpstr>Protección facial y ocular</vt:lpstr>
      <vt:lpstr>Estaciones para lavado de ojos</vt:lpstr>
      <vt:lpstr>Tipos de protección para los pies</vt:lpstr>
      <vt:lpstr>Tipos de protección para las manos</vt:lpstr>
      <vt:lpstr>Protección auditiva</vt:lpstr>
      <vt:lpstr>Protección auditiva</vt:lpstr>
      <vt:lpstr>Protección auditiva</vt:lpstr>
      <vt:lpstr>Protección auditiva</vt:lpstr>
      <vt:lpstr>Respiradores</vt:lpstr>
      <vt:lpstr>Limpieza, Almacenamiento y Mantenimiento</vt:lpstr>
      <vt:lpstr>Lista de verificación del PPE</vt:lpstr>
      <vt:lpstr>Slide 187</vt:lpstr>
      <vt:lpstr>Elaboración de una evaluación del                    peligro de los PPE</vt:lpstr>
      <vt:lpstr>Slide 189</vt:lpstr>
      <vt:lpstr>Slide 190</vt:lpstr>
      <vt:lpstr>Slide 191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 Recognition in Scrap Recycling</dc:title>
  <dc:creator>Tsmith</dc:creator>
  <cp:lastModifiedBy>jcole</cp:lastModifiedBy>
  <cp:revision>199</cp:revision>
  <dcterms:created xsi:type="dcterms:W3CDTF">2016-12-07T11:15:09Z</dcterms:created>
  <dcterms:modified xsi:type="dcterms:W3CDTF">2017-02-27T20:47:43Z</dcterms:modified>
</cp:coreProperties>
</file>