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0" r:id="rId3"/>
    <p:sldMasterId id="2147483707" r:id="rId4"/>
    <p:sldMasterId id="2147483720" r:id="rId5"/>
  </p:sldMasterIdLst>
  <p:notesMasterIdLst>
    <p:notesMasterId r:id="rId197"/>
  </p:notesMasterIdLst>
  <p:sldIdLst>
    <p:sldId id="305" r:id="rId6"/>
    <p:sldId id="306" r:id="rId7"/>
    <p:sldId id="307" r:id="rId8"/>
    <p:sldId id="480" r:id="rId9"/>
    <p:sldId id="309" r:id="rId10"/>
    <p:sldId id="308" r:id="rId11"/>
    <p:sldId id="310" r:id="rId12"/>
    <p:sldId id="311" r:id="rId13"/>
    <p:sldId id="312" r:id="rId14"/>
    <p:sldId id="313" r:id="rId15"/>
    <p:sldId id="314" r:id="rId16"/>
    <p:sldId id="315" r:id="rId17"/>
    <p:sldId id="318" r:id="rId18"/>
    <p:sldId id="320" r:id="rId19"/>
    <p:sldId id="321" r:id="rId20"/>
    <p:sldId id="322" r:id="rId21"/>
    <p:sldId id="323" r:id="rId22"/>
    <p:sldId id="324" r:id="rId23"/>
    <p:sldId id="325" r:id="rId24"/>
    <p:sldId id="326" r:id="rId25"/>
    <p:sldId id="327" r:id="rId26"/>
    <p:sldId id="328" r:id="rId27"/>
    <p:sldId id="329" r:id="rId28"/>
    <p:sldId id="330"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54" r:id="rId45"/>
    <p:sldId id="348" r:id="rId46"/>
    <p:sldId id="349" r:id="rId47"/>
    <p:sldId id="350" r:id="rId48"/>
    <p:sldId id="468" r:id="rId49"/>
    <p:sldId id="469" r:id="rId50"/>
    <p:sldId id="470" r:id="rId51"/>
    <p:sldId id="471" r:id="rId52"/>
    <p:sldId id="472" r:id="rId53"/>
    <p:sldId id="473" r:id="rId54"/>
    <p:sldId id="474" r:id="rId55"/>
    <p:sldId id="351" r:id="rId56"/>
    <p:sldId id="352" r:id="rId57"/>
    <p:sldId id="353" r:id="rId58"/>
    <p:sldId id="355" r:id="rId59"/>
    <p:sldId id="478" r:id="rId60"/>
    <p:sldId id="356" r:id="rId61"/>
    <p:sldId id="357" r:id="rId62"/>
    <p:sldId id="358" r:id="rId63"/>
    <p:sldId id="366" r:id="rId64"/>
    <p:sldId id="364" r:id="rId65"/>
    <p:sldId id="365" r:id="rId66"/>
    <p:sldId id="360" r:id="rId67"/>
    <p:sldId id="362" r:id="rId68"/>
    <p:sldId id="368" r:id="rId69"/>
    <p:sldId id="369" r:id="rId70"/>
    <p:sldId id="359" r:id="rId71"/>
    <p:sldId id="370" r:id="rId72"/>
    <p:sldId id="371" r:id="rId73"/>
    <p:sldId id="373" r:id="rId74"/>
    <p:sldId id="374" r:id="rId75"/>
    <p:sldId id="375" r:id="rId76"/>
    <p:sldId id="376" r:id="rId77"/>
    <p:sldId id="377" r:id="rId78"/>
    <p:sldId id="378" r:id="rId79"/>
    <p:sldId id="379" r:id="rId80"/>
    <p:sldId id="380" r:id="rId81"/>
    <p:sldId id="381" r:id="rId82"/>
    <p:sldId id="382" r:id="rId83"/>
    <p:sldId id="385" r:id="rId84"/>
    <p:sldId id="386" r:id="rId85"/>
    <p:sldId id="390" r:id="rId86"/>
    <p:sldId id="398" r:id="rId87"/>
    <p:sldId id="391" r:id="rId88"/>
    <p:sldId id="392" r:id="rId89"/>
    <p:sldId id="393" r:id="rId90"/>
    <p:sldId id="394" r:id="rId91"/>
    <p:sldId id="395" r:id="rId92"/>
    <p:sldId id="396" r:id="rId93"/>
    <p:sldId id="397" r:id="rId94"/>
    <p:sldId id="477" r:id="rId95"/>
    <p:sldId id="399" r:id="rId96"/>
    <p:sldId id="400" r:id="rId97"/>
    <p:sldId id="401" r:id="rId98"/>
    <p:sldId id="402" r:id="rId99"/>
    <p:sldId id="403" r:id="rId100"/>
    <p:sldId id="404" r:id="rId101"/>
    <p:sldId id="405" r:id="rId102"/>
    <p:sldId id="257" r:id="rId103"/>
    <p:sldId id="258" r:id="rId104"/>
    <p:sldId id="259" r:id="rId105"/>
    <p:sldId id="268" r:id="rId106"/>
    <p:sldId id="260" r:id="rId107"/>
    <p:sldId id="261" r:id="rId108"/>
    <p:sldId id="262" r:id="rId109"/>
    <p:sldId id="263" r:id="rId110"/>
    <p:sldId id="264" r:id="rId111"/>
    <p:sldId id="265" r:id="rId112"/>
    <p:sldId id="266" r:id="rId113"/>
    <p:sldId id="267" r:id="rId114"/>
    <p:sldId id="269" r:id="rId115"/>
    <p:sldId id="270" r:id="rId116"/>
    <p:sldId id="271" r:id="rId117"/>
    <p:sldId id="272" r:id="rId118"/>
    <p:sldId id="273" r:id="rId119"/>
    <p:sldId id="274" r:id="rId120"/>
    <p:sldId id="275" r:id="rId121"/>
    <p:sldId id="276" r:id="rId122"/>
    <p:sldId id="277" r:id="rId123"/>
    <p:sldId id="278" r:id="rId124"/>
    <p:sldId id="279" r:id="rId125"/>
    <p:sldId id="280" r:id="rId126"/>
    <p:sldId id="281" r:id="rId127"/>
    <p:sldId id="282" r:id="rId128"/>
    <p:sldId id="283" r:id="rId129"/>
    <p:sldId id="284" r:id="rId130"/>
    <p:sldId id="285" r:id="rId131"/>
    <p:sldId id="286" r:id="rId132"/>
    <p:sldId id="287" r:id="rId133"/>
    <p:sldId id="476" r:id="rId134"/>
    <p:sldId id="406" r:id="rId135"/>
    <p:sldId id="407" r:id="rId136"/>
    <p:sldId id="408" r:id="rId137"/>
    <p:sldId id="409" r:id="rId138"/>
    <p:sldId id="410" r:id="rId139"/>
    <p:sldId id="411" r:id="rId140"/>
    <p:sldId id="412" r:id="rId141"/>
    <p:sldId id="413" r:id="rId142"/>
    <p:sldId id="414" r:id="rId143"/>
    <p:sldId id="415" r:id="rId144"/>
    <p:sldId id="416" r:id="rId145"/>
    <p:sldId id="417" r:id="rId146"/>
    <p:sldId id="418" r:id="rId147"/>
    <p:sldId id="419" r:id="rId148"/>
    <p:sldId id="420" r:id="rId149"/>
    <p:sldId id="421" r:id="rId150"/>
    <p:sldId id="422" r:id="rId151"/>
    <p:sldId id="423" r:id="rId152"/>
    <p:sldId id="424" r:id="rId153"/>
    <p:sldId id="425" r:id="rId154"/>
    <p:sldId id="426" r:id="rId155"/>
    <p:sldId id="427" r:id="rId156"/>
    <p:sldId id="428" r:id="rId157"/>
    <p:sldId id="429" r:id="rId158"/>
    <p:sldId id="430" r:id="rId159"/>
    <p:sldId id="431" r:id="rId160"/>
    <p:sldId id="432" r:id="rId161"/>
    <p:sldId id="433" r:id="rId162"/>
    <p:sldId id="434" r:id="rId163"/>
    <p:sldId id="435" r:id="rId164"/>
    <p:sldId id="436" r:id="rId165"/>
    <p:sldId id="437" r:id="rId166"/>
    <p:sldId id="438" r:id="rId167"/>
    <p:sldId id="439" r:id="rId168"/>
    <p:sldId id="440" r:id="rId169"/>
    <p:sldId id="441" r:id="rId170"/>
    <p:sldId id="442" r:id="rId171"/>
    <p:sldId id="443" r:id="rId172"/>
    <p:sldId id="445" r:id="rId173"/>
    <p:sldId id="446" r:id="rId174"/>
    <p:sldId id="447" r:id="rId175"/>
    <p:sldId id="444" r:id="rId176"/>
    <p:sldId id="448" r:id="rId177"/>
    <p:sldId id="449" r:id="rId178"/>
    <p:sldId id="450" r:id="rId179"/>
    <p:sldId id="451" r:id="rId180"/>
    <p:sldId id="452" r:id="rId181"/>
    <p:sldId id="453" r:id="rId182"/>
    <p:sldId id="455" r:id="rId183"/>
    <p:sldId id="456" r:id="rId184"/>
    <p:sldId id="457" r:id="rId185"/>
    <p:sldId id="458" r:id="rId186"/>
    <p:sldId id="459" r:id="rId187"/>
    <p:sldId id="460" r:id="rId188"/>
    <p:sldId id="461" r:id="rId189"/>
    <p:sldId id="462" r:id="rId190"/>
    <p:sldId id="463" r:id="rId191"/>
    <p:sldId id="464" r:id="rId192"/>
    <p:sldId id="465" r:id="rId193"/>
    <p:sldId id="466" r:id="rId194"/>
    <p:sldId id="479" r:id="rId195"/>
    <p:sldId id="467" r:id="rId1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863" autoAdjust="0"/>
  </p:normalViewPr>
  <p:slideViewPr>
    <p:cSldViewPr>
      <p:cViewPr>
        <p:scale>
          <a:sx n="50" d="100"/>
          <a:sy n="50" d="100"/>
        </p:scale>
        <p:origin x="-1724" y="-88"/>
      </p:cViewPr>
      <p:guideLst>
        <p:guide orient="horz" pos="2160"/>
        <p:guide pos="2880"/>
      </p:guideLst>
    </p:cSldViewPr>
  </p:slideViewPr>
  <p:notesTextViewPr>
    <p:cViewPr>
      <p:scale>
        <a:sx n="1" d="1"/>
        <a:sy n="1" d="1"/>
      </p:scale>
      <p:origin x="0" y="0"/>
    </p:cViewPr>
  </p:notesTextViewPr>
  <p:sorterViewPr>
    <p:cViewPr>
      <p:scale>
        <a:sx n="90" d="100"/>
        <a:sy n="90" d="100"/>
      </p:scale>
      <p:origin x="0" y="4039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196" Type="http://schemas.openxmlformats.org/officeDocument/2006/relationships/slide" Target="slides/slide191.xml"/><Relationship Id="rId200"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notesMaster" Target="notesMasters/notesMaster1.xml"/><Relationship Id="rId201"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presProps" Target="presProps.xml"/><Relationship Id="rId172" Type="http://schemas.openxmlformats.org/officeDocument/2006/relationships/slide" Target="slides/slide167.xml"/><Relationship Id="rId193" Type="http://schemas.openxmlformats.org/officeDocument/2006/relationships/slide" Target="slides/slide188.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190" Type="http://schemas.openxmlformats.org/officeDocument/2006/relationships/slide" Target="slides/slide185.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22866D-7243-4D40-99D9-7D4599A55A89}" type="doc">
      <dgm:prSet loTypeId="urn:microsoft.com/office/officeart/2005/8/layout/radial6" loCatId="cycle" qsTypeId="urn:microsoft.com/office/officeart/2005/8/quickstyle/simple3" qsCatId="simple" csTypeId="urn:microsoft.com/office/officeart/2005/8/colors/accent0_3" csCatId="mainScheme" phldr="1"/>
      <dgm:spPr/>
      <dgm:t>
        <a:bodyPr/>
        <a:lstStyle/>
        <a:p>
          <a:endParaRPr lang="en-US"/>
        </a:p>
      </dgm:t>
    </dgm:pt>
    <dgm:pt modelId="{51B87A06-340F-43DD-8BAD-D9C8CCF11433}">
      <dgm:prSet phldrT="[Text]"/>
      <dgm:spPr/>
      <dgm:t>
        <a:bodyPr/>
        <a:lstStyle/>
        <a:p>
          <a:r>
            <a:rPr lang="en-US" dirty="0" smtClean="0"/>
            <a:t>HAZCOM</a:t>
          </a:r>
          <a:endParaRPr lang="en-US" dirty="0"/>
        </a:p>
      </dgm:t>
    </dgm:pt>
    <dgm:pt modelId="{2A3F27BF-2BF2-4364-A669-86134DD1091E}" type="parTrans" cxnId="{F8A70707-CF67-4E2A-A381-E345A76ED391}">
      <dgm:prSet/>
      <dgm:spPr/>
      <dgm:t>
        <a:bodyPr/>
        <a:lstStyle/>
        <a:p>
          <a:endParaRPr lang="en-US"/>
        </a:p>
      </dgm:t>
    </dgm:pt>
    <dgm:pt modelId="{77C2FE7E-DF00-4B10-B819-754BE8462537}" type="sibTrans" cxnId="{F8A70707-CF67-4E2A-A381-E345A76ED391}">
      <dgm:prSet/>
      <dgm:spPr/>
      <dgm:t>
        <a:bodyPr/>
        <a:lstStyle/>
        <a:p>
          <a:endParaRPr lang="en-US"/>
        </a:p>
      </dgm:t>
    </dgm:pt>
    <dgm:pt modelId="{52875B13-DE33-42FA-8FBF-CFE7D3DCF6C7}">
      <dgm:prSet phldrT="[Text]"/>
      <dgm:spPr/>
      <dgm:t>
        <a:bodyPr/>
        <a:lstStyle/>
        <a:p>
          <a:r>
            <a:rPr lang="en-US" dirty="0" smtClean="0"/>
            <a:t>Written Program</a:t>
          </a:r>
          <a:endParaRPr lang="en-US" dirty="0"/>
        </a:p>
      </dgm:t>
    </dgm:pt>
    <dgm:pt modelId="{C857384C-0D28-40F6-A0C4-B0BAED0BEEBD}" type="parTrans" cxnId="{CDD4A30F-6555-4A11-A36E-D7657556701E}">
      <dgm:prSet/>
      <dgm:spPr/>
      <dgm:t>
        <a:bodyPr/>
        <a:lstStyle/>
        <a:p>
          <a:endParaRPr lang="en-US"/>
        </a:p>
      </dgm:t>
    </dgm:pt>
    <dgm:pt modelId="{64C17BD4-4C77-4A17-8F98-FBB4C476F7AB}" type="sibTrans" cxnId="{CDD4A30F-6555-4A11-A36E-D7657556701E}">
      <dgm:prSet/>
      <dgm:spPr/>
      <dgm:t>
        <a:bodyPr/>
        <a:lstStyle/>
        <a:p>
          <a:endParaRPr lang="en-US"/>
        </a:p>
      </dgm:t>
    </dgm:pt>
    <dgm:pt modelId="{159E2EC1-C6F3-45AA-938A-B5248EE9138F}">
      <dgm:prSet phldrT="[Text]"/>
      <dgm:spPr/>
      <dgm:t>
        <a:bodyPr/>
        <a:lstStyle/>
        <a:p>
          <a:r>
            <a:rPr lang="en-US" dirty="0" smtClean="0"/>
            <a:t>Labels</a:t>
          </a:r>
          <a:endParaRPr lang="en-US" dirty="0"/>
        </a:p>
      </dgm:t>
    </dgm:pt>
    <dgm:pt modelId="{8422B86B-700F-41A4-861F-3B48AC223914}" type="parTrans" cxnId="{E16986D8-2F8E-4E2C-BF7D-0CE33CF2647B}">
      <dgm:prSet/>
      <dgm:spPr/>
      <dgm:t>
        <a:bodyPr/>
        <a:lstStyle/>
        <a:p>
          <a:endParaRPr lang="en-US"/>
        </a:p>
      </dgm:t>
    </dgm:pt>
    <dgm:pt modelId="{352D4A0E-EA99-4A07-8443-DC76D12D982B}" type="sibTrans" cxnId="{E16986D8-2F8E-4E2C-BF7D-0CE33CF2647B}">
      <dgm:prSet/>
      <dgm:spPr/>
      <dgm:t>
        <a:bodyPr/>
        <a:lstStyle/>
        <a:p>
          <a:endParaRPr lang="en-US"/>
        </a:p>
      </dgm:t>
    </dgm:pt>
    <dgm:pt modelId="{7C6CA9D6-F60D-46E3-93C4-2F8F36784706}">
      <dgm:prSet phldrT="[Text]"/>
      <dgm:spPr/>
      <dgm:t>
        <a:bodyPr/>
        <a:lstStyle/>
        <a:p>
          <a:r>
            <a:rPr lang="en-US" dirty="0" smtClean="0"/>
            <a:t>SDS’s</a:t>
          </a:r>
          <a:endParaRPr lang="en-US" dirty="0"/>
        </a:p>
      </dgm:t>
    </dgm:pt>
    <dgm:pt modelId="{834E3E99-1D22-4060-9E43-8DA3786AE04F}" type="parTrans" cxnId="{D85D82EA-6A13-40B4-A927-614AB7A7D39C}">
      <dgm:prSet/>
      <dgm:spPr/>
      <dgm:t>
        <a:bodyPr/>
        <a:lstStyle/>
        <a:p>
          <a:endParaRPr lang="en-US"/>
        </a:p>
      </dgm:t>
    </dgm:pt>
    <dgm:pt modelId="{928627D4-E00A-4610-959B-9C292FEC45A1}" type="sibTrans" cxnId="{D85D82EA-6A13-40B4-A927-614AB7A7D39C}">
      <dgm:prSet/>
      <dgm:spPr/>
      <dgm:t>
        <a:bodyPr/>
        <a:lstStyle/>
        <a:p>
          <a:endParaRPr lang="en-US"/>
        </a:p>
      </dgm:t>
    </dgm:pt>
    <dgm:pt modelId="{0922996C-8681-4D27-9876-45B9255C0C83}">
      <dgm:prSet phldrT="[Text]"/>
      <dgm:spPr/>
      <dgm:t>
        <a:bodyPr/>
        <a:lstStyle/>
        <a:p>
          <a:r>
            <a:rPr lang="en-US" dirty="0" smtClean="0"/>
            <a:t>Training</a:t>
          </a:r>
          <a:endParaRPr lang="en-US" dirty="0"/>
        </a:p>
      </dgm:t>
    </dgm:pt>
    <dgm:pt modelId="{0173F55F-83D9-402E-8504-E098EC225AC1}" type="parTrans" cxnId="{E88B0C89-D7BC-49F8-8218-85FE7BEE4376}">
      <dgm:prSet/>
      <dgm:spPr/>
      <dgm:t>
        <a:bodyPr/>
        <a:lstStyle/>
        <a:p>
          <a:endParaRPr lang="en-US"/>
        </a:p>
      </dgm:t>
    </dgm:pt>
    <dgm:pt modelId="{411C7DCC-DC50-4293-9583-433EEC605D88}" type="sibTrans" cxnId="{E88B0C89-D7BC-49F8-8218-85FE7BEE4376}">
      <dgm:prSet/>
      <dgm:spPr/>
      <dgm:t>
        <a:bodyPr/>
        <a:lstStyle/>
        <a:p>
          <a:endParaRPr lang="en-US"/>
        </a:p>
      </dgm:t>
    </dgm:pt>
    <dgm:pt modelId="{0C0D3DCB-22C6-42FA-8FE0-4D6894E74579}">
      <dgm:prSet phldrT="[Text]"/>
      <dgm:spPr/>
      <dgm:t>
        <a:bodyPr/>
        <a:lstStyle/>
        <a:p>
          <a:r>
            <a:rPr lang="en-US" dirty="0" smtClean="0"/>
            <a:t>Chemical Inventory</a:t>
          </a:r>
          <a:endParaRPr lang="en-US" dirty="0"/>
        </a:p>
      </dgm:t>
    </dgm:pt>
    <dgm:pt modelId="{8EA016A2-4716-4E15-97FB-E64DDAC722D5}" type="parTrans" cxnId="{16121CBF-8259-41F7-AEDB-C370047F8C0F}">
      <dgm:prSet/>
      <dgm:spPr/>
      <dgm:t>
        <a:bodyPr/>
        <a:lstStyle/>
        <a:p>
          <a:endParaRPr lang="en-US"/>
        </a:p>
      </dgm:t>
    </dgm:pt>
    <dgm:pt modelId="{EC180578-0FA8-4D11-B3EF-7E8DA8A434CF}" type="sibTrans" cxnId="{16121CBF-8259-41F7-AEDB-C370047F8C0F}">
      <dgm:prSet/>
      <dgm:spPr/>
      <dgm:t>
        <a:bodyPr/>
        <a:lstStyle/>
        <a:p>
          <a:endParaRPr lang="en-US"/>
        </a:p>
      </dgm:t>
    </dgm:pt>
    <dgm:pt modelId="{0AA1E4CE-C893-4A05-A62C-EDE56D0A3398}" type="pres">
      <dgm:prSet presAssocID="{8922866D-7243-4D40-99D9-7D4599A55A89}" presName="Name0" presStyleCnt="0">
        <dgm:presLayoutVars>
          <dgm:chMax val="1"/>
          <dgm:dir/>
          <dgm:animLvl val="ctr"/>
          <dgm:resizeHandles val="exact"/>
        </dgm:presLayoutVars>
      </dgm:prSet>
      <dgm:spPr/>
      <dgm:t>
        <a:bodyPr/>
        <a:lstStyle/>
        <a:p>
          <a:endParaRPr lang="en-US"/>
        </a:p>
      </dgm:t>
    </dgm:pt>
    <dgm:pt modelId="{96F186E8-291B-4A13-B91D-D00304FDF2B1}" type="pres">
      <dgm:prSet presAssocID="{51B87A06-340F-43DD-8BAD-D9C8CCF11433}" presName="centerShape" presStyleLbl="node0" presStyleIdx="0" presStyleCnt="1"/>
      <dgm:spPr/>
      <dgm:t>
        <a:bodyPr/>
        <a:lstStyle/>
        <a:p>
          <a:endParaRPr lang="en-US"/>
        </a:p>
      </dgm:t>
    </dgm:pt>
    <dgm:pt modelId="{413D1FEE-AE70-4A14-8432-5E949DE0247A}" type="pres">
      <dgm:prSet presAssocID="{52875B13-DE33-42FA-8FBF-CFE7D3DCF6C7}" presName="node" presStyleLbl="node1" presStyleIdx="0" presStyleCnt="5">
        <dgm:presLayoutVars>
          <dgm:bulletEnabled val="1"/>
        </dgm:presLayoutVars>
      </dgm:prSet>
      <dgm:spPr/>
      <dgm:t>
        <a:bodyPr/>
        <a:lstStyle/>
        <a:p>
          <a:endParaRPr lang="en-US"/>
        </a:p>
      </dgm:t>
    </dgm:pt>
    <dgm:pt modelId="{E8D01A52-B043-47CE-8A81-3B8C4EF3C67D}" type="pres">
      <dgm:prSet presAssocID="{52875B13-DE33-42FA-8FBF-CFE7D3DCF6C7}" presName="dummy" presStyleCnt="0"/>
      <dgm:spPr/>
      <dgm:t>
        <a:bodyPr/>
        <a:lstStyle/>
        <a:p>
          <a:endParaRPr lang="en-US"/>
        </a:p>
      </dgm:t>
    </dgm:pt>
    <dgm:pt modelId="{93894519-7B70-4436-9DA8-776E33B84AEB}" type="pres">
      <dgm:prSet presAssocID="{64C17BD4-4C77-4A17-8F98-FBB4C476F7AB}" presName="sibTrans" presStyleLbl="sibTrans2D1" presStyleIdx="0" presStyleCnt="5"/>
      <dgm:spPr/>
      <dgm:t>
        <a:bodyPr/>
        <a:lstStyle/>
        <a:p>
          <a:endParaRPr lang="en-US"/>
        </a:p>
      </dgm:t>
    </dgm:pt>
    <dgm:pt modelId="{DAEABA3D-688E-464A-A260-AE7B1E735E05}" type="pres">
      <dgm:prSet presAssocID="{159E2EC1-C6F3-45AA-938A-B5248EE9138F}" presName="node" presStyleLbl="node1" presStyleIdx="1" presStyleCnt="5">
        <dgm:presLayoutVars>
          <dgm:bulletEnabled val="1"/>
        </dgm:presLayoutVars>
      </dgm:prSet>
      <dgm:spPr/>
      <dgm:t>
        <a:bodyPr/>
        <a:lstStyle/>
        <a:p>
          <a:endParaRPr lang="en-US"/>
        </a:p>
      </dgm:t>
    </dgm:pt>
    <dgm:pt modelId="{7FD50412-10F8-4395-AD87-0247BFD76716}" type="pres">
      <dgm:prSet presAssocID="{159E2EC1-C6F3-45AA-938A-B5248EE9138F}" presName="dummy" presStyleCnt="0"/>
      <dgm:spPr/>
      <dgm:t>
        <a:bodyPr/>
        <a:lstStyle/>
        <a:p>
          <a:endParaRPr lang="en-US"/>
        </a:p>
      </dgm:t>
    </dgm:pt>
    <dgm:pt modelId="{192AF39E-C3F4-4775-A37C-2EBEC214966D}" type="pres">
      <dgm:prSet presAssocID="{352D4A0E-EA99-4A07-8443-DC76D12D982B}" presName="sibTrans" presStyleLbl="sibTrans2D1" presStyleIdx="1" presStyleCnt="5"/>
      <dgm:spPr/>
      <dgm:t>
        <a:bodyPr/>
        <a:lstStyle/>
        <a:p>
          <a:endParaRPr lang="en-US"/>
        </a:p>
      </dgm:t>
    </dgm:pt>
    <dgm:pt modelId="{9685C723-A18F-4A2A-8FC9-C4F63AE3E31E}" type="pres">
      <dgm:prSet presAssocID="{7C6CA9D6-F60D-46E3-93C4-2F8F36784706}" presName="node" presStyleLbl="node1" presStyleIdx="2" presStyleCnt="5">
        <dgm:presLayoutVars>
          <dgm:bulletEnabled val="1"/>
        </dgm:presLayoutVars>
      </dgm:prSet>
      <dgm:spPr/>
      <dgm:t>
        <a:bodyPr/>
        <a:lstStyle/>
        <a:p>
          <a:endParaRPr lang="en-US"/>
        </a:p>
      </dgm:t>
    </dgm:pt>
    <dgm:pt modelId="{691323E4-40EB-4435-9735-ADF441FA8315}" type="pres">
      <dgm:prSet presAssocID="{7C6CA9D6-F60D-46E3-93C4-2F8F36784706}" presName="dummy" presStyleCnt="0"/>
      <dgm:spPr/>
      <dgm:t>
        <a:bodyPr/>
        <a:lstStyle/>
        <a:p>
          <a:endParaRPr lang="en-US"/>
        </a:p>
      </dgm:t>
    </dgm:pt>
    <dgm:pt modelId="{77F14C5C-CC5D-46CB-ADF0-BB0E00BA6E34}" type="pres">
      <dgm:prSet presAssocID="{928627D4-E00A-4610-959B-9C292FEC45A1}" presName="sibTrans" presStyleLbl="sibTrans2D1" presStyleIdx="2" presStyleCnt="5"/>
      <dgm:spPr/>
      <dgm:t>
        <a:bodyPr/>
        <a:lstStyle/>
        <a:p>
          <a:endParaRPr lang="en-US"/>
        </a:p>
      </dgm:t>
    </dgm:pt>
    <dgm:pt modelId="{DA10E8EC-3A43-4FBF-B656-CE6107771777}" type="pres">
      <dgm:prSet presAssocID="{0922996C-8681-4D27-9876-45B9255C0C83}" presName="node" presStyleLbl="node1" presStyleIdx="3" presStyleCnt="5">
        <dgm:presLayoutVars>
          <dgm:bulletEnabled val="1"/>
        </dgm:presLayoutVars>
      </dgm:prSet>
      <dgm:spPr/>
      <dgm:t>
        <a:bodyPr/>
        <a:lstStyle/>
        <a:p>
          <a:endParaRPr lang="en-US"/>
        </a:p>
      </dgm:t>
    </dgm:pt>
    <dgm:pt modelId="{EE666A5C-DB79-400B-B46F-DFDC6D198CAC}" type="pres">
      <dgm:prSet presAssocID="{0922996C-8681-4D27-9876-45B9255C0C83}" presName="dummy" presStyleCnt="0"/>
      <dgm:spPr/>
      <dgm:t>
        <a:bodyPr/>
        <a:lstStyle/>
        <a:p>
          <a:endParaRPr lang="en-US"/>
        </a:p>
      </dgm:t>
    </dgm:pt>
    <dgm:pt modelId="{211AD070-AB1C-412A-8634-C949DBFC6517}" type="pres">
      <dgm:prSet presAssocID="{411C7DCC-DC50-4293-9583-433EEC605D88}" presName="sibTrans" presStyleLbl="sibTrans2D1" presStyleIdx="3" presStyleCnt="5"/>
      <dgm:spPr/>
      <dgm:t>
        <a:bodyPr/>
        <a:lstStyle/>
        <a:p>
          <a:endParaRPr lang="en-US"/>
        </a:p>
      </dgm:t>
    </dgm:pt>
    <dgm:pt modelId="{77B2F04C-A24B-4072-BD62-A2A392C89445}" type="pres">
      <dgm:prSet presAssocID="{0C0D3DCB-22C6-42FA-8FE0-4D6894E74579}" presName="node" presStyleLbl="node1" presStyleIdx="4" presStyleCnt="5">
        <dgm:presLayoutVars>
          <dgm:bulletEnabled val="1"/>
        </dgm:presLayoutVars>
      </dgm:prSet>
      <dgm:spPr/>
      <dgm:t>
        <a:bodyPr/>
        <a:lstStyle/>
        <a:p>
          <a:endParaRPr lang="en-US"/>
        </a:p>
      </dgm:t>
    </dgm:pt>
    <dgm:pt modelId="{B44CD423-31DA-42CA-BD58-C5A4A1172B44}" type="pres">
      <dgm:prSet presAssocID="{0C0D3DCB-22C6-42FA-8FE0-4D6894E74579}" presName="dummy" presStyleCnt="0"/>
      <dgm:spPr/>
      <dgm:t>
        <a:bodyPr/>
        <a:lstStyle/>
        <a:p>
          <a:endParaRPr lang="en-US"/>
        </a:p>
      </dgm:t>
    </dgm:pt>
    <dgm:pt modelId="{984F6566-63F4-42CF-8DEC-9A3C5FD4F9E1}" type="pres">
      <dgm:prSet presAssocID="{EC180578-0FA8-4D11-B3EF-7E8DA8A434CF}" presName="sibTrans" presStyleLbl="sibTrans2D1" presStyleIdx="4" presStyleCnt="5"/>
      <dgm:spPr/>
      <dgm:t>
        <a:bodyPr/>
        <a:lstStyle/>
        <a:p>
          <a:endParaRPr lang="en-US"/>
        </a:p>
      </dgm:t>
    </dgm:pt>
  </dgm:ptLst>
  <dgm:cxnLst>
    <dgm:cxn modelId="{9B5BC23F-DEEF-4C5F-B4BA-985DC7162B93}" type="presOf" srcId="{EC180578-0FA8-4D11-B3EF-7E8DA8A434CF}" destId="{984F6566-63F4-42CF-8DEC-9A3C5FD4F9E1}" srcOrd="0" destOrd="0" presId="urn:microsoft.com/office/officeart/2005/8/layout/radial6"/>
    <dgm:cxn modelId="{3D7272DE-E15E-49BC-B2FF-F75BFE20FA80}" type="presOf" srcId="{8922866D-7243-4D40-99D9-7D4599A55A89}" destId="{0AA1E4CE-C893-4A05-A62C-EDE56D0A3398}" srcOrd="0" destOrd="0" presId="urn:microsoft.com/office/officeart/2005/8/layout/radial6"/>
    <dgm:cxn modelId="{51836348-BDD0-4528-BF12-9F37B697D218}" type="presOf" srcId="{0922996C-8681-4D27-9876-45B9255C0C83}" destId="{DA10E8EC-3A43-4FBF-B656-CE6107771777}" srcOrd="0" destOrd="0" presId="urn:microsoft.com/office/officeart/2005/8/layout/radial6"/>
    <dgm:cxn modelId="{F8A70707-CF67-4E2A-A381-E345A76ED391}" srcId="{8922866D-7243-4D40-99D9-7D4599A55A89}" destId="{51B87A06-340F-43DD-8BAD-D9C8CCF11433}" srcOrd="0" destOrd="0" parTransId="{2A3F27BF-2BF2-4364-A669-86134DD1091E}" sibTransId="{77C2FE7E-DF00-4B10-B819-754BE8462537}"/>
    <dgm:cxn modelId="{0960231A-ACD8-4009-BF4B-3B2B92F788A3}" type="presOf" srcId="{51B87A06-340F-43DD-8BAD-D9C8CCF11433}" destId="{96F186E8-291B-4A13-B91D-D00304FDF2B1}" srcOrd="0" destOrd="0" presId="urn:microsoft.com/office/officeart/2005/8/layout/radial6"/>
    <dgm:cxn modelId="{819D38B8-D0DA-436C-BC98-6239183CE7F9}" type="presOf" srcId="{0C0D3DCB-22C6-42FA-8FE0-4D6894E74579}" destId="{77B2F04C-A24B-4072-BD62-A2A392C89445}" srcOrd="0" destOrd="0" presId="urn:microsoft.com/office/officeart/2005/8/layout/radial6"/>
    <dgm:cxn modelId="{16736E79-54AA-46F0-B092-9797E498A3C8}" type="presOf" srcId="{928627D4-E00A-4610-959B-9C292FEC45A1}" destId="{77F14C5C-CC5D-46CB-ADF0-BB0E00BA6E34}" srcOrd="0" destOrd="0" presId="urn:microsoft.com/office/officeart/2005/8/layout/radial6"/>
    <dgm:cxn modelId="{CDD4A30F-6555-4A11-A36E-D7657556701E}" srcId="{51B87A06-340F-43DD-8BAD-D9C8CCF11433}" destId="{52875B13-DE33-42FA-8FBF-CFE7D3DCF6C7}" srcOrd="0" destOrd="0" parTransId="{C857384C-0D28-40F6-A0C4-B0BAED0BEEBD}" sibTransId="{64C17BD4-4C77-4A17-8F98-FBB4C476F7AB}"/>
    <dgm:cxn modelId="{E88B0C89-D7BC-49F8-8218-85FE7BEE4376}" srcId="{51B87A06-340F-43DD-8BAD-D9C8CCF11433}" destId="{0922996C-8681-4D27-9876-45B9255C0C83}" srcOrd="3" destOrd="0" parTransId="{0173F55F-83D9-402E-8504-E098EC225AC1}" sibTransId="{411C7DCC-DC50-4293-9583-433EEC605D88}"/>
    <dgm:cxn modelId="{22CB7A72-21F5-4159-93F8-74C04FC71D09}" type="presOf" srcId="{159E2EC1-C6F3-45AA-938A-B5248EE9138F}" destId="{DAEABA3D-688E-464A-A260-AE7B1E735E05}" srcOrd="0" destOrd="0" presId="urn:microsoft.com/office/officeart/2005/8/layout/radial6"/>
    <dgm:cxn modelId="{C44EDBD5-BA75-47F8-B75F-3D14904D4046}" type="presOf" srcId="{7C6CA9D6-F60D-46E3-93C4-2F8F36784706}" destId="{9685C723-A18F-4A2A-8FC9-C4F63AE3E31E}" srcOrd="0" destOrd="0" presId="urn:microsoft.com/office/officeart/2005/8/layout/radial6"/>
    <dgm:cxn modelId="{EB0FB840-D343-4598-9B2A-DE02AA977E1F}" type="presOf" srcId="{352D4A0E-EA99-4A07-8443-DC76D12D982B}" destId="{192AF39E-C3F4-4775-A37C-2EBEC214966D}" srcOrd="0" destOrd="0" presId="urn:microsoft.com/office/officeart/2005/8/layout/radial6"/>
    <dgm:cxn modelId="{E16986D8-2F8E-4E2C-BF7D-0CE33CF2647B}" srcId="{51B87A06-340F-43DD-8BAD-D9C8CCF11433}" destId="{159E2EC1-C6F3-45AA-938A-B5248EE9138F}" srcOrd="1" destOrd="0" parTransId="{8422B86B-700F-41A4-861F-3B48AC223914}" sibTransId="{352D4A0E-EA99-4A07-8443-DC76D12D982B}"/>
    <dgm:cxn modelId="{16121CBF-8259-41F7-AEDB-C370047F8C0F}" srcId="{51B87A06-340F-43DD-8BAD-D9C8CCF11433}" destId="{0C0D3DCB-22C6-42FA-8FE0-4D6894E74579}" srcOrd="4" destOrd="0" parTransId="{8EA016A2-4716-4E15-97FB-E64DDAC722D5}" sibTransId="{EC180578-0FA8-4D11-B3EF-7E8DA8A434CF}"/>
    <dgm:cxn modelId="{65E88304-B85A-4548-BA5B-F9224D177C73}" type="presOf" srcId="{64C17BD4-4C77-4A17-8F98-FBB4C476F7AB}" destId="{93894519-7B70-4436-9DA8-776E33B84AEB}" srcOrd="0" destOrd="0" presId="urn:microsoft.com/office/officeart/2005/8/layout/radial6"/>
    <dgm:cxn modelId="{D85D82EA-6A13-40B4-A927-614AB7A7D39C}" srcId="{51B87A06-340F-43DD-8BAD-D9C8CCF11433}" destId="{7C6CA9D6-F60D-46E3-93C4-2F8F36784706}" srcOrd="2" destOrd="0" parTransId="{834E3E99-1D22-4060-9E43-8DA3786AE04F}" sibTransId="{928627D4-E00A-4610-959B-9C292FEC45A1}"/>
    <dgm:cxn modelId="{FB90E275-864C-4E8B-8B94-7AEED50B1B41}" type="presOf" srcId="{52875B13-DE33-42FA-8FBF-CFE7D3DCF6C7}" destId="{413D1FEE-AE70-4A14-8432-5E949DE0247A}" srcOrd="0" destOrd="0" presId="urn:microsoft.com/office/officeart/2005/8/layout/radial6"/>
    <dgm:cxn modelId="{5F4E26DC-EF79-4275-97B7-69F9795F930D}" type="presOf" srcId="{411C7DCC-DC50-4293-9583-433EEC605D88}" destId="{211AD070-AB1C-412A-8634-C949DBFC6517}" srcOrd="0" destOrd="0" presId="urn:microsoft.com/office/officeart/2005/8/layout/radial6"/>
    <dgm:cxn modelId="{3192EA22-B125-46D0-95C7-2FEA2552BC96}" type="presParOf" srcId="{0AA1E4CE-C893-4A05-A62C-EDE56D0A3398}" destId="{96F186E8-291B-4A13-B91D-D00304FDF2B1}" srcOrd="0" destOrd="0" presId="urn:microsoft.com/office/officeart/2005/8/layout/radial6"/>
    <dgm:cxn modelId="{DBDEAC00-9122-43AE-98E4-BE3976830A29}" type="presParOf" srcId="{0AA1E4CE-C893-4A05-A62C-EDE56D0A3398}" destId="{413D1FEE-AE70-4A14-8432-5E949DE0247A}" srcOrd="1" destOrd="0" presId="urn:microsoft.com/office/officeart/2005/8/layout/radial6"/>
    <dgm:cxn modelId="{F35A76BA-7182-4D42-AB84-22B2B3C74ED4}" type="presParOf" srcId="{0AA1E4CE-C893-4A05-A62C-EDE56D0A3398}" destId="{E8D01A52-B043-47CE-8A81-3B8C4EF3C67D}" srcOrd="2" destOrd="0" presId="urn:microsoft.com/office/officeart/2005/8/layout/radial6"/>
    <dgm:cxn modelId="{7892CC2A-3265-4963-8736-9DDB536F5185}" type="presParOf" srcId="{0AA1E4CE-C893-4A05-A62C-EDE56D0A3398}" destId="{93894519-7B70-4436-9DA8-776E33B84AEB}" srcOrd="3" destOrd="0" presId="urn:microsoft.com/office/officeart/2005/8/layout/radial6"/>
    <dgm:cxn modelId="{DDC1E1CD-A9E5-4D8A-B9BA-23A33D5AD287}" type="presParOf" srcId="{0AA1E4CE-C893-4A05-A62C-EDE56D0A3398}" destId="{DAEABA3D-688E-464A-A260-AE7B1E735E05}" srcOrd="4" destOrd="0" presId="urn:microsoft.com/office/officeart/2005/8/layout/radial6"/>
    <dgm:cxn modelId="{857ADEB7-37FD-4526-A8FA-7823B6663A99}" type="presParOf" srcId="{0AA1E4CE-C893-4A05-A62C-EDE56D0A3398}" destId="{7FD50412-10F8-4395-AD87-0247BFD76716}" srcOrd="5" destOrd="0" presId="urn:microsoft.com/office/officeart/2005/8/layout/radial6"/>
    <dgm:cxn modelId="{AEFBAE08-CDF7-41B9-91BD-8A6F9C767D84}" type="presParOf" srcId="{0AA1E4CE-C893-4A05-A62C-EDE56D0A3398}" destId="{192AF39E-C3F4-4775-A37C-2EBEC214966D}" srcOrd="6" destOrd="0" presId="urn:microsoft.com/office/officeart/2005/8/layout/radial6"/>
    <dgm:cxn modelId="{8EECBAA3-F617-43B2-ACBB-1B5D0C68A289}" type="presParOf" srcId="{0AA1E4CE-C893-4A05-A62C-EDE56D0A3398}" destId="{9685C723-A18F-4A2A-8FC9-C4F63AE3E31E}" srcOrd="7" destOrd="0" presId="urn:microsoft.com/office/officeart/2005/8/layout/radial6"/>
    <dgm:cxn modelId="{55C2F100-44E3-45D7-804E-ED015E99F6B8}" type="presParOf" srcId="{0AA1E4CE-C893-4A05-A62C-EDE56D0A3398}" destId="{691323E4-40EB-4435-9735-ADF441FA8315}" srcOrd="8" destOrd="0" presId="urn:microsoft.com/office/officeart/2005/8/layout/radial6"/>
    <dgm:cxn modelId="{0F67AACD-1AEC-407F-BD06-D3690A63F84E}" type="presParOf" srcId="{0AA1E4CE-C893-4A05-A62C-EDE56D0A3398}" destId="{77F14C5C-CC5D-46CB-ADF0-BB0E00BA6E34}" srcOrd="9" destOrd="0" presId="urn:microsoft.com/office/officeart/2005/8/layout/radial6"/>
    <dgm:cxn modelId="{C73E09FE-05A5-4D11-A6F8-DF8B23931957}" type="presParOf" srcId="{0AA1E4CE-C893-4A05-A62C-EDE56D0A3398}" destId="{DA10E8EC-3A43-4FBF-B656-CE6107771777}" srcOrd="10" destOrd="0" presId="urn:microsoft.com/office/officeart/2005/8/layout/radial6"/>
    <dgm:cxn modelId="{E742706D-D7D4-4B7E-99C2-4D8E634AE04F}" type="presParOf" srcId="{0AA1E4CE-C893-4A05-A62C-EDE56D0A3398}" destId="{EE666A5C-DB79-400B-B46F-DFDC6D198CAC}" srcOrd="11" destOrd="0" presId="urn:microsoft.com/office/officeart/2005/8/layout/radial6"/>
    <dgm:cxn modelId="{D6FB0315-A5A7-4DD3-BB66-48937DB2C671}" type="presParOf" srcId="{0AA1E4CE-C893-4A05-A62C-EDE56D0A3398}" destId="{211AD070-AB1C-412A-8634-C949DBFC6517}" srcOrd="12" destOrd="0" presId="urn:microsoft.com/office/officeart/2005/8/layout/radial6"/>
    <dgm:cxn modelId="{55566810-2664-41D5-86A5-35272E818419}" type="presParOf" srcId="{0AA1E4CE-C893-4A05-A62C-EDE56D0A3398}" destId="{77B2F04C-A24B-4072-BD62-A2A392C89445}" srcOrd="13" destOrd="0" presId="urn:microsoft.com/office/officeart/2005/8/layout/radial6"/>
    <dgm:cxn modelId="{BEE58CDD-3E73-442D-BD53-1E50E3465626}" type="presParOf" srcId="{0AA1E4CE-C893-4A05-A62C-EDE56D0A3398}" destId="{B44CD423-31DA-42CA-BD58-C5A4A1172B44}" srcOrd="14" destOrd="0" presId="urn:microsoft.com/office/officeart/2005/8/layout/radial6"/>
    <dgm:cxn modelId="{37459A8E-6168-41AF-8A2E-C2A37636F176}" type="presParOf" srcId="{0AA1E4CE-C893-4A05-A62C-EDE56D0A3398}" destId="{984F6566-63F4-42CF-8DEC-9A3C5FD4F9E1}"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jpe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EBD872-C70C-4D41-B74E-7570B301545B}" type="datetimeFigureOut">
              <a:rPr lang="en-US" smtClean="0"/>
              <a:t>1/30/2017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075C40-9256-48B2-ACD0-FFA35C874F1F}" type="slidenum">
              <a:rPr lang="en-US" smtClean="0"/>
              <a:t>‹#›</a:t>
            </a:fld>
            <a:endParaRPr lang="en-US"/>
          </a:p>
        </p:txBody>
      </p:sp>
    </p:spTree>
    <p:extLst>
      <p:ext uri="{BB962C8B-B14F-4D97-AF65-F5344CB8AC3E}">
        <p14:creationId xmlns:p14="http://schemas.microsoft.com/office/powerpoint/2010/main" val="208964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3" Type="http://schemas.openxmlformats.org/officeDocument/2006/relationships/hyperlink" Target="https://en.wikipedia.org/wiki/Spark_testing" TargetMode="External"/><Relationship Id="rId18" Type="http://schemas.openxmlformats.org/officeDocument/2006/relationships/hyperlink" Target="https://en.wikipedia.org/wiki/Potassium" TargetMode="External"/><Relationship Id="rId26" Type="http://schemas.openxmlformats.org/officeDocument/2006/relationships/hyperlink" Target="https://en.wikipedia.org/wiki/Calcium" TargetMode="External"/><Relationship Id="rId39" Type="http://schemas.openxmlformats.org/officeDocument/2006/relationships/hyperlink" Target="https://en.wikipedia.org/wiki/Halides" TargetMode="External"/><Relationship Id="rId21" Type="http://schemas.openxmlformats.org/officeDocument/2006/relationships/hyperlink" Target="https://en.wikipedia.org/wiki/NaK" TargetMode="External"/><Relationship Id="rId34" Type="http://schemas.openxmlformats.org/officeDocument/2006/relationships/hyperlink" Target="https://en.wikipedia.org/wiki/Neodymium" TargetMode="External"/><Relationship Id="rId42" Type="http://schemas.openxmlformats.org/officeDocument/2006/relationships/hyperlink" Target="https://en.wikipedia.org/wiki/Sodium_hydride" TargetMode="External"/><Relationship Id="rId47" Type="http://schemas.openxmlformats.org/officeDocument/2006/relationships/hyperlink" Target="https://en.wikipedia.org/wiki/Tellurium" TargetMode="External"/><Relationship Id="rId50" Type="http://schemas.openxmlformats.org/officeDocument/2006/relationships/hyperlink" Target="https://en.wikipedia.org/wiki/Butyllithium" TargetMode="External"/><Relationship Id="rId55" Type="http://schemas.openxmlformats.org/officeDocument/2006/relationships/hyperlink" Target="https://en.wikipedia.org/wiki/Hydrogenation" TargetMode="External"/><Relationship Id="rId63" Type="http://schemas.openxmlformats.org/officeDocument/2006/relationships/hyperlink" Target="https://en.wikipedia.org/wiki/Pyrophoricity#cite_note-5" TargetMode="External"/><Relationship Id="rId68" Type="http://schemas.openxmlformats.org/officeDocument/2006/relationships/hyperlink" Target="https://en.wikipedia.org/wiki/Pyrophoricity#cite_note-8" TargetMode="External"/><Relationship Id="rId76" Type="http://schemas.openxmlformats.org/officeDocument/2006/relationships/hyperlink" Target="https://en.wikipedia.org/wiki/Zinc" TargetMode="External"/><Relationship Id="rId84" Type="http://schemas.openxmlformats.org/officeDocument/2006/relationships/hyperlink" Target="https://en.wikipedia.org/wiki/Arsine" TargetMode="External"/><Relationship Id="rId89" Type="http://schemas.openxmlformats.org/officeDocument/2006/relationships/hyperlink" Target="https://en.wikipedia.org/wiki/Carbonyl" TargetMode="External"/><Relationship Id="rId7" Type="http://schemas.openxmlformats.org/officeDocument/2006/relationships/hyperlink" Target="https://en.wikipedia.org/wiki/Spark_(fire)" TargetMode="External"/><Relationship Id="rId71" Type="http://schemas.openxmlformats.org/officeDocument/2006/relationships/hyperlink" Target="https://en.wikipedia.org/wiki/Pyrophoricity#cite_note-9" TargetMode="External"/><Relationship Id="rId2" Type="http://schemas.openxmlformats.org/officeDocument/2006/relationships/slide" Target="../slides/slide140.xml"/><Relationship Id="rId16" Type="http://schemas.openxmlformats.org/officeDocument/2006/relationships/hyperlink" Target="https://en.wikipedia.org/wiki/Lithium" TargetMode="External"/><Relationship Id="rId29" Type="http://schemas.openxmlformats.org/officeDocument/2006/relationships/hyperlink" Target="https://en.wikipedia.org/wiki/Titanium" TargetMode="External"/><Relationship Id="rId11" Type="http://schemas.openxmlformats.org/officeDocument/2006/relationships/hyperlink" Target="https://en.wikipedia.org/wiki/Firesteel" TargetMode="External"/><Relationship Id="rId24" Type="http://schemas.openxmlformats.org/officeDocument/2006/relationships/hyperlink" Target="https://en.wikipedia.org/wiki/Aluminium" TargetMode="External"/><Relationship Id="rId32" Type="http://schemas.openxmlformats.org/officeDocument/2006/relationships/hyperlink" Target="https://en.wikipedia.org/wiki/Thorium" TargetMode="External"/><Relationship Id="rId37" Type="http://schemas.openxmlformats.org/officeDocument/2006/relationships/hyperlink" Target="https://en.wikipedia.org/wiki/Alkylate" TargetMode="External"/><Relationship Id="rId40" Type="http://schemas.openxmlformats.org/officeDocument/2006/relationships/hyperlink" Target="https://en.wikipedia.org/wiki/Graphite_intercalation_compound#Potassium_graphite" TargetMode="External"/><Relationship Id="rId45" Type="http://schemas.openxmlformats.org/officeDocument/2006/relationships/hyperlink" Target="https://en.wikipedia.org/wiki/Tellurol" TargetMode="External"/><Relationship Id="rId53" Type="http://schemas.openxmlformats.org/officeDocument/2006/relationships/hyperlink" Target="https://en.wikipedia.org/wiki/Pyrophoricity#cite_note-4" TargetMode="External"/><Relationship Id="rId58" Type="http://schemas.openxmlformats.org/officeDocument/2006/relationships/hyperlink" Target="https://en.wikipedia.org/wiki/Raney_nickel" TargetMode="External"/><Relationship Id="rId66" Type="http://schemas.openxmlformats.org/officeDocument/2006/relationships/hyperlink" Target="https://en.wikipedia.org/wiki/Pyrophoricity#cite_note-7" TargetMode="External"/><Relationship Id="rId74" Type="http://schemas.openxmlformats.org/officeDocument/2006/relationships/hyperlink" Target="https://en.wikipedia.org/wiki/Gallium" TargetMode="External"/><Relationship Id="rId79" Type="http://schemas.openxmlformats.org/officeDocument/2006/relationships/hyperlink" Target="https://en.wikipedia.org/wiki/Tert-Butyllithium" TargetMode="External"/><Relationship Id="rId87" Type="http://schemas.openxmlformats.org/officeDocument/2006/relationships/hyperlink" Target="https://en.wikipedia.org/wiki/Germane" TargetMode="External"/><Relationship Id="rId5" Type="http://schemas.openxmlformats.org/officeDocument/2006/relationships/hyperlink" Target="https://en.wikipedia.org/wiki/Fire_Classes#Metal" TargetMode="External"/><Relationship Id="rId61" Type="http://schemas.openxmlformats.org/officeDocument/2006/relationships/hyperlink" Target="https://en.wikipedia.org/wiki/Carbon" TargetMode="External"/><Relationship Id="rId82" Type="http://schemas.openxmlformats.org/officeDocument/2006/relationships/hyperlink" Target="https://en.wikipedia.org/wiki/Hypergolic" TargetMode="External"/><Relationship Id="rId90" Type="http://schemas.openxmlformats.org/officeDocument/2006/relationships/hyperlink" Target="https://en.wikipedia.org/wiki/Dicobalt_octacarbonyl" TargetMode="External"/><Relationship Id="rId19" Type="http://schemas.openxmlformats.org/officeDocument/2006/relationships/hyperlink" Target="https://en.wikipedia.org/wiki/Rubidium" TargetMode="External"/><Relationship Id="rId14" Type="http://schemas.openxmlformats.org/officeDocument/2006/relationships/hyperlink" Target="https://en.wikipedia.org/wiki/Allotropes_of_phosphorus#White_phosphorus" TargetMode="External"/><Relationship Id="rId22" Type="http://schemas.openxmlformats.org/officeDocument/2006/relationships/hyperlink" Target="https://en.wikipedia.org/wiki/Iron" TargetMode="External"/><Relationship Id="rId27" Type="http://schemas.openxmlformats.org/officeDocument/2006/relationships/hyperlink" Target="https://en.wikipedia.org/wiki/Zirconium" TargetMode="External"/><Relationship Id="rId30" Type="http://schemas.openxmlformats.org/officeDocument/2006/relationships/hyperlink" Target="https://en.wikipedia.org/wiki/Bismuth" TargetMode="External"/><Relationship Id="rId35" Type="http://schemas.openxmlformats.org/officeDocument/2006/relationships/hyperlink" Target="https://en.wikipedia.org/wiki/Cerium" TargetMode="External"/><Relationship Id="rId43" Type="http://schemas.openxmlformats.org/officeDocument/2006/relationships/hyperlink" Target="https://en.wikipedia.org/wiki/Lithium_aluminium_hydride" TargetMode="External"/><Relationship Id="rId48" Type="http://schemas.openxmlformats.org/officeDocument/2006/relationships/hyperlink" Target="https://en.wikipedia.org/wiki/Trimethylaluminium" TargetMode="External"/><Relationship Id="rId56" Type="http://schemas.openxmlformats.org/officeDocument/2006/relationships/hyperlink" Target="https://en.wikipedia.org/wiki/Catalysts" TargetMode="External"/><Relationship Id="rId64" Type="http://schemas.openxmlformats.org/officeDocument/2006/relationships/hyperlink" Target="https://en.wikipedia.org/wiki/Pyrophoricity#cite_note-6" TargetMode="External"/><Relationship Id="rId69" Type="http://schemas.openxmlformats.org/officeDocument/2006/relationships/hyperlink" Target="https://en.wikipedia.org/wiki/Neptunium" TargetMode="External"/><Relationship Id="rId77" Type="http://schemas.openxmlformats.org/officeDocument/2006/relationships/hyperlink" Target="https://en.wikipedia.org/wiki/Cadmium" TargetMode="External"/><Relationship Id="rId8" Type="http://schemas.openxmlformats.org/officeDocument/2006/relationships/hyperlink" Target="https://en.wikipedia.org/wiki/Pyrophoricity#cite_note-2" TargetMode="External"/><Relationship Id="rId51" Type="http://schemas.openxmlformats.org/officeDocument/2006/relationships/hyperlink" Target="https://en.wikipedia.org/wiki/Dimethylmercury" TargetMode="External"/><Relationship Id="rId72" Type="http://schemas.openxmlformats.org/officeDocument/2006/relationships/hyperlink" Target="https://en.wikipedia.org/wiki/Diphosphane" TargetMode="External"/><Relationship Id="rId80" Type="http://schemas.openxmlformats.org/officeDocument/2006/relationships/hyperlink" Target="https://en.wikipedia.org/wiki/Diethylzinc" TargetMode="External"/><Relationship Id="rId85" Type="http://schemas.openxmlformats.org/officeDocument/2006/relationships/hyperlink" Target="https://en.wikipedia.org/wiki/Phosphine" TargetMode="External"/><Relationship Id="rId3" Type="http://schemas.openxmlformats.org/officeDocument/2006/relationships/hyperlink" Target="https://en.wikipedia.org/wiki/Water-reactive" TargetMode="External"/><Relationship Id="rId12" Type="http://schemas.openxmlformats.org/officeDocument/2006/relationships/hyperlink" Target="https://en.wikipedia.org/wiki/Flintlock" TargetMode="External"/><Relationship Id="rId17" Type="http://schemas.openxmlformats.org/officeDocument/2006/relationships/hyperlink" Target="https://en.wikipedia.org/wiki/Sodium" TargetMode="External"/><Relationship Id="rId25" Type="http://schemas.openxmlformats.org/officeDocument/2006/relationships/hyperlink" Target="https://en.wikipedia.org/wiki/Magnesium" TargetMode="External"/><Relationship Id="rId33" Type="http://schemas.openxmlformats.org/officeDocument/2006/relationships/hyperlink" Target="https://en.wikipedia.org/wiki/Osmium" TargetMode="External"/><Relationship Id="rId38" Type="http://schemas.openxmlformats.org/officeDocument/2006/relationships/hyperlink" Target="https://en.wikipedia.org/wiki/Alkoxide" TargetMode="External"/><Relationship Id="rId46" Type="http://schemas.openxmlformats.org/officeDocument/2006/relationships/hyperlink" Target="https://en.wikipedia.org/wiki/Methanol" TargetMode="External"/><Relationship Id="rId59" Type="http://schemas.openxmlformats.org/officeDocument/2006/relationships/hyperlink" Target="https://en.wikipedia.org/wiki/Iron_sulfide" TargetMode="External"/><Relationship Id="rId67" Type="http://schemas.openxmlformats.org/officeDocument/2006/relationships/hyperlink" Target="https://en.wikipedia.org/wiki/GBU-39" TargetMode="External"/><Relationship Id="rId20" Type="http://schemas.openxmlformats.org/officeDocument/2006/relationships/hyperlink" Target="https://en.wikipedia.org/wiki/Caesium" TargetMode="External"/><Relationship Id="rId41" Type="http://schemas.openxmlformats.org/officeDocument/2006/relationships/hyperlink" Target="https://en.wikipedia.org/wiki/Hydride" TargetMode="External"/><Relationship Id="rId54" Type="http://schemas.openxmlformats.org/officeDocument/2006/relationships/hyperlink" Target="https://en.wikipedia.org/wiki/Grignard_reaction" TargetMode="External"/><Relationship Id="rId62" Type="http://schemas.openxmlformats.org/officeDocument/2006/relationships/hyperlink" Target="https://en.wikipedia.org/w/index.php?title=Lead_citrate&amp;action=edit&amp;redlink=1" TargetMode="External"/><Relationship Id="rId70" Type="http://schemas.openxmlformats.org/officeDocument/2006/relationships/hyperlink" Target="https://en.wikipedia.org/wiki/United_States_Department_of_Energy" TargetMode="External"/><Relationship Id="rId75" Type="http://schemas.openxmlformats.org/officeDocument/2006/relationships/hyperlink" Target="https://en.wikipedia.org/wiki/Indium" TargetMode="External"/><Relationship Id="rId83" Type="http://schemas.openxmlformats.org/officeDocument/2006/relationships/hyperlink" Target="https://en.wikipedia.org/wiki/Dinitrogen_tetroxide" TargetMode="External"/><Relationship Id="rId88" Type="http://schemas.openxmlformats.org/officeDocument/2006/relationships/hyperlink" Target="https://en.wikipedia.org/wiki/Silane" TargetMode="External"/><Relationship Id="rId91" Type="http://schemas.openxmlformats.org/officeDocument/2006/relationships/hyperlink" Target="https://en.wikipedia.org/wiki/Nickel_carbonyl" TargetMode="External"/><Relationship Id="rId1" Type="http://schemas.openxmlformats.org/officeDocument/2006/relationships/notesMaster" Target="../notesMasters/notesMaster1.xml"/><Relationship Id="rId6" Type="http://schemas.openxmlformats.org/officeDocument/2006/relationships/hyperlink" Target="https://en.wikipedia.org/wiki/Fire_extinguisher#Class_D" TargetMode="External"/><Relationship Id="rId15" Type="http://schemas.openxmlformats.org/officeDocument/2006/relationships/hyperlink" Target="https://en.wikipedia.org/wiki/Alkali_metal" TargetMode="External"/><Relationship Id="rId23" Type="http://schemas.openxmlformats.org/officeDocument/2006/relationships/hyperlink" Target="https://en.wikipedia.org/wiki/Pyrophoricity#cite_note-pm-3" TargetMode="External"/><Relationship Id="rId28" Type="http://schemas.openxmlformats.org/officeDocument/2006/relationships/hyperlink" Target="https://en.wikipedia.org/wiki/Uranium" TargetMode="External"/><Relationship Id="rId36" Type="http://schemas.openxmlformats.org/officeDocument/2006/relationships/hyperlink" Target="https://en.wikipedia.org/wiki/Plutonium" TargetMode="External"/><Relationship Id="rId49" Type="http://schemas.openxmlformats.org/officeDocument/2006/relationships/hyperlink" Target="https://en.wikipedia.org/wiki/Triethylaluminium" TargetMode="External"/><Relationship Id="rId57" Type="http://schemas.openxmlformats.org/officeDocument/2006/relationships/hyperlink" Target="https://en.wikipedia.org/wiki/Palladium_on_carbon" TargetMode="External"/><Relationship Id="rId10" Type="http://schemas.openxmlformats.org/officeDocument/2006/relationships/hyperlink" Target="https://en.wikipedia.org/wiki/Ferrocerium" TargetMode="External"/><Relationship Id="rId31" Type="http://schemas.openxmlformats.org/officeDocument/2006/relationships/hyperlink" Target="https://en.wikipedia.org/wiki/Hafnium" TargetMode="External"/><Relationship Id="rId44" Type="http://schemas.openxmlformats.org/officeDocument/2006/relationships/hyperlink" Target="https://en.wikipedia.org/wiki/Uranium_trihydride" TargetMode="External"/><Relationship Id="rId52" Type="http://schemas.openxmlformats.org/officeDocument/2006/relationships/hyperlink" Target="https://en.wikipedia.org/wiki/Tetraethyllead" TargetMode="External"/><Relationship Id="rId60" Type="http://schemas.openxmlformats.org/officeDocument/2006/relationships/hyperlink" Target="https://en.wikipedia.org/wiki/Lead" TargetMode="External"/><Relationship Id="rId65" Type="http://schemas.openxmlformats.org/officeDocument/2006/relationships/hyperlink" Target="https://en.wikipedia.org/wiki/Depleted_uranium" TargetMode="External"/><Relationship Id="rId73" Type="http://schemas.openxmlformats.org/officeDocument/2006/relationships/hyperlink" Target="https://en.wikipedia.org/wiki/Metalorganics" TargetMode="External"/><Relationship Id="rId78" Type="http://schemas.openxmlformats.org/officeDocument/2006/relationships/hyperlink" Target="https://en.wikipedia.org/wiki/Triethylborane" TargetMode="External"/><Relationship Id="rId81" Type="http://schemas.openxmlformats.org/officeDocument/2006/relationships/hyperlink" Target="https://en.wikipedia.org/wiki/Hydrazine" TargetMode="External"/><Relationship Id="rId86" Type="http://schemas.openxmlformats.org/officeDocument/2006/relationships/hyperlink" Target="https://en.wikipedia.org/wiki/Diborane" TargetMode="External"/><Relationship Id="rId4" Type="http://schemas.openxmlformats.org/officeDocument/2006/relationships/hyperlink" Target="https://en.wikipedia.org/wiki/Humid" TargetMode="External"/><Relationship Id="rId9" Type="http://schemas.openxmlformats.org/officeDocument/2006/relationships/hyperlink" Target="https://en.wikipedia.org/wiki/Lighter" TargetMode="Externa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osha.gov/SLTC/poweredindustrialtrucks/loading_unloading.html"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OSHA’s mission</a:t>
            </a:r>
          </a:p>
          <a:p>
            <a:pPr marL="285750" indent="-285750">
              <a:spcBef>
                <a:spcPct val="20000"/>
              </a:spcBef>
              <a:buSzPct val="90000"/>
              <a:buFont typeface="Arial" panose="020B0604020202020204" pitchFamily="34" charset="0"/>
              <a:buChar char="•"/>
              <a:defRPr/>
            </a:pPr>
            <a:r>
              <a:rPr lang="en-US" altLang="en-US" sz="1200" kern="0" dirty="0" smtClean="0">
                <a:solidFill>
                  <a:prstClr val="black"/>
                </a:solidFill>
                <a:cs typeface="Arial" panose="020B0604020202020204" pitchFamily="34" charset="0"/>
              </a:rPr>
              <a:t>Assure safe and healthful workplaces, and preserve human resources</a:t>
            </a:r>
          </a:p>
          <a:p>
            <a:pPr marL="285750" indent="-285750">
              <a:spcBef>
                <a:spcPct val="20000"/>
              </a:spcBef>
              <a:buSzPct val="90000"/>
              <a:buFont typeface="Arial" panose="020B0604020202020204" pitchFamily="34" charset="0"/>
              <a:buChar char="•"/>
              <a:defRPr/>
            </a:pPr>
            <a:endParaRPr lang="en-US" altLang="en-US" sz="1200" kern="0" dirty="0" smtClean="0">
              <a:solidFill>
                <a:prstClr val="black"/>
              </a:solidFill>
              <a:cs typeface="Arial" panose="020B0604020202020204" pitchFamily="34" charset="0"/>
            </a:endParaRPr>
          </a:p>
          <a:p>
            <a:pPr marL="285750" indent="-285750">
              <a:spcBef>
                <a:spcPct val="20000"/>
              </a:spcBef>
              <a:buSzPct val="90000"/>
              <a:buFont typeface="Arial" panose="020B0604020202020204" pitchFamily="34" charset="0"/>
              <a:buChar char="•"/>
              <a:defRPr/>
            </a:pPr>
            <a:r>
              <a:rPr lang="en-US" altLang="en-US" sz="1200" kern="0" dirty="0" smtClean="0">
                <a:solidFill>
                  <a:prstClr val="black"/>
                </a:solidFill>
                <a:cs typeface="Arial" panose="020B0604020202020204" pitchFamily="34" charset="0"/>
              </a:rPr>
              <a:t>Establish training programs</a:t>
            </a:r>
          </a:p>
          <a:p>
            <a:pPr marL="285750" indent="-285750">
              <a:spcBef>
                <a:spcPct val="20000"/>
              </a:spcBef>
              <a:buSzPct val="90000"/>
              <a:buFont typeface="Arial" panose="020B0604020202020204" pitchFamily="34" charset="0"/>
              <a:buChar char="•"/>
              <a:defRPr/>
            </a:pPr>
            <a:endParaRPr lang="en-US" altLang="en-US" sz="1200" kern="0" dirty="0" smtClean="0">
              <a:solidFill>
                <a:prstClr val="black"/>
              </a:solidFill>
              <a:cs typeface="Arial" panose="020B0604020202020204" pitchFamily="34" charset="0"/>
            </a:endParaRPr>
          </a:p>
          <a:p>
            <a:pPr marL="285750" indent="-285750">
              <a:spcBef>
                <a:spcPct val="20000"/>
              </a:spcBef>
              <a:buSzPct val="90000"/>
              <a:buFont typeface="Arial" panose="020B0604020202020204" pitchFamily="34" charset="0"/>
              <a:buChar char="•"/>
              <a:defRPr/>
            </a:pPr>
            <a:r>
              <a:rPr lang="en-US" altLang="en-US" sz="1200" kern="0" dirty="0" smtClean="0">
                <a:solidFill>
                  <a:prstClr val="black"/>
                </a:solidFill>
                <a:cs typeface="Arial" panose="020B0604020202020204" pitchFamily="34" charset="0"/>
              </a:rPr>
              <a:t>Develop mandatory job safety and health standards and enforce them effectively</a:t>
            </a:r>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589769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 A hazard</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3824895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43000" y="685800"/>
            <a:ext cx="4572000" cy="3429000"/>
          </a:xfrm>
          <a:ln cap="flat"/>
        </p:spPr>
      </p:sp>
      <p:sp>
        <p:nvSpPr>
          <p:cNvPr id="43011" name="Rectangle 3"/>
          <p:cNvSpPr>
            <a:spLocks noGrp="1" noChangeArrowheads="1"/>
          </p:cNvSpPr>
          <p:nvPr>
            <p:ph type="body" idx="1"/>
          </p:nvPr>
        </p:nvSpPr>
        <p:spPr>
          <a:noFill/>
          <a:ln/>
        </p:spPr>
        <p:txBody>
          <a:bodyPr/>
          <a:lstStyle/>
          <a:p>
            <a:pPr eaLnBrk="1" hangingPunct="1"/>
            <a:r>
              <a:rPr lang="en-US" dirty="0" smtClean="0"/>
              <a:t>This is part of your overall written program</a:t>
            </a:r>
            <a:r>
              <a:rPr lang="en-US" baseline="0" dirty="0" smtClean="0"/>
              <a:t>. Identify each piece of equipment.</a:t>
            </a:r>
            <a:endParaRPr lang="en-US" dirty="0" smtClean="0"/>
          </a:p>
        </p:txBody>
      </p:sp>
    </p:spTree>
    <p:extLst>
      <p:ext uri="{BB962C8B-B14F-4D97-AF65-F5344CB8AC3E}">
        <p14:creationId xmlns:p14="http://schemas.microsoft.com/office/powerpoint/2010/main" val="20532480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43000" y="685800"/>
            <a:ext cx="4572000" cy="3429000"/>
          </a:xfrm>
          <a:ln cap="flat"/>
        </p:spPr>
      </p:sp>
      <p:sp>
        <p:nvSpPr>
          <p:cNvPr id="44035" name="Rectangle 3"/>
          <p:cNvSpPr>
            <a:spLocks noGrp="1" noChangeArrowheads="1"/>
          </p:cNvSpPr>
          <p:nvPr>
            <p:ph type="body" idx="1"/>
          </p:nvPr>
        </p:nvSpPr>
        <p:spPr>
          <a:noFill/>
          <a:ln/>
        </p:spPr>
        <p:txBody>
          <a:bodyPr/>
          <a:lstStyle/>
          <a:p>
            <a:pPr eaLnBrk="1" hangingPunct="1">
              <a:lnSpc>
                <a:spcPct val="90000"/>
              </a:lnSpc>
            </a:pPr>
            <a:r>
              <a:rPr lang="en-US" sz="2400" dirty="0" smtClean="0"/>
              <a:t>Document all energy sources</a:t>
            </a:r>
          </a:p>
          <a:p>
            <a:pPr lvl="1" eaLnBrk="1" hangingPunct="1">
              <a:lnSpc>
                <a:spcPct val="90000"/>
              </a:lnSpc>
            </a:pPr>
            <a:r>
              <a:rPr lang="en-US" sz="2000" dirty="0" smtClean="0"/>
              <a:t>Hidden</a:t>
            </a:r>
          </a:p>
          <a:p>
            <a:pPr lvl="1" eaLnBrk="1" hangingPunct="1">
              <a:lnSpc>
                <a:spcPct val="90000"/>
              </a:lnSpc>
            </a:pPr>
            <a:r>
              <a:rPr lang="en-US" sz="2000" dirty="0" smtClean="0"/>
              <a:t>Direct</a:t>
            </a:r>
          </a:p>
          <a:p>
            <a:pPr eaLnBrk="1" hangingPunct="1">
              <a:lnSpc>
                <a:spcPct val="90000"/>
              </a:lnSpc>
            </a:pPr>
            <a:r>
              <a:rPr lang="en-US" sz="2400" dirty="0" smtClean="0"/>
              <a:t>The hazard posed</a:t>
            </a:r>
          </a:p>
          <a:p>
            <a:pPr eaLnBrk="1" hangingPunct="1">
              <a:lnSpc>
                <a:spcPct val="90000"/>
              </a:lnSpc>
            </a:pPr>
            <a:r>
              <a:rPr lang="en-US" sz="2400" dirty="0" smtClean="0"/>
              <a:t>The magnitude or measurable degree of danger – Lock</a:t>
            </a:r>
            <a:r>
              <a:rPr lang="en-US" sz="2400" baseline="0" dirty="0" smtClean="0"/>
              <a:t> it out!</a:t>
            </a:r>
            <a:endParaRPr lang="en-US" sz="2400" dirty="0" smtClean="0"/>
          </a:p>
          <a:p>
            <a:pPr eaLnBrk="1" hangingPunct="1">
              <a:lnSpc>
                <a:spcPct val="90000"/>
              </a:lnSpc>
            </a:pPr>
            <a:r>
              <a:rPr lang="en-US" sz="2400" dirty="0" smtClean="0"/>
              <a:t>Special or unusual conditions – Lock</a:t>
            </a:r>
            <a:r>
              <a:rPr lang="en-US" sz="2400" baseline="0" dirty="0" smtClean="0"/>
              <a:t> </a:t>
            </a:r>
            <a:r>
              <a:rPr lang="en-US" sz="2400" baseline="0" smtClean="0"/>
              <a:t>it out!</a:t>
            </a:r>
            <a:endParaRPr lang="en-US" sz="2400" dirty="0" smtClean="0"/>
          </a:p>
          <a:p>
            <a:pPr eaLnBrk="1" hangingPunct="1">
              <a:lnSpc>
                <a:spcPct val="90000"/>
              </a:lnSpc>
            </a:pPr>
            <a:r>
              <a:rPr lang="en-US" sz="2400" dirty="0" smtClean="0"/>
              <a:t>Proper isolations and devices</a:t>
            </a:r>
          </a:p>
          <a:p>
            <a:pPr eaLnBrk="1" hangingPunct="1"/>
            <a:endParaRPr lang="en-US" dirty="0" smtClean="0"/>
          </a:p>
        </p:txBody>
      </p:sp>
    </p:spTree>
    <p:extLst>
      <p:ext uri="{BB962C8B-B14F-4D97-AF65-F5344CB8AC3E}">
        <p14:creationId xmlns:p14="http://schemas.microsoft.com/office/powerpoint/2010/main" val="2748342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43000" y="685800"/>
            <a:ext cx="4572000" cy="3429000"/>
          </a:xfrm>
          <a:ln/>
        </p:spPr>
      </p:sp>
      <p:sp>
        <p:nvSpPr>
          <p:cNvPr id="45059" name="Rectangle 3"/>
          <p:cNvSpPr>
            <a:spLocks noGrp="1" noChangeArrowheads="1"/>
          </p:cNvSpPr>
          <p:nvPr>
            <p:ph type="body" idx="1"/>
          </p:nvPr>
        </p:nvSpPr>
        <p:spPr>
          <a:noFill/>
          <a:ln/>
        </p:spPr>
        <p:txBody>
          <a:bodyPr/>
          <a:lstStyle/>
          <a:p>
            <a:pPr eaLnBrk="1" hangingPunct="1"/>
            <a:r>
              <a:rPr lang="en-US" dirty="0" smtClean="0"/>
              <a:t>Any type of lockout/tagout device that is used must be durable.</a:t>
            </a:r>
          </a:p>
          <a:p>
            <a:pPr eaLnBrk="1" hangingPunct="1"/>
            <a:r>
              <a:rPr lang="en-US" dirty="0" smtClean="0"/>
              <a:t>There are no requirements for the specific type of device as long as it can be locked.</a:t>
            </a:r>
          </a:p>
          <a:p>
            <a:pPr eaLnBrk="1" hangingPunct="1"/>
            <a:r>
              <a:rPr lang="en-US" dirty="0" smtClean="0"/>
              <a:t>It is a good idea to have a variety of devices available to fit all situations.</a:t>
            </a:r>
          </a:p>
          <a:p>
            <a:pPr eaLnBrk="1" hangingPunct="1"/>
            <a:r>
              <a:rPr lang="en-US" dirty="0" smtClean="0"/>
              <a:t>Tags should always accompany the use of any of these devices.</a:t>
            </a:r>
          </a:p>
          <a:p>
            <a:pPr eaLnBrk="1" hangingPunct="1"/>
            <a:r>
              <a:rPr lang="en-US" dirty="0" smtClean="0"/>
              <a:t>A tag is not a device, because it does not prevent the start-up of the equipment.</a:t>
            </a:r>
          </a:p>
        </p:txBody>
      </p:sp>
    </p:spTree>
    <p:extLst>
      <p:ext uri="{BB962C8B-B14F-4D97-AF65-F5344CB8AC3E}">
        <p14:creationId xmlns:p14="http://schemas.microsoft.com/office/powerpoint/2010/main" val="21769276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can be purchased from your mobile equipment dealer…</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118</a:t>
            </a:fld>
            <a:endParaRPr lang="en-US"/>
          </a:p>
        </p:txBody>
      </p:sp>
    </p:spTree>
    <p:extLst>
      <p:ext uri="{BB962C8B-B14F-4D97-AF65-F5344CB8AC3E}">
        <p14:creationId xmlns:p14="http://schemas.microsoft.com/office/powerpoint/2010/main" val="22242444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31888" y="674688"/>
            <a:ext cx="4595812" cy="3448050"/>
          </a:xfrm>
          <a:ln/>
        </p:spPr>
      </p:sp>
      <p:sp>
        <p:nvSpPr>
          <p:cNvPr id="46083" name="Rectangle 3"/>
          <p:cNvSpPr>
            <a:spLocks noGrp="1" noChangeArrowheads="1"/>
          </p:cNvSpPr>
          <p:nvPr>
            <p:ph type="body" idx="1"/>
          </p:nvPr>
        </p:nvSpPr>
        <p:spPr>
          <a:xfrm>
            <a:off x="893764" y="4346681"/>
            <a:ext cx="5070475" cy="4122152"/>
          </a:xfrm>
          <a:noFill/>
          <a:ln/>
        </p:spPr>
        <p:txBody>
          <a:bodyPr/>
          <a:lstStyle/>
          <a:p>
            <a:pPr marL="228600" indent="-228600" eaLnBrk="1" hangingPunct="1"/>
            <a:r>
              <a:rPr lang="en-US" dirty="0" smtClean="0"/>
              <a:t>LOTO devices must be able to withstand the environment in which they are used.</a:t>
            </a:r>
          </a:p>
          <a:p>
            <a:pPr marL="228600" indent="-228600" eaLnBrk="1" hangingPunct="1"/>
            <a:r>
              <a:rPr lang="en-US" dirty="0" smtClean="0"/>
              <a:t>They should also be standardized according to color, size, or shape and should be substantial enough so that they cannot be accidentally removed.</a:t>
            </a:r>
          </a:p>
          <a:p>
            <a:pPr marL="228600" indent="-228600" eaLnBrk="1" hangingPunct="1"/>
            <a:r>
              <a:rPr lang="en-US" dirty="0" smtClean="0"/>
              <a:t>To be identifiable, they should have a legend that states phrases such as </a:t>
            </a:r>
            <a:r>
              <a:rPr lang="en-US" b="1" dirty="0" smtClean="0"/>
              <a:t>Do Not Operate</a:t>
            </a:r>
            <a:r>
              <a:rPr lang="en-US" dirty="0" smtClean="0"/>
              <a:t>, </a:t>
            </a:r>
            <a:r>
              <a:rPr lang="en-US" b="1" dirty="0" smtClean="0"/>
              <a:t>Do Not Start</a:t>
            </a:r>
            <a:r>
              <a:rPr lang="en-US" dirty="0" smtClean="0"/>
              <a:t>, </a:t>
            </a:r>
            <a:r>
              <a:rPr lang="en-US" b="1" dirty="0" smtClean="0"/>
              <a:t>Do Not Energize</a:t>
            </a:r>
            <a:r>
              <a:rPr lang="en-US" dirty="0" smtClean="0"/>
              <a:t>, etc.</a:t>
            </a:r>
          </a:p>
        </p:txBody>
      </p:sp>
    </p:spTree>
    <p:extLst>
      <p:ext uri="{BB962C8B-B14F-4D97-AF65-F5344CB8AC3E}">
        <p14:creationId xmlns:p14="http://schemas.microsoft.com/office/powerpoint/2010/main" val="41248250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3652550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 picture</a:t>
            </a:r>
            <a:r>
              <a:rPr lang="en-US" baseline="0" dirty="0" smtClean="0"/>
              <a:t> eliminates language barriers. </a:t>
            </a:r>
          </a:p>
          <a:p>
            <a:r>
              <a:rPr lang="en-US" baseline="0" dirty="0" smtClean="0"/>
              <a:t>The phone number allows for immediate contact of authorized employee in his absence. </a:t>
            </a:r>
            <a:endParaRPr lang="en-US" dirty="0"/>
          </a:p>
        </p:txBody>
      </p:sp>
    </p:spTree>
    <p:extLst>
      <p:ext uri="{BB962C8B-B14F-4D97-AF65-F5344CB8AC3E}">
        <p14:creationId xmlns:p14="http://schemas.microsoft.com/office/powerpoint/2010/main" val="38497273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Lock it Tag out Try out!!!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122</a:t>
            </a:fld>
            <a:endParaRPr lang="en-US"/>
          </a:p>
        </p:txBody>
      </p:sp>
    </p:spTree>
    <p:extLst>
      <p:ext uri="{BB962C8B-B14F-4D97-AF65-F5344CB8AC3E}">
        <p14:creationId xmlns:p14="http://schemas.microsoft.com/office/powerpoint/2010/main" val="39713583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BAB13-F127-4703-BE8B-5594181A61FC}"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39018274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p>
          <a:p>
            <a:r>
              <a:rPr lang="en-US" dirty="0" smtClean="0"/>
              <a:t>Question 5 on Pre/Post Test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125</a:t>
            </a:fld>
            <a:endParaRPr lang="en-US"/>
          </a:p>
        </p:txBody>
      </p:sp>
    </p:spTree>
    <p:extLst>
      <p:ext uri="{BB962C8B-B14F-4D97-AF65-F5344CB8AC3E}">
        <p14:creationId xmlns:p14="http://schemas.microsoft.com/office/powerpoint/2010/main" val="3271737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a:t>
            </a:r>
          </a:p>
          <a:p>
            <a:r>
              <a:rPr lang="en-US" dirty="0" smtClean="0"/>
              <a:t>Question 4 on Pre/Post Test</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1576828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p>
          <a:p>
            <a:r>
              <a:rPr lang="en-US" dirty="0" smtClean="0"/>
              <a:t>Question 12 on Pre/Post Test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126</a:t>
            </a:fld>
            <a:endParaRPr lang="en-US"/>
          </a:p>
        </p:txBody>
      </p:sp>
    </p:spTree>
    <p:extLst>
      <p:ext uri="{BB962C8B-B14F-4D97-AF65-F5344CB8AC3E}">
        <p14:creationId xmlns:p14="http://schemas.microsoft.com/office/powerpoint/2010/main" val="36483467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a:t>
            </a:r>
          </a:p>
          <a:p>
            <a:r>
              <a:rPr lang="en-US" dirty="0" smtClean="0"/>
              <a:t>Question 10 on Pre/Post Test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127</a:t>
            </a:fld>
            <a:endParaRPr lang="en-US"/>
          </a:p>
        </p:txBody>
      </p:sp>
    </p:spTree>
    <p:extLst>
      <p:ext uri="{BB962C8B-B14F-4D97-AF65-F5344CB8AC3E}">
        <p14:creationId xmlns:p14="http://schemas.microsoft.com/office/powerpoint/2010/main" val="34553301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a:t>
            </a:r>
          </a:p>
          <a:p>
            <a:r>
              <a:rPr lang="en-US" dirty="0" smtClean="0"/>
              <a:t>Question 11 on the Pre/Post Test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128</a:t>
            </a:fld>
            <a:endParaRPr lang="en-US"/>
          </a:p>
        </p:txBody>
      </p:sp>
    </p:spTree>
    <p:extLst>
      <p:ext uri="{BB962C8B-B14F-4D97-AF65-F5344CB8AC3E}">
        <p14:creationId xmlns:p14="http://schemas.microsoft.com/office/powerpoint/2010/main" val="141215862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FALSE</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129</a:t>
            </a:fld>
            <a:endParaRPr lang="en-US"/>
          </a:p>
        </p:txBody>
      </p:sp>
    </p:spTree>
    <p:extLst>
      <p:ext uri="{BB962C8B-B14F-4D97-AF65-F5344CB8AC3E}">
        <p14:creationId xmlns:p14="http://schemas.microsoft.com/office/powerpoint/2010/main" val="14121586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 beginning this section show video titled Working Safely with Chemicals (19’ 43”)</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130</a:t>
            </a:fld>
            <a:endParaRPr lang="en-US"/>
          </a:p>
        </p:txBody>
      </p:sp>
    </p:spTree>
    <p:extLst>
      <p:ext uri="{BB962C8B-B14F-4D97-AF65-F5344CB8AC3E}">
        <p14:creationId xmlns:p14="http://schemas.microsoft.com/office/powerpoint/2010/main" val="189942701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a:t>
            </a:r>
            <a:r>
              <a:rPr lang="en-US" baseline="0" dirty="0" smtClean="0"/>
              <a:t> we are going to talk about in this presentation. </a:t>
            </a:r>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38505317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Occupational</a:t>
            </a:r>
            <a:r>
              <a:rPr lang="en-US" baseline="0" dirty="0" smtClean="0"/>
              <a:t> Safety and Health Administration, or OSHA, developed the Hazard Communication Standard to help protect employees from the dangers of hazardous chemicals. Commonly known as HazCom, or the “Right to Know” law, this regulation gives you the right to know which chemicals are being used in your workplace, the possible dangers you could be exposed to, and how to protect yourself and others when using hazardous chemicals.</a:t>
            </a:r>
          </a:p>
          <a:p>
            <a:endParaRPr lang="en-US" baseline="0" dirty="0" smtClean="0"/>
          </a:p>
          <a:p>
            <a:endParaRPr lang="en-US" baseline="0" dirty="0" smtClean="0"/>
          </a:p>
          <a:p>
            <a:r>
              <a:rPr lang="en-US" baseline="0" dirty="0" smtClean="0"/>
              <a:t>Why is the HAZCOM standard is important ?‘’ </a:t>
            </a:r>
            <a:r>
              <a:rPr lang="en-US" dirty="0" err="1" smtClean="0"/>
              <a:t>Hazcom</a:t>
            </a:r>
            <a:r>
              <a:rPr lang="en-US" dirty="0" smtClean="0"/>
              <a:t> standards help workers: • Reduce their risks to chemicals • Avoid dangerous chemicals • Obtain proper education about chemicals • Select proper PPE ‘’ </a:t>
            </a:r>
            <a:endParaRPr lang="en-US" dirty="0"/>
          </a:p>
        </p:txBody>
      </p:sp>
      <p:sp>
        <p:nvSpPr>
          <p:cNvPr id="4" name="Slide Number Placeholder 3"/>
          <p:cNvSpPr>
            <a:spLocks noGrp="1"/>
          </p:cNvSpPr>
          <p:nvPr>
            <p:ph type="sldNum" sz="quarter" idx="10"/>
          </p:nvPr>
        </p:nvSpPr>
        <p:spPr/>
        <p:txBody>
          <a:bodyPr/>
          <a:lstStyle/>
          <a:p>
            <a:fld id="{44526746-882E-478F-B1CB-1DA44E734A6B}"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15279601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22817871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Website: </a:t>
            </a:r>
          </a:p>
          <a:p>
            <a:endParaRPr lang="en-US" dirty="0"/>
          </a:p>
          <a:p>
            <a:r>
              <a:rPr lang="en-US" dirty="0"/>
              <a:t>Physical hazard means a chemical that is classified as posing one of the following hazardous effects: explosive; flammable (gases, aerosols, liquids, or solids); oxidizer (liquid, solid or gas); self-reactive; pyrophoric (liquid or solid); self-heating; organic peroxide; corrosive to metal; gas under pressure; or in contact with water emits flammable gas. </a:t>
            </a:r>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16635608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Short-term</a:t>
            </a:r>
            <a:r>
              <a:rPr lang="en-US" baseline="0" dirty="0" smtClean="0"/>
              <a:t> (acute)</a:t>
            </a:r>
            <a:endParaRPr lang="en-US" dirty="0" smtClean="0"/>
          </a:p>
          <a:p>
            <a:r>
              <a:rPr lang="en-US" dirty="0" smtClean="0"/>
              <a:t>•   High exposure over a short time (instantaneous to a few days)</a:t>
            </a:r>
          </a:p>
          <a:p>
            <a:r>
              <a:rPr lang="en-US" dirty="0" smtClean="0"/>
              <a:t>•   After exposure stops, damage may reverse…or not</a:t>
            </a:r>
          </a:p>
          <a:p>
            <a:endParaRPr lang="en-US" dirty="0" smtClean="0"/>
          </a:p>
          <a:p>
            <a:r>
              <a:rPr lang="en-US" dirty="0" smtClean="0"/>
              <a:t>Long-term</a:t>
            </a:r>
            <a:r>
              <a:rPr lang="en-US" baseline="0" dirty="0" smtClean="0"/>
              <a:t> (chronic)</a:t>
            </a:r>
          </a:p>
          <a:p>
            <a:pPr marL="169495" indent="-169495">
              <a:buFont typeface="Arial" panose="020B0604020202020204" pitchFamily="34" charset="0"/>
              <a:buChar char="•"/>
            </a:pPr>
            <a:r>
              <a:rPr lang="en-US" dirty="0" smtClean="0"/>
              <a:t>Low exposure over a long time period (years)</a:t>
            </a:r>
          </a:p>
          <a:p>
            <a:r>
              <a:rPr lang="en-US" dirty="0" smtClean="0"/>
              <a:t>•   Can cause disease or other irreversible effects</a:t>
            </a:r>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191650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4355852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76">
              <a:defRPr/>
            </a:pPr>
            <a:r>
              <a:rPr lang="en-US" dirty="0" smtClean="0"/>
              <a:t>If a chemical replaces so much air that there isn’t enough oxygen to breathe it can cause simple asphyxiation.</a:t>
            </a:r>
          </a:p>
          <a:p>
            <a:pPr defTabSz="903976">
              <a:defRPr/>
            </a:pPr>
            <a:endParaRPr lang="en-US" dirty="0" smtClean="0"/>
          </a:p>
          <a:p>
            <a:pPr defTabSz="903976">
              <a:defRPr/>
            </a:pPr>
            <a:r>
              <a:rPr lang="en-US" sz="1200" b="0" i="0" kern="1200" dirty="0" smtClean="0">
                <a:solidFill>
                  <a:schemeClr val="tx1"/>
                </a:solidFill>
                <a:effectLst/>
                <a:latin typeface="+mn-lt"/>
                <a:ea typeface="+mn-ea"/>
                <a:cs typeface="+mn-cs"/>
              </a:rPr>
              <a:t>A SIMPLE ASPHYXIANT does not allow </a:t>
            </a:r>
            <a:r>
              <a:rPr lang="en-US" sz="1200" b="1" i="0" kern="1200" dirty="0" smtClean="0">
                <a:solidFill>
                  <a:schemeClr val="tx1"/>
                </a:solidFill>
                <a:effectLst/>
                <a:latin typeface="+mn-lt"/>
                <a:ea typeface="+mn-ea"/>
                <a:cs typeface="+mn-cs"/>
              </a:rPr>
              <a:t>oxygen</a:t>
            </a:r>
            <a:r>
              <a:rPr lang="en-US" sz="1200" b="0" i="0" kern="1200" dirty="0" smtClean="0">
                <a:solidFill>
                  <a:schemeClr val="tx1"/>
                </a:solidFill>
                <a:effectLst/>
                <a:latin typeface="+mn-lt"/>
                <a:ea typeface="+mn-ea"/>
                <a:cs typeface="+mn-cs"/>
              </a:rPr>
              <a:t> to be transferred to the cells. Examples are: </a:t>
            </a:r>
            <a:r>
              <a:rPr lang="en-US" sz="1200" b="1" i="0" kern="1200" dirty="0" smtClean="0">
                <a:solidFill>
                  <a:schemeClr val="tx1"/>
                </a:solidFill>
                <a:effectLst/>
                <a:latin typeface="+mn-lt"/>
                <a:ea typeface="+mn-ea"/>
                <a:cs typeface="+mn-cs"/>
              </a:rPr>
              <a:t>Carbon dioxide</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hydrogen</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methane</a:t>
            </a:r>
            <a:r>
              <a:rPr lang="en-US" sz="1200" b="0" i="0" kern="120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nitrogen</a:t>
            </a:r>
            <a:r>
              <a:rPr lang="en-US" sz="1200" b="0" i="0" kern="1200" dirty="0" smtClean="0">
                <a:solidFill>
                  <a:schemeClr val="tx1"/>
                </a:solidFill>
                <a:effectLst/>
                <a:latin typeface="+mn-lt"/>
                <a:ea typeface="+mn-ea"/>
                <a:cs typeface="+mn-cs"/>
              </a:rPr>
              <a:t>. A CHEMICAL ASPHYXIANT prevents the uptake of </a:t>
            </a:r>
            <a:r>
              <a:rPr lang="en-US" sz="1200" b="1" i="0" kern="1200" dirty="0" smtClean="0">
                <a:solidFill>
                  <a:schemeClr val="tx1"/>
                </a:solidFill>
                <a:effectLst/>
                <a:latin typeface="+mn-lt"/>
                <a:ea typeface="+mn-ea"/>
                <a:cs typeface="+mn-cs"/>
              </a:rPr>
              <a:t>oxygen</a:t>
            </a:r>
            <a:r>
              <a:rPr lang="en-US" sz="1200" b="0" i="0" kern="1200" dirty="0" smtClean="0">
                <a:solidFill>
                  <a:schemeClr val="tx1"/>
                </a:solidFill>
                <a:effectLst/>
                <a:latin typeface="+mn-lt"/>
                <a:ea typeface="+mn-ea"/>
                <a:cs typeface="+mn-cs"/>
              </a:rPr>
              <a:t> by the cells. Example: </a:t>
            </a:r>
            <a:r>
              <a:rPr lang="en-US" sz="1200" b="1" i="0" kern="1200" dirty="0" smtClean="0">
                <a:solidFill>
                  <a:schemeClr val="tx1"/>
                </a:solidFill>
                <a:effectLst/>
                <a:latin typeface="+mn-lt"/>
                <a:ea typeface="+mn-ea"/>
                <a:cs typeface="+mn-cs"/>
              </a:rPr>
              <a:t>Carbon Monoxide</a:t>
            </a:r>
            <a:r>
              <a:rPr lang="en-US" sz="1200" b="0" i="0" kern="1200" dirty="0" smtClean="0">
                <a:solidFill>
                  <a:schemeClr val="tx1"/>
                </a:solidFill>
                <a:effectLst/>
                <a:latin typeface="+mn-lt"/>
                <a:ea typeface="+mn-ea"/>
                <a:cs typeface="+mn-cs"/>
              </a:rPr>
              <a:t> - prevents </a:t>
            </a:r>
            <a:r>
              <a:rPr lang="en-US" sz="1200" b="1" i="0" kern="1200" dirty="0" smtClean="0">
                <a:solidFill>
                  <a:schemeClr val="tx1"/>
                </a:solidFill>
                <a:effectLst/>
                <a:latin typeface="+mn-lt"/>
                <a:ea typeface="+mn-ea"/>
                <a:cs typeface="+mn-cs"/>
              </a:rPr>
              <a:t>oxygen</a:t>
            </a:r>
            <a:r>
              <a:rPr lang="en-US" sz="1200" b="0" i="0" kern="1200" dirty="0" smtClean="0">
                <a:solidFill>
                  <a:schemeClr val="tx1"/>
                </a:solidFill>
                <a:effectLst/>
                <a:latin typeface="+mn-lt"/>
                <a:ea typeface="+mn-ea"/>
                <a:cs typeface="+mn-cs"/>
              </a:rPr>
              <a:t> transport by combining with hemoglobin developing </a:t>
            </a:r>
            <a:r>
              <a:rPr lang="en-US" sz="1200" b="0" i="0" kern="1200" dirty="0" err="1" smtClean="0">
                <a:solidFill>
                  <a:schemeClr val="tx1"/>
                </a:solidFill>
                <a:effectLst/>
                <a:latin typeface="+mn-lt"/>
                <a:ea typeface="+mn-ea"/>
                <a:cs typeface="+mn-cs"/>
              </a:rPr>
              <a:t>carboxy</a:t>
            </a:r>
            <a:r>
              <a:rPr lang="en-US" sz="1200" b="0" i="0" kern="1200" dirty="0" smtClean="0">
                <a:solidFill>
                  <a:schemeClr val="tx1"/>
                </a:solidFill>
                <a:effectLst/>
                <a:latin typeface="+mn-lt"/>
                <a:ea typeface="+mn-ea"/>
                <a:cs typeface="+mn-cs"/>
              </a:rPr>
              <a:t> hemoglobin.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40143854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force from such an explosion can cause employee deaths, injuries, and destruction of entire buildings. </a:t>
            </a:r>
          </a:p>
          <a:p>
            <a:endParaRPr lang="en-US" dirty="0" smtClean="0"/>
          </a:p>
          <a:p>
            <a:r>
              <a:rPr lang="en-US" dirty="0" smtClean="0"/>
              <a:t>Explosible</a:t>
            </a:r>
            <a:r>
              <a:rPr lang="en-US" baseline="0" dirty="0" smtClean="0"/>
              <a:t> meaning : Capable of being exploded. </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265823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Examples are </a:t>
            </a:r>
            <a:r>
              <a:rPr lang="en-US" sz="1200" b="1" i="0" kern="1200" dirty="0" smtClean="0">
                <a:solidFill>
                  <a:schemeClr val="tx1"/>
                </a:solidFill>
                <a:effectLst/>
                <a:latin typeface="+mn-lt"/>
                <a:ea typeface="+mn-ea"/>
                <a:cs typeface="+mn-cs"/>
              </a:rPr>
              <a:t>iron sulfide</a:t>
            </a:r>
            <a:r>
              <a:rPr lang="en-US" sz="1200" b="0" i="0" kern="1200" dirty="0" smtClean="0">
                <a:solidFill>
                  <a:schemeClr val="tx1"/>
                </a:solidFill>
                <a:effectLst/>
                <a:latin typeface="+mn-lt"/>
                <a:ea typeface="+mn-ea"/>
                <a:cs typeface="+mn-cs"/>
              </a:rPr>
              <a:t> and many reactive metals including plutonium and uranium, when powdered or thinly sliced. Pyrophoric materials are often water-reactive as well and will ignite when they contact water or humid </a:t>
            </a:r>
            <a:r>
              <a:rPr lang="en-US" sz="1200" b="1" i="0" kern="1200" dirty="0" smtClean="0">
                <a:solidFill>
                  <a:schemeClr val="tx1"/>
                </a:solidFill>
                <a:effectLst/>
                <a:latin typeface="+mn-lt"/>
                <a:ea typeface="+mn-ea"/>
                <a:cs typeface="+mn-cs"/>
              </a:rPr>
              <a:t>air</a:t>
            </a:r>
            <a:r>
              <a:rPr lang="en-US" sz="1200" b="0" i="0" kern="1200" dirty="0" smtClean="0">
                <a:solidFill>
                  <a:schemeClr val="tx1"/>
                </a:solidFill>
                <a:effectLst/>
                <a:latin typeface="+mn-lt"/>
                <a:ea typeface="+mn-ea"/>
                <a:cs typeface="+mn-cs"/>
              </a:rPr>
              <a:t>. They can be handled safely in atmospheres of </a:t>
            </a:r>
            <a:r>
              <a:rPr lang="en-US" sz="1200" b="1" i="0" kern="1200" dirty="0" smtClean="0">
                <a:solidFill>
                  <a:schemeClr val="tx1"/>
                </a:solidFill>
                <a:effectLst/>
                <a:latin typeface="+mn-lt"/>
                <a:ea typeface="+mn-ea"/>
                <a:cs typeface="+mn-cs"/>
              </a:rPr>
              <a:t>argon</a:t>
            </a:r>
            <a:r>
              <a:rPr lang="en-US" sz="1200" b="0" i="0" kern="1200" dirty="0" smtClean="0">
                <a:solidFill>
                  <a:schemeClr val="tx1"/>
                </a:solidFill>
                <a:effectLst/>
                <a:latin typeface="+mn-lt"/>
                <a:ea typeface="+mn-ea"/>
                <a:cs typeface="+mn-cs"/>
              </a:rPr>
              <a:t> or (with a few exceptions) </a:t>
            </a:r>
            <a:r>
              <a:rPr lang="en-US" sz="1200" b="1" i="0" kern="1200" dirty="0" smtClean="0">
                <a:solidFill>
                  <a:schemeClr val="tx1"/>
                </a:solidFill>
                <a:effectLst/>
                <a:latin typeface="+mn-lt"/>
                <a:ea typeface="+mn-ea"/>
                <a:cs typeface="+mn-cs"/>
              </a:rPr>
              <a:t>nitrogen</a:t>
            </a:r>
            <a:r>
              <a:rPr lang="en-US" sz="1200" b="0" i="0" kern="1200" dirty="0" smtClean="0">
                <a:solidFill>
                  <a:schemeClr val="tx1"/>
                </a:solidFill>
                <a:effectLst/>
                <a:latin typeface="+mn-lt"/>
                <a:ea typeface="+mn-ea"/>
                <a:cs typeface="+mn-cs"/>
              </a:rPr>
              <a:t>. Pyrophoric materials are often </a:t>
            </a:r>
            <a:r>
              <a:rPr lang="en-US" sz="1200" b="0" i="0" u="none" strike="noStrike" kern="1200" dirty="0" smtClean="0">
                <a:solidFill>
                  <a:schemeClr val="tx1"/>
                </a:solidFill>
                <a:effectLst/>
                <a:latin typeface="+mn-lt"/>
                <a:ea typeface="+mn-ea"/>
                <a:cs typeface="+mn-cs"/>
                <a:hlinkClick r:id="rId3" tooltip="Water-reactive"/>
              </a:rPr>
              <a:t>water-reactive</a:t>
            </a:r>
            <a:r>
              <a:rPr lang="en-US" sz="1200" b="0" i="0" kern="1200" dirty="0" smtClean="0">
                <a:solidFill>
                  <a:schemeClr val="tx1"/>
                </a:solidFill>
                <a:effectLst/>
                <a:latin typeface="+mn-lt"/>
                <a:ea typeface="+mn-ea"/>
                <a:cs typeface="+mn-cs"/>
              </a:rPr>
              <a:t> as well and will ignite when they contact water or </a:t>
            </a:r>
            <a:r>
              <a:rPr lang="en-US" sz="1200" b="0" i="0" u="none" strike="noStrike" kern="1200" dirty="0" smtClean="0">
                <a:solidFill>
                  <a:schemeClr val="tx1"/>
                </a:solidFill>
                <a:effectLst/>
                <a:latin typeface="+mn-lt"/>
                <a:ea typeface="+mn-ea"/>
                <a:cs typeface="+mn-cs"/>
                <a:hlinkClick r:id="rId4" tooltip="Humid"/>
              </a:rPr>
              <a:t>humid</a:t>
            </a:r>
            <a:r>
              <a:rPr lang="en-US" sz="1200" b="0" i="0" kern="1200" dirty="0" smtClean="0">
                <a:solidFill>
                  <a:schemeClr val="tx1"/>
                </a:solidFill>
                <a:effectLst/>
                <a:latin typeface="+mn-lt"/>
                <a:ea typeface="+mn-ea"/>
                <a:cs typeface="+mn-cs"/>
              </a:rPr>
              <a:t> air. Most pyrophoric fires should be extinguished with a </a:t>
            </a:r>
            <a:r>
              <a:rPr lang="en-US" sz="1200" b="0" i="0" u="none" strike="noStrike" kern="1200" dirty="0" smtClean="0">
                <a:solidFill>
                  <a:schemeClr val="tx1"/>
                </a:solidFill>
                <a:effectLst/>
                <a:latin typeface="+mn-lt"/>
                <a:ea typeface="+mn-ea"/>
                <a:cs typeface="+mn-cs"/>
                <a:hlinkClick r:id="rId5" tooltip="Fire Classes"/>
              </a:rPr>
              <a:t>Class D</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6" tooltip="Fire extinguisher"/>
              </a:rPr>
              <a:t>fire extinguisher</a:t>
            </a:r>
            <a:r>
              <a:rPr lang="en-US" sz="1200" b="0" i="0" kern="1200" dirty="0" smtClean="0">
                <a:solidFill>
                  <a:schemeClr val="tx1"/>
                </a:solidFill>
                <a:effectLst/>
                <a:latin typeface="+mn-lt"/>
                <a:ea typeface="+mn-ea"/>
                <a:cs typeface="+mn-cs"/>
              </a:rPr>
              <a:t> for burning metals.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creation of </a:t>
            </a:r>
            <a:r>
              <a:rPr lang="en-US" sz="1200" b="0" i="0" u="none" strike="noStrike" kern="1200" dirty="0" smtClean="0">
                <a:solidFill>
                  <a:schemeClr val="tx1"/>
                </a:solidFill>
                <a:effectLst/>
                <a:latin typeface="+mn-lt"/>
                <a:ea typeface="+mn-ea"/>
                <a:cs typeface="+mn-cs"/>
                <a:hlinkClick r:id="rId7" tooltip="Spark (fire)"/>
              </a:rPr>
              <a:t>sparks</a:t>
            </a:r>
            <a:r>
              <a:rPr lang="en-US" sz="1200" b="0" i="0" kern="1200" dirty="0" smtClean="0">
                <a:solidFill>
                  <a:schemeClr val="tx1"/>
                </a:solidFill>
                <a:effectLst/>
                <a:latin typeface="+mn-lt"/>
                <a:ea typeface="+mn-ea"/>
                <a:cs typeface="+mn-cs"/>
              </a:rPr>
              <a:t> from metals is based on the </a:t>
            </a:r>
            <a:r>
              <a:rPr lang="en-US" sz="1200" b="0" i="0" kern="1200" dirty="0" err="1" smtClean="0">
                <a:solidFill>
                  <a:schemeClr val="tx1"/>
                </a:solidFill>
                <a:effectLst/>
                <a:latin typeface="+mn-lt"/>
                <a:ea typeface="+mn-ea"/>
                <a:cs typeface="+mn-cs"/>
              </a:rPr>
              <a:t>pyrophoricity</a:t>
            </a:r>
            <a:r>
              <a:rPr lang="en-US" sz="1200" b="0" i="0" kern="1200" dirty="0" smtClean="0">
                <a:solidFill>
                  <a:schemeClr val="tx1"/>
                </a:solidFill>
                <a:effectLst/>
                <a:latin typeface="+mn-lt"/>
                <a:ea typeface="+mn-ea"/>
                <a:cs typeface="+mn-cs"/>
              </a:rPr>
              <a:t> of small metal particles, and pyrophoric alloys are made for this purpose.</a:t>
            </a:r>
            <a:r>
              <a:rPr lang="en-US" sz="1200" b="0" i="0" u="none" strike="noStrike" kern="1200" baseline="30000" dirty="0" smtClean="0">
                <a:solidFill>
                  <a:schemeClr val="tx1"/>
                </a:solidFill>
                <a:effectLst/>
                <a:latin typeface="+mn-lt"/>
                <a:ea typeface="+mn-ea"/>
                <a:cs typeface="+mn-cs"/>
                <a:hlinkClick r:id="rId8"/>
              </a:rPr>
              <a:t>[2]</a:t>
            </a:r>
            <a:r>
              <a:rPr lang="en-US" sz="1200" b="0" i="0" kern="1200" dirty="0" smtClean="0">
                <a:solidFill>
                  <a:schemeClr val="tx1"/>
                </a:solidFill>
                <a:effectLst/>
                <a:latin typeface="+mn-lt"/>
                <a:ea typeface="+mn-ea"/>
                <a:cs typeface="+mn-cs"/>
              </a:rPr>
              <a:t> This has certain uses: the sparking mechanisms in </a:t>
            </a:r>
            <a:r>
              <a:rPr lang="en-US" sz="1200" b="0" i="0" u="none" strike="noStrike" kern="1200" dirty="0" smtClean="0">
                <a:solidFill>
                  <a:schemeClr val="tx1"/>
                </a:solidFill>
                <a:effectLst/>
                <a:latin typeface="+mn-lt"/>
                <a:ea typeface="+mn-ea"/>
                <a:cs typeface="+mn-cs"/>
                <a:hlinkClick r:id="rId9" tooltip="Lighter"/>
              </a:rPr>
              <a:t>lighters</a:t>
            </a:r>
            <a:r>
              <a:rPr lang="en-US" sz="1200" b="0" i="0" kern="1200" dirty="0" smtClean="0">
                <a:solidFill>
                  <a:schemeClr val="tx1"/>
                </a:solidFill>
                <a:effectLst/>
                <a:latin typeface="+mn-lt"/>
                <a:ea typeface="+mn-ea"/>
                <a:cs typeface="+mn-cs"/>
              </a:rPr>
              <a:t> and various toys, using </a:t>
            </a:r>
            <a:r>
              <a:rPr lang="en-US" sz="1200" b="0" i="0" u="none" strike="noStrike" kern="1200" dirty="0" err="1" smtClean="0">
                <a:solidFill>
                  <a:schemeClr val="tx1"/>
                </a:solidFill>
                <a:effectLst/>
                <a:latin typeface="+mn-lt"/>
                <a:ea typeface="+mn-ea"/>
                <a:cs typeface="+mn-cs"/>
                <a:hlinkClick r:id="rId10" tooltip="Ferrocerium"/>
              </a:rPr>
              <a:t>ferrocerium</a:t>
            </a:r>
            <a:r>
              <a:rPr lang="en-US" sz="1200" b="0" i="0" kern="1200" dirty="0" smtClean="0">
                <a:solidFill>
                  <a:schemeClr val="tx1"/>
                </a:solidFill>
                <a:effectLst/>
                <a:latin typeface="+mn-lt"/>
                <a:ea typeface="+mn-ea"/>
                <a:cs typeface="+mn-cs"/>
              </a:rPr>
              <a:t>; starting fires without matches, using a </a:t>
            </a:r>
            <a:r>
              <a:rPr lang="en-US" sz="1200" b="0" i="0" u="none" strike="noStrike" kern="1200" dirty="0" err="1" smtClean="0">
                <a:solidFill>
                  <a:schemeClr val="tx1"/>
                </a:solidFill>
                <a:effectLst/>
                <a:latin typeface="+mn-lt"/>
                <a:ea typeface="+mn-ea"/>
                <a:cs typeface="+mn-cs"/>
                <a:hlinkClick r:id="rId11" tooltip="Firesteel"/>
              </a:rPr>
              <a:t>firesteel</a:t>
            </a:r>
            <a:r>
              <a:rPr lang="en-US" sz="1200" b="0" i="0" kern="1200" dirty="0" smtClean="0">
                <a:solidFill>
                  <a:schemeClr val="tx1"/>
                </a:solidFill>
                <a:effectLst/>
                <a:latin typeface="+mn-lt"/>
                <a:ea typeface="+mn-ea"/>
                <a:cs typeface="+mn-cs"/>
              </a:rPr>
              <a:t>; the </a:t>
            </a:r>
            <a:r>
              <a:rPr lang="en-US" sz="1200" b="0" i="0" u="none" strike="noStrike" kern="1200" dirty="0" smtClean="0">
                <a:solidFill>
                  <a:schemeClr val="tx1"/>
                </a:solidFill>
                <a:effectLst/>
                <a:latin typeface="+mn-lt"/>
                <a:ea typeface="+mn-ea"/>
                <a:cs typeface="+mn-cs"/>
                <a:hlinkClick r:id="rId12" tooltip="Flintlock"/>
              </a:rPr>
              <a:t>flintlock</a:t>
            </a:r>
            <a:r>
              <a:rPr lang="en-US" sz="1200" b="0" i="0" kern="1200" dirty="0" smtClean="0">
                <a:solidFill>
                  <a:schemeClr val="tx1"/>
                </a:solidFill>
                <a:effectLst/>
                <a:latin typeface="+mn-lt"/>
                <a:ea typeface="+mn-ea"/>
                <a:cs typeface="+mn-cs"/>
              </a:rPr>
              <a:t> mechanism in firearms; and </a:t>
            </a:r>
            <a:r>
              <a:rPr lang="en-US" sz="1200" b="0" i="0" u="none" strike="noStrike" kern="1200" dirty="0" smtClean="0">
                <a:solidFill>
                  <a:schemeClr val="tx1"/>
                </a:solidFill>
                <a:effectLst/>
                <a:latin typeface="+mn-lt"/>
                <a:ea typeface="+mn-ea"/>
                <a:cs typeface="+mn-cs"/>
                <a:hlinkClick r:id="rId13" tooltip="Spark testing"/>
              </a:rPr>
              <a:t>spark-testing</a:t>
            </a:r>
            <a:r>
              <a:rPr lang="en-US" sz="1200" b="0" i="0" kern="1200" dirty="0" smtClean="0">
                <a:solidFill>
                  <a:schemeClr val="tx1"/>
                </a:solidFill>
                <a:effectLst/>
                <a:latin typeface="+mn-lt"/>
                <a:ea typeface="+mn-ea"/>
                <a:cs typeface="+mn-cs"/>
              </a:rPr>
              <a:t> ferrous metals.</a:t>
            </a:r>
          </a:p>
          <a:p>
            <a:endParaRPr lang="en-US" sz="1200" b="0" i="0"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Solids</a:t>
            </a:r>
          </a:p>
          <a:p>
            <a:r>
              <a:rPr lang="en-US" sz="1200" b="0" i="0" u="none" strike="noStrike" kern="1200" dirty="0" smtClean="0">
                <a:solidFill>
                  <a:schemeClr val="tx1"/>
                </a:solidFill>
                <a:effectLst/>
                <a:latin typeface="+mn-lt"/>
                <a:ea typeface="+mn-ea"/>
                <a:cs typeface="+mn-cs"/>
                <a:hlinkClick r:id="rId14" tooltip="Allotropes of phosphorus"/>
              </a:rPr>
              <a:t>White phosphorus</a:t>
            </a:r>
            <a:r>
              <a:rPr lang="en-US" sz="1200" b="0" i="0" kern="1200" dirty="0" smtClean="0">
                <a:solidFill>
                  <a:schemeClr val="tx1"/>
                </a:solidFill>
                <a:effectLst/>
                <a:latin typeface="+mn-lt"/>
                <a:ea typeface="+mn-ea"/>
                <a:cs typeface="+mn-cs"/>
              </a:rPr>
              <a:t>, the original "phosphor"</a:t>
            </a:r>
          </a:p>
          <a:p>
            <a:r>
              <a:rPr lang="en-US" sz="1200" b="0" i="0" u="none" strike="noStrike" kern="1200" dirty="0" smtClean="0">
                <a:solidFill>
                  <a:schemeClr val="tx1"/>
                </a:solidFill>
                <a:effectLst/>
                <a:latin typeface="+mn-lt"/>
                <a:ea typeface="+mn-ea"/>
                <a:cs typeface="+mn-cs"/>
                <a:hlinkClick r:id="rId15" tooltip="Alkali metal"/>
              </a:rPr>
              <a:t>Alkali metals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6" tooltip="Lithium"/>
              </a:rPr>
              <a:t>lithium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7" tooltip="Sodium"/>
              </a:rPr>
              <a:t>sodium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8" tooltip="Potassium"/>
              </a:rPr>
              <a:t>potassium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9" tooltip="Rubidium"/>
              </a:rPr>
              <a:t>rubidium</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0" tooltip="Caesium"/>
              </a:rPr>
              <a:t>caesium</a:t>
            </a:r>
            <a:r>
              <a:rPr lang="en-US" sz="1200" b="0" i="0" kern="1200" dirty="0" smtClean="0">
                <a:solidFill>
                  <a:schemeClr val="tx1"/>
                </a:solidFill>
                <a:effectLst/>
                <a:latin typeface="+mn-lt"/>
                <a:ea typeface="+mn-ea"/>
                <a:cs typeface="+mn-cs"/>
              </a:rPr>
              <a:t>), including the alloy </a:t>
            </a:r>
            <a:r>
              <a:rPr lang="en-US" sz="1200" b="0" i="0" u="none" strike="noStrike" kern="1200" dirty="0" err="1" smtClean="0">
                <a:solidFill>
                  <a:schemeClr val="tx1"/>
                </a:solidFill>
                <a:effectLst/>
                <a:latin typeface="+mn-lt"/>
                <a:ea typeface="+mn-ea"/>
                <a:cs typeface="+mn-cs"/>
                <a:hlinkClick r:id="rId21" tooltip="NaK"/>
              </a:rPr>
              <a:t>NaK</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Finely divided metals (</a:t>
            </a:r>
            <a:r>
              <a:rPr lang="en-US" sz="1200" b="0" i="0" u="none" strike="noStrike" kern="1200" dirty="0" smtClean="0">
                <a:solidFill>
                  <a:schemeClr val="tx1"/>
                </a:solidFill>
                <a:effectLst/>
                <a:latin typeface="+mn-lt"/>
                <a:ea typeface="+mn-ea"/>
                <a:cs typeface="+mn-cs"/>
                <a:hlinkClick r:id="rId22" tooltip="Iron"/>
              </a:rPr>
              <a:t>iron</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23"/>
              </a:rPr>
              <a:t>[3]</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4" tooltip="Aluminium"/>
              </a:rPr>
              <a:t>aluminium</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23"/>
              </a:rPr>
              <a:t>[3]</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25" tooltip="Magnesium"/>
              </a:rPr>
              <a:t>magnesium</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23"/>
              </a:rPr>
              <a:t>[3]</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26" tooltip="Calcium"/>
              </a:rPr>
              <a:t>calcium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27" tooltip="Zirconium"/>
              </a:rPr>
              <a:t>zirconium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28" tooltip="Uranium"/>
              </a:rPr>
              <a:t>uranium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29" tooltip="Titanium"/>
              </a:rPr>
              <a:t>titanium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0" tooltip="Bismuth"/>
              </a:rPr>
              <a:t>bismuth</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1" tooltip="Hafnium"/>
              </a:rPr>
              <a:t>hafnium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2" tooltip="Thorium"/>
              </a:rPr>
              <a:t>thorium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3" tooltip="Osmium"/>
              </a:rPr>
              <a:t>osmium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4" tooltip="Neodymium"/>
              </a:rPr>
              <a:t>neodymium</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Some metals and alloys in bulk form (</a:t>
            </a:r>
            <a:r>
              <a:rPr lang="en-US" sz="1200" b="0" i="0" u="none" strike="noStrike" kern="1200" dirty="0" smtClean="0">
                <a:solidFill>
                  <a:schemeClr val="tx1"/>
                </a:solidFill>
                <a:effectLst/>
                <a:latin typeface="+mn-lt"/>
                <a:ea typeface="+mn-ea"/>
                <a:cs typeface="+mn-cs"/>
                <a:hlinkClick r:id="rId35" tooltip="Cerium"/>
              </a:rPr>
              <a:t>cerium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6" tooltip="Plutonium"/>
              </a:rPr>
              <a:t>plutonium</a:t>
            </a:r>
            <a:r>
              <a:rPr lang="en-US" sz="1200" b="0" i="0" kern="1200" dirty="0" smtClean="0">
                <a:solidFill>
                  <a:schemeClr val="tx1"/>
                </a:solidFill>
                <a:effectLst/>
                <a:latin typeface="+mn-lt"/>
                <a:ea typeface="+mn-ea"/>
                <a:cs typeface="+mn-cs"/>
              </a:rPr>
              <a:t>)</a:t>
            </a:r>
          </a:p>
          <a:p>
            <a:r>
              <a:rPr lang="en-US" sz="1200" b="0" i="0" u="none" strike="noStrike" kern="1200" dirty="0" smtClean="0">
                <a:solidFill>
                  <a:schemeClr val="tx1"/>
                </a:solidFill>
                <a:effectLst/>
                <a:latin typeface="+mn-lt"/>
                <a:ea typeface="+mn-ea"/>
                <a:cs typeface="+mn-cs"/>
                <a:hlinkClick r:id="rId37" tooltip="Alkylate"/>
              </a:rPr>
              <a:t>Alkylated</a:t>
            </a:r>
            <a:r>
              <a:rPr lang="en-US" sz="1200" b="0" i="0" kern="1200" dirty="0" smtClean="0">
                <a:solidFill>
                  <a:schemeClr val="tx1"/>
                </a:solidFill>
                <a:effectLst/>
                <a:latin typeface="+mn-lt"/>
                <a:ea typeface="+mn-ea"/>
                <a:cs typeface="+mn-cs"/>
              </a:rPr>
              <a:t> metal </a:t>
            </a:r>
            <a:r>
              <a:rPr lang="en-US" sz="1200" b="0" i="0" u="none" strike="noStrike" kern="1200" dirty="0" err="1" smtClean="0">
                <a:solidFill>
                  <a:schemeClr val="tx1"/>
                </a:solidFill>
                <a:effectLst/>
                <a:latin typeface="+mn-lt"/>
                <a:ea typeface="+mn-ea"/>
                <a:cs typeface="+mn-cs"/>
                <a:hlinkClick r:id="rId38" tooltip="Alkoxide"/>
              </a:rPr>
              <a:t>alkoxides</a:t>
            </a:r>
            <a:r>
              <a:rPr lang="en-US" sz="1200" b="0" i="0" kern="1200" dirty="0" smtClean="0">
                <a:solidFill>
                  <a:schemeClr val="tx1"/>
                </a:solidFill>
                <a:effectLst/>
                <a:latin typeface="+mn-lt"/>
                <a:ea typeface="+mn-ea"/>
                <a:cs typeface="+mn-cs"/>
              </a:rPr>
              <a:t> or nonmetal </a:t>
            </a:r>
            <a:r>
              <a:rPr lang="en-US" sz="1200" b="0" i="0" u="none" strike="noStrike" kern="1200" dirty="0" smtClean="0">
                <a:solidFill>
                  <a:schemeClr val="tx1"/>
                </a:solidFill>
                <a:effectLst/>
                <a:latin typeface="+mn-lt"/>
                <a:ea typeface="+mn-ea"/>
                <a:cs typeface="+mn-cs"/>
                <a:hlinkClick r:id="rId39" tooltip="Halides"/>
              </a:rPr>
              <a:t>halides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diethylethoxyaluminium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dichloro</a:t>
            </a:r>
            <a:r>
              <a:rPr lang="en-US" sz="1200" b="0" i="0" kern="1200" dirty="0" smtClean="0">
                <a:solidFill>
                  <a:schemeClr val="tx1"/>
                </a:solidFill>
                <a:effectLst/>
                <a:latin typeface="+mn-lt"/>
                <a:ea typeface="+mn-ea"/>
                <a:cs typeface="+mn-cs"/>
              </a:rPr>
              <a:t>(methyl)</a:t>
            </a:r>
            <a:r>
              <a:rPr lang="en-US" sz="1200" b="0" i="0" kern="1200" dirty="0" err="1" smtClean="0">
                <a:solidFill>
                  <a:schemeClr val="tx1"/>
                </a:solidFill>
                <a:effectLst/>
                <a:latin typeface="+mn-lt"/>
                <a:ea typeface="+mn-ea"/>
                <a:cs typeface="+mn-cs"/>
              </a:rPr>
              <a:t>silane</a:t>
            </a:r>
            <a:r>
              <a:rPr lang="en-US" sz="1200" b="0" i="0" kern="1200" dirty="0" smtClean="0">
                <a:solidFill>
                  <a:schemeClr val="tx1"/>
                </a:solidFill>
                <a:effectLst/>
                <a:latin typeface="+mn-lt"/>
                <a:ea typeface="+mn-ea"/>
                <a:cs typeface="+mn-cs"/>
              </a:rPr>
              <a:t>)</a:t>
            </a:r>
          </a:p>
          <a:p>
            <a:r>
              <a:rPr lang="en-US" sz="1200" b="0" i="0" u="none" strike="noStrike" kern="1200" dirty="0" smtClean="0">
                <a:solidFill>
                  <a:schemeClr val="tx1"/>
                </a:solidFill>
                <a:effectLst/>
                <a:latin typeface="+mn-lt"/>
                <a:ea typeface="+mn-ea"/>
                <a:cs typeface="+mn-cs"/>
                <a:hlinkClick r:id="rId40" tooltip="Graphite intercalation compound"/>
              </a:rPr>
              <a:t>Potassium graphite</a:t>
            </a:r>
            <a:r>
              <a:rPr lang="en-US" sz="1200" b="0" i="0" kern="1200" dirty="0" smtClean="0">
                <a:solidFill>
                  <a:schemeClr val="tx1"/>
                </a:solidFill>
                <a:effectLst/>
                <a:latin typeface="+mn-lt"/>
                <a:ea typeface="+mn-ea"/>
                <a:cs typeface="+mn-cs"/>
              </a:rPr>
              <a:t> (KC</a:t>
            </a:r>
            <a:r>
              <a:rPr lang="en-US" sz="1200" b="0" i="0" kern="1200" baseline="-25000" dirty="0" smtClean="0">
                <a:solidFill>
                  <a:schemeClr val="tx1"/>
                </a:solidFill>
                <a:effectLst/>
                <a:latin typeface="+mn-lt"/>
                <a:ea typeface="+mn-ea"/>
                <a:cs typeface="+mn-cs"/>
              </a:rPr>
              <a:t>8</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Metal </a:t>
            </a:r>
            <a:r>
              <a:rPr lang="en-US" sz="1200" b="0" i="0" u="none" strike="noStrike" kern="1200" dirty="0" smtClean="0">
                <a:solidFill>
                  <a:schemeClr val="tx1"/>
                </a:solidFill>
                <a:effectLst/>
                <a:latin typeface="+mn-lt"/>
                <a:ea typeface="+mn-ea"/>
                <a:cs typeface="+mn-cs"/>
                <a:hlinkClick r:id="rId41" tooltip="Hydride"/>
              </a:rPr>
              <a:t>hydrides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2" tooltip="Sodium hydride"/>
              </a:rPr>
              <a:t>sodium hydride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3" tooltip="Lithium aluminium hydride"/>
              </a:rPr>
              <a:t>lithium </a:t>
            </a:r>
            <a:r>
              <a:rPr lang="en-US" sz="1200" b="0" i="0" u="none" strike="noStrike" kern="1200" dirty="0" err="1" smtClean="0">
                <a:solidFill>
                  <a:schemeClr val="tx1"/>
                </a:solidFill>
                <a:effectLst/>
                <a:latin typeface="+mn-lt"/>
                <a:ea typeface="+mn-ea"/>
                <a:cs typeface="+mn-cs"/>
                <a:hlinkClick r:id="rId43" tooltip="Lithium aluminium hydride"/>
              </a:rPr>
              <a:t>aluminium</a:t>
            </a:r>
            <a:r>
              <a:rPr lang="en-US" sz="1200" b="0" i="0" u="none" strike="noStrike" kern="1200" dirty="0" smtClean="0">
                <a:solidFill>
                  <a:schemeClr val="tx1"/>
                </a:solidFill>
                <a:effectLst/>
                <a:latin typeface="+mn-lt"/>
                <a:ea typeface="+mn-ea"/>
                <a:cs typeface="+mn-cs"/>
                <a:hlinkClick r:id="rId43" tooltip="Lithium aluminium hydride"/>
              </a:rPr>
              <a:t> hydride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4" tooltip="Uranium trihydride"/>
              </a:rPr>
              <a:t>uranium </a:t>
            </a:r>
            <a:r>
              <a:rPr lang="en-US" sz="1200" b="0" i="0" u="none" strike="noStrike" kern="1200" dirty="0" err="1" smtClean="0">
                <a:solidFill>
                  <a:schemeClr val="tx1"/>
                </a:solidFill>
                <a:effectLst/>
                <a:latin typeface="+mn-lt"/>
                <a:ea typeface="+mn-ea"/>
                <a:cs typeface="+mn-cs"/>
                <a:hlinkClick r:id="rId44" tooltip="Uranium trihydride"/>
              </a:rPr>
              <a:t>trihydride</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Methane </a:t>
            </a:r>
            <a:r>
              <a:rPr lang="en-US" sz="1200" b="0" i="0" u="none" strike="noStrike" kern="1200" dirty="0" err="1" smtClean="0">
                <a:solidFill>
                  <a:schemeClr val="tx1"/>
                </a:solidFill>
                <a:effectLst/>
                <a:latin typeface="+mn-lt"/>
                <a:ea typeface="+mn-ea"/>
                <a:cs typeface="+mn-cs"/>
                <a:hlinkClick r:id="rId45" tooltip="Tellurol"/>
              </a:rPr>
              <a:t>tellurol</a:t>
            </a:r>
            <a:r>
              <a:rPr lang="en-US" sz="1200" b="0" i="0" kern="1200" dirty="0" smtClean="0">
                <a:solidFill>
                  <a:schemeClr val="tx1"/>
                </a:solidFill>
                <a:effectLst/>
                <a:latin typeface="+mn-lt"/>
                <a:ea typeface="+mn-ea"/>
                <a:cs typeface="+mn-cs"/>
              </a:rPr>
              <a:t> (CH</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TeH), an analog of </a:t>
            </a:r>
            <a:r>
              <a:rPr lang="en-US" sz="1200" b="0" i="0" u="none" strike="noStrike" kern="1200" dirty="0" smtClean="0">
                <a:solidFill>
                  <a:schemeClr val="tx1"/>
                </a:solidFill>
                <a:effectLst/>
                <a:latin typeface="+mn-lt"/>
                <a:ea typeface="+mn-ea"/>
                <a:cs typeface="+mn-cs"/>
                <a:hlinkClick r:id="rId46" tooltip="Methanol"/>
              </a:rPr>
              <a:t>methanol</a:t>
            </a:r>
            <a:r>
              <a:rPr lang="en-US" sz="1200" b="0" i="0" kern="1200" dirty="0" smtClean="0">
                <a:solidFill>
                  <a:schemeClr val="tx1"/>
                </a:solidFill>
                <a:effectLst/>
                <a:latin typeface="+mn-lt"/>
                <a:ea typeface="+mn-ea"/>
                <a:cs typeface="+mn-cs"/>
              </a:rPr>
              <a:t> where </a:t>
            </a:r>
            <a:r>
              <a:rPr lang="en-US" sz="1200" b="0" i="0" u="none" strike="noStrike" kern="1200" dirty="0" smtClean="0">
                <a:solidFill>
                  <a:schemeClr val="tx1"/>
                </a:solidFill>
                <a:effectLst/>
                <a:latin typeface="+mn-lt"/>
                <a:ea typeface="+mn-ea"/>
                <a:cs typeface="+mn-cs"/>
                <a:hlinkClick r:id="rId47" tooltip="Tellurium"/>
              </a:rPr>
              <a:t>tellurium</a:t>
            </a:r>
            <a:r>
              <a:rPr lang="en-US" sz="1200" b="0" i="0" kern="1200" dirty="0" smtClean="0">
                <a:solidFill>
                  <a:schemeClr val="tx1"/>
                </a:solidFill>
                <a:effectLst/>
                <a:latin typeface="+mn-lt"/>
                <a:ea typeface="+mn-ea"/>
                <a:cs typeface="+mn-cs"/>
              </a:rPr>
              <a:t> replaces oxygen</a:t>
            </a:r>
          </a:p>
          <a:p>
            <a:r>
              <a:rPr lang="en-US" sz="1200" b="0" i="0" kern="1200" dirty="0" smtClean="0">
                <a:solidFill>
                  <a:schemeClr val="tx1"/>
                </a:solidFill>
                <a:effectLst/>
                <a:latin typeface="+mn-lt"/>
                <a:ea typeface="+mn-ea"/>
                <a:cs typeface="+mn-cs"/>
              </a:rPr>
              <a:t>Partially or fully </a:t>
            </a:r>
            <a:r>
              <a:rPr lang="en-US" sz="1200" b="0" i="0" u="none" strike="noStrike" kern="1200" dirty="0" smtClean="0">
                <a:solidFill>
                  <a:schemeClr val="tx1"/>
                </a:solidFill>
                <a:effectLst/>
                <a:latin typeface="+mn-lt"/>
                <a:ea typeface="+mn-ea"/>
                <a:cs typeface="+mn-cs"/>
                <a:hlinkClick r:id="rId37" tooltip="Alkylate"/>
              </a:rPr>
              <a:t>alkylated</a:t>
            </a:r>
            <a:r>
              <a:rPr lang="en-US" sz="1200" b="0" i="0" kern="1200" dirty="0" smtClean="0">
                <a:solidFill>
                  <a:schemeClr val="tx1"/>
                </a:solidFill>
                <a:effectLst/>
                <a:latin typeface="+mn-lt"/>
                <a:ea typeface="+mn-ea"/>
                <a:cs typeface="+mn-cs"/>
              </a:rPr>
              <a:t> derivatives of metal and nonmetal </a:t>
            </a:r>
            <a:r>
              <a:rPr lang="en-US" sz="1200" b="0" i="0" u="none" strike="noStrike" kern="1200" dirty="0" smtClean="0">
                <a:solidFill>
                  <a:schemeClr val="tx1"/>
                </a:solidFill>
                <a:effectLst/>
                <a:latin typeface="+mn-lt"/>
                <a:ea typeface="+mn-ea"/>
                <a:cs typeface="+mn-cs"/>
                <a:hlinkClick r:id="rId41" tooltip="Hydride"/>
              </a:rPr>
              <a:t>hydrides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diethylaluminium</a:t>
            </a:r>
            <a:r>
              <a:rPr lang="en-US" sz="1200" b="0" i="0" kern="1200" dirty="0" smtClean="0">
                <a:solidFill>
                  <a:schemeClr val="tx1"/>
                </a:solidFill>
                <a:effectLst/>
                <a:latin typeface="+mn-lt"/>
                <a:ea typeface="+mn-ea"/>
                <a:cs typeface="+mn-cs"/>
              </a:rPr>
              <a:t> hydride, </a:t>
            </a:r>
            <a:r>
              <a:rPr lang="en-US" sz="1200" b="0" i="0" u="none" strike="noStrike" kern="1200" dirty="0" err="1" smtClean="0">
                <a:solidFill>
                  <a:schemeClr val="tx1"/>
                </a:solidFill>
                <a:effectLst/>
                <a:latin typeface="+mn-lt"/>
                <a:ea typeface="+mn-ea"/>
                <a:cs typeface="+mn-cs"/>
                <a:hlinkClick r:id="rId48" tooltip="Trimethylaluminium"/>
              </a:rPr>
              <a:t>trimethylaluminium</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9" tooltip="Triethylaluminium"/>
              </a:rPr>
              <a:t>triethylaluminium</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0" tooltip="Butyllithium"/>
              </a:rPr>
              <a:t>butyllithium</a:t>
            </a:r>
            <a:r>
              <a:rPr lang="en-US" sz="1200" b="0" i="0" kern="1200" dirty="0" smtClean="0">
                <a:solidFill>
                  <a:schemeClr val="tx1"/>
                </a:solidFill>
                <a:effectLst/>
                <a:latin typeface="+mn-lt"/>
                <a:ea typeface="+mn-ea"/>
                <a:cs typeface="+mn-cs"/>
              </a:rPr>
              <a:t>), with a few exceptions (i.e. </a:t>
            </a:r>
            <a:r>
              <a:rPr lang="en-US" sz="1200" b="0" i="0" u="none" strike="noStrike" kern="1200" dirty="0" err="1" smtClean="0">
                <a:solidFill>
                  <a:schemeClr val="tx1"/>
                </a:solidFill>
                <a:effectLst/>
                <a:latin typeface="+mn-lt"/>
                <a:ea typeface="+mn-ea"/>
                <a:cs typeface="+mn-cs"/>
                <a:hlinkClick r:id="rId51" tooltip="Dimethylmercury"/>
              </a:rPr>
              <a:t>dimethylmercury</a:t>
            </a:r>
            <a:r>
              <a:rPr lang="en-US" sz="1200" b="0" i="0" kern="1200" dirty="0" smtClean="0">
                <a:solidFill>
                  <a:schemeClr val="tx1"/>
                </a:solidFill>
                <a:effectLst/>
                <a:latin typeface="+mn-lt"/>
                <a:ea typeface="+mn-ea"/>
                <a:cs typeface="+mn-cs"/>
              </a:rPr>
              <a:t> and </a:t>
            </a:r>
            <a:r>
              <a:rPr lang="en-US" sz="1200" b="0" i="0" u="none" strike="noStrike" kern="1200" dirty="0" err="1" smtClean="0">
                <a:solidFill>
                  <a:schemeClr val="tx1"/>
                </a:solidFill>
                <a:effectLst/>
                <a:latin typeface="+mn-lt"/>
                <a:ea typeface="+mn-ea"/>
                <a:cs typeface="+mn-cs"/>
                <a:hlinkClick r:id="rId52" tooltip="Tetraethyllead"/>
              </a:rPr>
              <a:t>tetraethyllead</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Copper fuel cell catalysts, e.g., Cu/</a:t>
            </a:r>
            <a:r>
              <a:rPr lang="en-US" sz="1200" b="0" i="0" kern="1200" dirty="0" err="1" smtClean="0">
                <a:solidFill>
                  <a:schemeClr val="tx1"/>
                </a:solidFill>
                <a:effectLst/>
                <a:latin typeface="+mn-lt"/>
                <a:ea typeface="+mn-ea"/>
                <a:cs typeface="+mn-cs"/>
              </a:rPr>
              <a:t>ZnO</a:t>
            </a:r>
            <a:r>
              <a:rPr lang="en-US" sz="1200" b="0" i="0" kern="1200" dirty="0" smtClean="0">
                <a:solidFill>
                  <a:schemeClr val="tx1"/>
                </a:solidFill>
                <a:effectLst/>
                <a:latin typeface="+mn-lt"/>
                <a:ea typeface="+mn-ea"/>
                <a:cs typeface="+mn-cs"/>
              </a:rPr>
              <a:t>/Al</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O</a:t>
            </a:r>
            <a:r>
              <a:rPr lang="en-US" sz="1200" b="0" i="0" kern="1200" baseline="-25000" dirty="0" smtClean="0">
                <a:solidFill>
                  <a:schemeClr val="tx1"/>
                </a:solidFill>
                <a:effectLst/>
                <a:latin typeface="+mn-lt"/>
                <a:ea typeface="+mn-ea"/>
                <a:cs typeface="+mn-cs"/>
              </a:rPr>
              <a:t>3</a:t>
            </a:r>
            <a:r>
              <a:rPr lang="en-US" sz="1200" b="0" i="0" u="none" strike="noStrike" kern="1200" baseline="30000" dirty="0" smtClean="0">
                <a:solidFill>
                  <a:schemeClr val="tx1"/>
                </a:solidFill>
                <a:effectLst/>
                <a:latin typeface="+mn-lt"/>
                <a:ea typeface="+mn-ea"/>
                <a:cs typeface="+mn-cs"/>
                <a:hlinkClick r:id="rId53"/>
              </a:rPr>
              <a:t>[4]</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54" tooltip="Grignard reaction"/>
              </a:rPr>
              <a:t>Grignard reagents</a:t>
            </a:r>
            <a:r>
              <a:rPr lang="en-US" sz="1200" b="0" i="0" kern="1200" dirty="0" smtClean="0">
                <a:solidFill>
                  <a:schemeClr val="tx1"/>
                </a:solidFill>
                <a:effectLst/>
                <a:latin typeface="+mn-lt"/>
                <a:ea typeface="+mn-ea"/>
                <a:cs typeface="+mn-cs"/>
              </a:rPr>
              <a:t> (compounds of the form </a:t>
            </a:r>
            <a:r>
              <a:rPr lang="en-US" sz="1200" b="0" i="0" kern="1200" dirty="0" err="1" smtClean="0">
                <a:solidFill>
                  <a:schemeClr val="tx1"/>
                </a:solidFill>
                <a:effectLst/>
                <a:latin typeface="+mn-lt"/>
                <a:ea typeface="+mn-ea"/>
                <a:cs typeface="+mn-cs"/>
              </a:rPr>
              <a:t>RMgX</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Used </a:t>
            </a:r>
            <a:r>
              <a:rPr lang="en-US" sz="1200" b="0" i="0" u="none" strike="noStrike" kern="1200" dirty="0" smtClean="0">
                <a:solidFill>
                  <a:schemeClr val="tx1"/>
                </a:solidFill>
                <a:effectLst/>
                <a:latin typeface="+mn-lt"/>
                <a:ea typeface="+mn-ea"/>
                <a:cs typeface="+mn-cs"/>
                <a:hlinkClick r:id="rId55" tooltip="Hydrogenation"/>
              </a:rPr>
              <a:t>hydrogenation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6" tooltip="Catalysts"/>
              </a:rPr>
              <a:t>catalysts</a:t>
            </a:r>
            <a:r>
              <a:rPr lang="en-US" sz="1200" b="0" i="0" kern="1200" dirty="0" smtClean="0">
                <a:solidFill>
                  <a:schemeClr val="tx1"/>
                </a:solidFill>
                <a:effectLst/>
                <a:latin typeface="+mn-lt"/>
                <a:ea typeface="+mn-ea"/>
                <a:cs typeface="+mn-cs"/>
              </a:rPr>
              <a:t> such as </a:t>
            </a:r>
            <a:r>
              <a:rPr lang="en-US" sz="1200" b="0" i="0" u="none" strike="noStrike" kern="1200" dirty="0" smtClean="0">
                <a:solidFill>
                  <a:schemeClr val="tx1"/>
                </a:solidFill>
                <a:effectLst/>
                <a:latin typeface="+mn-lt"/>
                <a:ea typeface="+mn-ea"/>
                <a:cs typeface="+mn-cs"/>
                <a:hlinkClick r:id="rId57" tooltip="Palladium on carbon"/>
              </a:rPr>
              <a:t>palladium on carbon</a:t>
            </a:r>
            <a:r>
              <a:rPr lang="en-US" sz="1200" b="0" i="0" kern="1200" dirty="0" smtClean="0">
                <a:solidFill>
                  <a:schemeClr val="tx1"/>
                </a:solidFill>
                <a:effectLst/>
                <a:latin typeface="+mn-lt"/>
                <a:ea typeface="+mn-ea"/>
                <a:cs typeface="+mn-cs"/>
              </a:rPr>
              <a:t> or </a:t>
            </a:r>
            <a:r>
              <a:rPr lang="en-US" sz="1200" b="0" i="0" u="none" strike="noStrike" kern="1200" dirty="0" smtClean="0">
                <a:solidFill>
                  <a:schemeClr val="tx1"/>
                </a:solidFill>
                <a:effectLst/>
                <a:latin typeface="+mn-lt"/>
                <a:ea typeface="+mn-ea"/>
                <a:cs typeface="+mn-cs"/>
                <a:hlinkClick r:id="rId58" tooltip="Raney nickel"/>
              </a:rPr>
              <a:t>Raney nickel</a:t>
            </a:r>
            <a:r>
              <a:rPr lang="en-US" sz="1200" b="0" i="0" kern="1200" dirty="0" smtClean="0">
                <a:solidFill>
                  <a:schemeClr val="tx1"/>
                </a:solidFill>
                <a:effectLst/>
                <a:latin typeface="+mn-lt"/>
                <a:ea typeface="+mn-ea"/>
                <a:cs typeface="+mn-cs"/>
              </a:rPr>
              <a:t> (especially hazardous because of the adsorbed hydrogen)</a:t>
            </a:r>
          </a:p>
          <a:p>
            <a:r>
              <a:rPr lang="en-US" sz="1200" b="0" i="0" u="none" strike="noStrike" kern="1200" dirty="0" smtClean="0">
                <a:solidFill>
                  <a:schemeClr val="tx1"/>
                </a:solidFill>
                <a:effectLst/>
                <a:latin typeface="+mn-lt"/>
                <a:ea typeface="+mn-ea"/>
                <a:cs typeface="+mn-cs"/>
                <a:hlinkClick r:id="rId59" tooltip="Iron sulfide"/>
              </a:rPr>
              <a:t>Iron sulfide</a:t>
            </a:r>
            <a:r>
              <a:rPr lang="en-US" sz="1200" b="0" i="0" kern="1200" dirty="0" smtClean="0">
                <a:solidFill>
                  <a:schemeClr val="tx1"/>
                </a:solidFill>
                <a:effectLst/>
                <a:latin typeface="+mn-lt"/>
                <a:ea typeface="+mn-ea"/>
                <a:cs typeface="+mn-cs"/>
              </a:rPr>
              <a:t>: often encountered in oil and gas facilities where corrosion products in steel plant equipment can ignite if exposed to air.</a:t>
            </a:r>
          </a:p>
          <a:p>
            <a:r>
              <a:rPr lang="en-US" sz="1200" b="0" i="0" u="none" strike="noStrike" kern="1200" dirty="0" smtClean="0">
                <a:solidFill>
                  <a:schemeClr val="tx1"/>
                </a:solidFill>
                <a:effectLst/>
                <a:latin typeface="+mn-lt"/>
                <a:ea typeface="+mn-ea"/>
                <a:cs typeface="+mn-cs"/>
                <a:hlinkClick r:id="rId60" tooltip="Lead"/>
              </a:rPr>
              <a:t>Lead</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61" tooltip="Carbon"/>
              </a:rPr>
              <a:t>carbon</a:t>
            </a:r>
            <a:r>
              <a:rPr lang="en-US" sz="1200" b="0" i="0" kern="1200" dirty="0" smtClean="0">
                <a:solidFill>
                  <a:schemeClr val="tx1"/>
                </a:solidFill>
                <a:effectLst/>
                <a:latin typeface="+mn-lt"/>
                <a:ea typeface="+mn-ea"/>
                <a:cs typeface="+mn-cs"/>
              </a:rPr>
              <a:t> powders produced from decomposition of </a:t>
            </a:r>
            <a:r>
              <a:rPr lang="en-US" sz="1200" b="0" i="0" u="none" strike="noStrike" kern="1200" dirty="0" smtClean="0">
                <a:solidFill>
                  <a:schemeClr val="tx1"/>
                </a:solidFill>
                <a:effectLst/>
                <a:latin typeface="+mn-lt"/>
                <a:ea typeface="+mn-ea"/>
                <a:cs typeface="+mn-cs"/>
                <a:hlinkClick r:id="rId62" tooltip="Lead citrate (page does not exist)"/>
              </a:rPr>
              <a:t>lead citrate</a:t>
            </a:r>
            <a:r>
              <a:rPr lang="en-US" sz="1200" b="0" i="0" u="none" strike="noStrike" kern="1200" baseline="30000" dirty="0" smtClean="0">
                <a:solidFill>
                  <a:schemeClr val="tx1"/>
                </a:solidFill>
                <a:effectLst/>
                <a:latin typeface="+mn-lt"/>
                <a:ea typeface="+mn-ea"/>
                <a:cs typeface="+mn-cs"/>
                <a:hlinkClick r:id="rId63"/>
              </a:rPr>
              <a:t>[5]</a:t>
            </a:r>
            <a:r>
              <a:rPr lang="en-US" sz="1200" b="0" i="0" u="none" strike="noStrike" kern="1200" baseline="30000" dirty="0" smtClean="0">
                <a:solidFill>
                  <a:schemeClr val="tx1"/>
                </a:solidFill>
                <a:effectLst/>
                <a:latin typeface="+mn-lt"/>
                <a:ea typeface="+mn-ea"/>
                <a:cs typeface="+mn-cs"/>
                <a:hlinkClick r:id="rId64"/>
              </a:rPr>
              <a:t>[6]</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28" tooltip="Uranium"/>
              </a:rPr>
              <a:t>Uranium</a:t>
            </a:r>
            <a:r>
              <a:rPr lang="en-US" sz="1200" b="0" i="0" kern="1200" dirty="0" smtClean="0">
                <a:solidFill>
                  <a:schemeClr val="tx1"/>
                </a:solidFill>
                <a:effectLst/>
                <a:latin typeface="+mn-lt"/>
                <a:ea typeface="+mn-ea"/>
                <a:cs typeface="+mn-cs"/>
              </a:rPr>
              <a:t> is pyrophoric, as shown in the disintegration of </a:t>
            </a:r>
            <a:r>
              <a:rPr lang="en-US" sz="1200" b="0" i="0" u="none" strike="noStrike" kern="1200" dirty="0" smtClean="0">
                <a:solidFill>
                  <a:schemeClr val="tx1"/>
                </a:solidFill>
                <a:effectLst/>
                <a:latin typeface="+mn-lt"/>
                <a:ea typeface="+mn-ea"/>
                <a:cs typeface="+mn-cs"/>
                <a:hlinkClick r:id="rId65" tooltip="Depleted uranium"/>
              </a:rPr>
              <a:t>depleted uranium</a:t>
            </a:r>
            <a:r>
              <a:rPr lang="en-US" sz="1200" b="0" i="0" kern="1200" dirty="0" smtClean="0">
                <a:solidFill>
                  <a:schemeClr val="tx1"/>
                </a:solidFill>
                <a:effectLst/>
                <a:latin typeface="+mn-lt"/>
                <a:ea typeface="+mn-ea"/>
                <a:cs typeface="+mn-cs"/>
              </a:rPr>
              <a:t> penetrator rounds into burning dust upon impact with their targets. In finely divided form it is readily ignitable, and uranium scrap from machining operations is subject to spontaneous ignition.</a:t>
            </a:r>
            <a:r>
              <a:rPr lang="en-US" sz="1200" b="0" i="0" u="none" strike="noStrike" kern="1200" baseline="30000" dirty="0" smtClean="0">
                <a:solidFill>
                  <a:schemeClr val="tx1"/>
                </a:solidFill>
                <a:effectLst/>
                <a:latin typeface="+mn-lt"/>
                <a:ea typeface="+mn-ea"/>
                <a:cs typeface="+mn-cs"/>
                <a:hlinkClick r:id="rId66"/>
              </a:rPr>
              <a:t>[7]</a:t>
            </a:r>
            <a:r>
              <a:rPr lang="en-US" sz="1200" b="0" i="0" kern="1200" dirty="0" smtClean="0">
                <a:solidFill>
                  <a:schemeClr val="tx1"/>
                </a:solidFill>
                <a:effectLst/>
                <a:latin typeface="+mn-lt"/>
                <a:ea typeface="+mn-ea"/>
                <a:cs typeface="+mn-cs"/>
              </a:rPr>
              <a:t> The </a:t>
            </a:r>
            <a:r>
              <a:rPr lang="en-US" sz="1200" b="0" i="0" u="none" strike="noStrike" kern="1200" dirty="0" smtClean="0">
                <a:solidFill>
                  <a:schemeClr val="tx1"/>
                </a:solidFill>
                <a:effectLst/>
                <a:latin typeface="+mn-lt"/>
                <a:ea typeface="+mn-ea"/>
                <a:cs typeface="+mn-cs"/>
                <a:hlinkClick r:id="rId67" tooltip="GBU-39"/>
              </a:rPr>
              <a:t>GBU-39</a:t>
            </a:r>
            <a:r>
              <a:rPr lang="en-US" sz="1200" b="0" i="0" kern="1200" dirty="0" smtClean="0">
                <a:solidFill>
                  <a:schemeClr val="tx1"/>
                </a:solidFill>
                <a:effectLst/>
                <a:latin typeface="+mn-lt"/>
                <a:ea typeface="+mn-ea"/>
                <a:cs typeface="+mn-cs"/>
              </a:rPr>
              <a:t> is an example of a "bunker buster" bomb where uranium is mentioned in the patent as a way to achieve an "incendiary effect" with "</a:t>
            </a:r>
            <a:r>
              <a:rPr lang="en-US" sz="1200" b="0" i="0" kern="1200" dirty="0" err="1" smtClean="0">
                <a:solidFill>
                  <a:schemeClr val="tx1"/>
                </a:solidFill>
                <a:effectLst/>
                <a:latin typeface="+mn-lt"/>
                <a:ea typeface="+mn-ea"/>
                <a:cs typeface="+mn-cs"/>
              </a:rPr>
              <a:t>pyrophoricity</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68"/>
              </a:rPr>
              <a:t>[8]</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69" tooltip="Neptunium"/>
              </a:rPr>
              <a:t>Neptunium</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36" tooltip="Plutonium"/>
              </a:rPr>
              <a:t>Plutonium</a:t>
            </a:r>
            <a:r>
              <a:rPr lang="en-US" sz="1200" b="0" i="0" kern="1200" dirty="0" smtClean="0">
                <a:solidFill>
                  <a:schemeClr val="tx1"/>
                </a:solidFill>
                <a:effectLst/>
                <a:latin typeface="+mn-lt"/>
                <a:ea typeface="+mn-ea"/>
                <a:cs typeface="+mn-cs"/>
              </a:rPr>
              <a:t>: several compounds are pyrophoric, and it causes some of the most serious fires occurring in </a:t>
            </a:r>
            <a:r>
              <a:rPr lang="en-US" sz="1200" b="0" i="0" u="none" strike="noStrike" kern="1200" dirty="0" smtClean="0">
                <a:solidFill>
                  <a:schemeClr val="tx1"/>
                </a:solidFill>
                <a:effectLst/>
                <a:latin typeface="+mn-lt"/>
                <a:ea typeface="+mn-ea"/>
                <a:cs typeface="+mn-cs"/>
                <a:hlinkClick r:id="rId70" tooltip="United States Department of Energy"/>
              </a:rPr>
              <a:t>United States Department of Energy</a:t>
            </a:r>
            <a:r>
              <a:rPr lang="en-US" sz="1200" b="0" i="0" kern="1200" dirty="0" smtClean="0">
                <a:solidFill>
                  <a:schemeClr val="tx1"/>
                </a:solidFill>
                <a:effectLst/>
                <a:latin typeface="+mn-lt"/>
                <a:ea typeface="+mn-ea"/>
                <a:cs typeface="+mn-cs"/>
              </a:rPr>
              <a:t> facilities.</a:t>
            </a:r>
            <a:r>
              <a:rPr lang="en-US" sz="1200" b="0" i="0" u="none" strike="noStrike" kern="1200" baseline="30000" dirty="0" smtClean="0">
                <a:solidFill>
                  <a:schemeClr val="tx1"/>
                </a:solidFill>
                <a:effectLst/>
                <a:latin typeface="+mn-lt"/>
                <a:ea typeface="+mn-ea"/>
                <a:cs typeface="+mn-cs"/>
                <a:hlinkClick r:id="rId71"/>
              </a:rPr>
              <a:t>[9]</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Petroleum hydrocarbon (PHC) sludge.</a:t>
            </a:r>
          </a:p>
          <a:p>
            <a:r>
              <a:rPr lang="en-US" sz="1200" b="1" i="0" kern="1200" dirty="0" smtClean="0">
                <a:solidFill>
                  <a:schemeClr val="tx1"/>
                </a:solidFill>
                <a:effectLst/>
                <a:latin typeface="+mn-lt"/>
                <a:ea typeface="+mn-ea"/>
                <a:cs typeface="+mn-cs"/>
              </a:rPr>
              <a:t>Liquids</a:t>
            </a:r>
          </a:p>
          <a:p>
            <a:r>
              <a:rPr lang="en-US" sz="1200" b="0" i="0" u="none" strike="noStrike" kern="1200" dirty="0" err="1" smtClean="0">
                <a:solidFill>
                  <a:schemeClr val="tx1"/>
                </a:solidFill>
                <a:effectLst/>
                <a:latin typeface="+mn-lt"/>
                <a:ea typeface="+mn-ea"/>
                <a:cs typeface="+mn-cs"/>
                <a:hlinkClick r:id="rId72" tooltip="Diphosphane"/>
              </a:rPr>
              <a:t>Diphosphane</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73" tooltip="Metalorganics"/>
              </a:rPr>
              <a:t>Metalorganics</a:t>
            </a:r>
            <a:r>
              <a:rPr lang="en-US" sz="1200" b="0" i="0" kern="1200" dirty="0" smtClean="0">
                <a:solidFill>
                  <a:schemeClr val="tx1"/>
                </a:solidFill>
                <a:effectLst/>
                <a:latin typeface="+mn-lt"/>
                <a:ea typeface="+mn-ea"/>
                <a:cs typeface="+mn-cs"/>
              </a:rPr>
              <a:t> of main group metals (e.g. </a:t>
            </a:r>
            <a:r>
              <a:rPr lang="en-US" sz="1200" b="0" i="0" u="none" strike="noStrike" kern="1200" dirty="0" err="1" smtClean="0">
                <a:solidFill>
                  <a:schemeClr val="tx1"/>
                </a:solidFill>
                <a:effectLst/>
                <a:latin typeface="+mn-lt"/>
                <a:ea typeface="+mn-ea"/>
                <a:cs typeface="+mn-cs"/>
                <a:hlinkClick r:id="rId24" tooltip="Aluminium"/>
              </a:rPr>
              <a:t>aluminium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4" tooltip="Gallium"/>
              </a:rPr>
              <a:t>gallium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5" tooltip="Indium"/>
              </a:rPr>
              <a:t>indium</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6" tooltip="Zinc"/>
              </a:rPr>
              <a:t>zinc</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77" tooltip="Cadmium"/>
              </a:rPr>
              <a:t>cadmium</a:t>
            </a:r>
            <a:r>
              <a:rPr lang="en-US" sz="1200" b="0" i="0" kern="1200" dirty="0" smtClean="0">
                <a:solidFill>
                  <a:schemeClr val="tx1"/>
                </a:solidFill>
                <a:effectLst/>
                <a:latin typeface="+mn-lt"/>
                <a:ea typeface="+mn-ea"/>
                <a:cs typeface="+mn-cs"/>
              </a:rPr>
              <a:t> etc.)</a:t>
            </a:r>
          </a:p>
          <a:p>
            <a:r>
              <a:rPr lang="en-US" sz="1200" b="0" i="0" u="none" strike="noStrike" kern="1200" dirty="0" err="1" smtClean="0">
                <a:solidFill>
                  <a:schemeClr val="tx1"/>
                </a:solidFill>
                <a:effectLst/>
                <a:latin typeface="+mn-lt"/>
                <a:ea typeface="+mn-ea"/>
                <a:cs typeface="+mn-cs"/>
                <a:hlinkClick r:id="rId78" tooltip="Triethylborane"/>
              </a:rPr>
              <a:t>Triethylborane</a:t>
            </a:r>
            <a:endParaRPr lang="en-US" sz="1200" b="0" i="0" kern="1200" dirty="0" smtClean="0">
              <a:solidFill>
                <a:schemeClr val="tx1"/>
              </a:solidFill>
              <a:effectLst/>
              <a:latin typeface="+mn-lt"/>
              <a:ea typeface="+mn-ea"/>
              <a:cs typeface="+mn-cs"/>
            </a:endParaRPr>
          </a:p>
          <a:p>
            <a:r>
              <a:rPr lang="en-US" sz="1200" b="0" i="1" u="none" strike="noStrike" kern="1200" dirty="0" err="1" smtClean="0">
                <a:solidFill>
                  <a:schemeClr val="tx1"/>
                </a:solidFill>
                <a:effectLst/>
                <a:latin typeface="+mn-lt"/>
                <a:ea typeface="+mn-ea"/>
                <a:cs typeface="+mn-cs"/>
                <a:hlinkClick r:id="rId79" tooltip="Tert-Butyllithium"/>
              </a:rPr>
              <a:t>tert</a:t>
            </a:r>
            <a:r>
              <a:rPr lang="en-US" sz="1200" b="0" i="0" u="none" strike="noStrike" kern="1200" dirty="0" err="1" smtClean="0">
                <a:solidFill>
                  <a:schemeClr val="tx1"/>
                </a:solidFill>
                <a:effectLst/>
                <a:latin typeface="+mn-lt"/>
                <a:ea typeface="+mn-ea"/>
                <a:cs typeface="+mn-cs"/>
                <a:hlinkClick r:id="rId79" tooltip="Tert-Butyllithium"/>
              </a:rPr>
              <a:t>-Butyllithium</a:t>
            </a:r>
            <a:endParaRPr lang="en-US" sz="1200" b="0" i="0" kern="1200" dirty="0" smtClean="0">
              <a:solidFill>
                <a:schemeClr val="tx1"/>
              </a:solidFill>
              <a:effectLst/>
              <a:latin typeface="+mn-lt"/>
              <a:ea typeface="+mn-ea"/>
              <a:cs typeface="+mn-cs"/>
            </a:endParaRPr>
          </a:p>
          <a:p>
            <a:r>
              <a:rPr lang="en-US" sz="1200" b="0" i="0" u="none" strike="noStrike" kern="1200" dirty="0" err="1" smtClean="0">
                <a:solidFill>
                  <a:schemeClr val="tx1"/>
                </a:solidFill>
                <a:effectLst/>
                <a:latin typeface="+mn-lt"/>
                <a:ea typeface="+mn-ea"/>
                <a:cs typeface="+mn-cs"/>
                <a:hlinkClick r:id="rId80" tooltip="Diethylzinc"/>
              </a:rPr>
              <a:t>Diethylzinc</a:t>
            </a:r>
            <a:endParaRPr lang="en-US" sz="1200" b="0" i="0" kern="1200" dirty="0" smtClean="0">
              <a:solidFill>
                <a:schemeClr val="tx1"/>
              </a:solidFill>
              <a:effectLst/>
              <a:latin typeface="+mn-lt"/>
              <a:ea typeface="+mn-ea"/>
              <a:cs typeface="+mn-cs"/>
            </a:endParaRPr>
          </a:p>
          <a:p>
            <a:r>
              <a:rPr lang="en-US" sz="1200" b="0" i="0" u="none" strike="noStrike" kern="1200" dirty="0" err="1" smtClean="0">
                <a:solidFill>
                  <a:schemeClr val="tx1"/>
                </a:solidFill>
                <a:effectLst/>
                <a:latin typeface="+mn-lt"/>
                <a:ea typeface="+mn-ea"/>
                <a:cs typeface="+mn-cs"/>
                <a:hlinkClick r:id="rId49" tooltip="Triethylaluminium"/>
              </a:rPr>
              <a:t>Triethylaluminium</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81" tooltip="Hydrazine"/>
              </a:rPr>
              <a:t>Hydrazine</a:t>
            </a:r>
            <a:r>
              <a:rPr lang="en-US" sz="1200" b="0" i="0" kern="1200" dirty="0" smtClean="0">
                <a:solidFill>
                  <a:schemeClr val="tx1"/>
                </a:solidFill>
                <a:effectLst/>
                <a:latin typeface="+mn-lt"/>
                <a:ea typeface="+mn-ea"/>
                <a:cs typeface="+mn-cs"/>
              </a:rPr>
              <a:t> is </a:t>
            </a:r>
            <a:r>
              <a:rPr lang="en-US" sz="1200" b="0" i="0" u="none" strike="noStrike" kern="1200" dirty="0" smtClean="0">
                <a:solidFill>
                  <a:schemeClr val="tx1"/>
                </a:solidFill>
                <a:effectLst/>
                <a:latin typeface="+mn-lt"/>
                <a:ea typeface="+mn-ea"/>
                <a:cs typeface="+mn-cs"/>
                <a:hlinkClick r:id="rId82" tooltip="Hypergolic"/>
              </a:rPr>
              <a:t>hypergolic</a:t>
            </a:r>
            <a:r>
              <a:rPr lang="en-US" sz="1200" b="0" i="0" kern="1200" dirty="0" smtClean="0">
                <a:solidFill>
                  <a:schemeClr val="tx1"/>
                </a:solidFill>
                <a:effectLst/>
                <a:latin typeface="+mn-lt"/>
                <a:ea typeface="+mn-ea"/>
                <a:cs typeface="+mn-cs"/>
              </a:rPr>
              <a:t> with oxidants like </a:t>
            </a:r>
            <a:r>
              <a:rPr lang="en-US" sz="1200" b="0" i="0" u="none" strike="noStrike" kern="1200" dirty="0" smtClean="0">
                <a:solidFill>
                  <a:schemeClr val="tx1"/>
                </a:solidFill>
                <a:effectLst/>
                <a:latin typeface="+mn-lt"/>
                <a:ea typeface="+mn-ea"/>
                <a:cs typeface="+mn-cs"/>
                <a:hlinkClick r:id="rId83" tooltip="Dinitrogen tetroxide"/>
              </a:rPr>
              <a:t>dinitrogen tetroxide</a:t>
            </a:r>
            <a:r>
              <a:rPr lang="en-US" sz="1200" b="0" i="0" kern="1200" dirty="0" smtClean="0">
                <a:solidFill>
                  <a:schemeClr val="tx1"/>
                </a:solidFill>
                <a:effectLst/>
                <a:latin typeface="+mn-lt"/>
                <a:ea typeface="+mn-ea"/>
                <a:cs typeface="+mn-cs"/>
              </a:rPr>
              <a:t>, but not truly pyrophoric.</a:t>
            </a:r>
          </a:p>
          <a:p>
            <a:r>
              <a:rPr lang="en-US" sz="1200" b="1" i="0" kern="1200" dirty="0" smtClean="0">
                <a:solidFill>
                  <a:schemeClr val="tx1"/>
                </a:solidFill>
                <a:effectLst/>
                <a:latin typeface="+mn-lt"/>
                <a:ea typeface="+mn-ea"/>
                <a:cs typeface="+mn-cs"/>
              </a:rPr>
              <a:t>Gases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Nonmetal </a:t>
            </a:r>
            <a:r>
              <a:rPr lang="en-US" sz="1200" b="0" i="0" u="none" strike="noStrike" kern="1200" dirty="0" smtClean="0">
                <a:solidFill>
                  <a:schemeClr val="tx1"/>
                </a:solidFill>
                <a:effectLst/>
                <a:latin typeface="+mn-lt"/>
                <a:ea typeface="+mn-ea"/>
                <a:cs typeface="+mn-cs"/>
                <a:hlinkClick r:id="rId41" tooltip="Hydride"/>
              </a:rPr>
              <a:t>hydrides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84" tooltip="Arsine"/>
              </a:rPr>
              <a:t>arsine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85" tooltip="Phosphine"/>
              </a:rPr>
              <a:t>phosphine</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86" tooltip="Diborane"/>
              </a:rPr>
              <a:t>diborane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87" tooltip="Germane"/>
              </a:rPr>
              <a:t>germane</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88" tooltip="Silane"/>
              </a:rPr>
              <a:t>silane</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Metal </a:t>
            </a:r>
            <a:r>
              <a:rPr lang="en-US" sz="1200" b="0" i="0" u="none" strike="noStrike" kern="1200" dirty="0" smtClean="0">
                <a:solidFill>
                  <a:schemeClr val="tx1"/>
                </a:solidFill>
                <a:effectLst/>
                <a:latin typeface="+mn-lt"/>
                <a:ea typeface="+mn-ea"/>
                <a:cs typeface="+mn-cs"/>
                <a:hlinkClick r:id="rId89" tooltip="Carbonyl"/>
              </a:rPr>
              <a:t>carbonyls</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90" tooltip="Dicobalt octacarbonyl"/>
              </a:rPr>
              <a:t>dicobalt</a:t>
            </a:r>
            <a:r>
              <a:rPr lang="en-US" sz="1200" b="0" i="0" u="none" strike="noStrike" kern="1200" dirty="0" smtClean="0">
                <a:solidFill>
                  <a:schemeClr val="tx1"/>
                </a:solidFill>
                <a:effectLst/>
                <a:latin typeface="+mn-lt"/>
                <a:ea typeface="+mn-ea"/>
                <a:cs typeface="+mn-cs"/>
                <a:hlinkClick r:id="rId90" tooltip="Dicobalt octacarbonyl"/>
              </a:rPr>
              <a:t> </a:t>
            </a:r>
            <a:r>
              <a:rPr lang="en-US" sz="1200" b="0" i="0" u="none" strike="noStrike" kern="1200" dirty="0" err="1" smtClean="0">
                <a:solidFill>
                  <a:schemeClr val="tx1"/>
                </a:solidFill>
                <a:effectLst/>
                <a:latin typeface="+mn-lt"/>
                <a:ea typeface="+mn-ea"/>
                <a:cs typeface="+mn-cs"/>
                <a:hlinkClick r:id="rId90" tooltip="Dicobalt octacarbonyl"/>
              </a:rPr>
              <a:t>octacarbonyl</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91" tooltip="Nickel carbonyl"/>
              </a:rPr>
              <a:t>nickel carbonyl</a:t>
            </a:r>
            <a:r>
              <a:rPr lang="en-US" sz="1200" b="0" i="0" kern="1200" dirty="0" smtClean="0">
                <a:solidFill>
                  <a:schemeClr val="tx1"/>
                </a:solidFill>
                <a:effectLst/>
                <a:latin typeface="+mn-lt"/>
                <a:ea typeface="+mn-ea"/>
                <a:cs typeface="+mn-cs"/>
              </a:rPr>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18212539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16778843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Its good to hand out an example of Safety Data sheet to everyone in the class! </a:t>
            </a:r>
          </a:p>
          <a:p>
            <a:endParaRPr lang="en-US" baseline="0" dirty="0" smtClean="0"/>
          </a:p>
          <a:p>
            <a:r>
              <a:rPr lang="en-US" baseline="0" dirty="0" smtClean="0"/>
              <a:t>The items in red have the primary safety information for employees.</a:t>
            </a:r>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28745389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6336437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33140532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14470422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23335767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a:t>
            </a:r>
            <a:r>
              <a:rPr lang="en-US" i="0" baseline="0" dirty="0" smtClean="0"/>
              <a:t> safety data sheet is not the only source of information. Each hazardous chemical must be labeled with the chemical name and other vital quick-reference information. The label is not intended to be the sole source of safety and hazard information, but rather serves as an immediate warning to the user.</a:t>
            </a:r>
          </a:p>
          <a:p>
            <a:endParaRPr lang="en-US" i="0" baseline="0" dirty="0" smtClean="0"/>
          </a:p>
          <a:p>
            <a:r>
              <a:rPr lang="en-US" i="0" baseline="0" dirty="0" smtClean="0"/>
              <a:t>The HazCom Standard requires that there be six label elements:</a:t>
            </a:r>
          </a:p>
          <a:p>
            <a:r>
              <a:rPr lang="en-US" i="0" baseline="0" dirty="0" smtClean="0"/>
              <a:t> - Product identifier or ingredient disclosure;</a:t>
            </a:r>
          </a:p>
          <a:p>
            <a:r>
              <a:rPr lang="en-US" i="0" dirty="0" smtClean="0"/>
              <a:t> - Signal word;</a:t>
            </a:r>
          </a:p>
          <a:p>
            <a:r>
              <a:rPr lang="en-US" i="0" baseline="0" dirty="0" smtClean="0"/>
              <a:t> - Hazard statement;</a:t>
            </a:r>
          </a:p>
          <a:p>
            <a:r>
              <a:rPr lang="en-US" i="0" baseline="0" dirty="0" smtClean="0"/>
              <a:t> - Pictograms;</a:t>
            </a:r>
          </a:p>
          <a:p>
            <a:r>
              <a:rPr lang="en-US" i="0" baseline="0" dirty="0" smtClean="0"/>
              <a:t> - Precautionary statement; and</a:t>
            </a:r>
          </a:p>
          <a:p>
            <a:r>
              <a:rPr lang="en-US" i="0" baseline="0" dirty="0" smtClean="0"/>
              <a:t> - Supplier identification.</a:t>
            </a:r>
          </a:p>
          <a:p>
            <a:endParaRPr lang="en-US" i="0" baseline="0" dirty="0" smtClean="0"/>
          </a:p>
          <a:p>
            <a:pPr defTabSz="917716">
              <a:defRPr/>
            </a:pPr>
            <a:r>
              <a:rPr lang="en-US" dirty="0"/>
              <a:t>Of these six elements, 4 are “harmonized” in the GHS system based upon the chemical’s hazard class and category – the signal word, hazard statement(s), pictogram, and precautionary statement(s).</a:t>
            </a:r>
          </a:p>
          <a:p>
            <a:endParaRPr lang="en-US" i="0" baseline="0" dirty="0" smtClean="0"/>
          </a:p>
          <a:p>
            <a:r>
              <a:rPr lang="en-US" i="0" baseline="0" dirty="0" smtClean="0"/>
              <a:t>The information on the label must be linked back to the safety data sheet and chemical inventory.</a:t>
            </a:r>
          </a:p>
          <a:p>
            <a:endParaRPr lang="en-US" i="0" baseline="0" dirty="0" smtClean="0"/>
          </a:p>
          <a:p>
            <a:r>
              <a:rPr lang="en-US" i="1" baseline="0" dirty="0" smtClean="0"/>
              <a:t>Trainer Tip: Pass out samples of a GHS-style label for a chemical that is commonly used at your company, and go over each label element in detail.</a:t>
            </a:r>
            <a:endParaRPr lang="en-US" i="1" dirty="0"/>
          </a:p>
        </p:txBody>
      </p:sp>
      <p:sp>
        <p:nvSpPr>
          <p:cNvPr id="4" name="Slide Number Placeholder 3"/>
          <p:cNvSpPr>
            <a:spLocks noGrp="1"/>
          </p:cNvSpPr>
          <p:nvPr>
            <p:ph type="sldNum" sz="quarter" idx="10"/>
          </p:nvPr>
        </p:nvSpPr>
        <p:spPr/>
        <p:txBody>
          <a:bodyPr/>
          <a:lstStyle/>
          <a:p>
            <a:fld id="{44526746-882E-478F-B1CB-1DA44E734A6B}"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3538762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a:t>
            </a:r>
          </a:p>
          <a:p>
            <a:r>
              <a:rPr lang="en-US" dirty="0" smtClean="0"/>
              <a:t>Question 14 on Pre/Post Test</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745347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do the rules for OSHA not apply </a:t>
            </a:r>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8329062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other exemptions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384847036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Your</a:t>
            </a:r>
            <a:r>
              <a:rPr lang="en-US" i="0" baseline="0" dirty="0" smtClean="0"/>
              <a:t> employer can choose to re-label chemicals in your workplace with an OSHA-approved label.</a:t>
            </a:r>
          </a:p>
          <a:p>
            <a:endParaRPr lang="en-US" i="0" baseline="0" dirty="0" smtClean="0"/>
          </a:p>
          <a:p>
            <a:r>
              <a:rPr lang="en-US" i="0" baseline="0" dirty="0" smtClean="0"/>
              <a:t>Re-labeling might occur when a large quantity of a chemical is broken down into smaller ones, and then distributed to different areas in the company.</a:t>
            </a:r>
          </a:p>
        </p:txBody>
      </p:sp>
      <p:sp>
        <p:nvSpPr>
          <p:cNvPr id="4" name="Slide Number Placeholder 3"/>
          <p:cNvSpPr>
            <a:spLocks noGrp="1"/>
          </p:cNvSpPr>
          <p:nvPr>
            <p:ph type="sldNum" sz="quarter" idx="10"/>
          </p:nvPr>
        </p:nvSpPr>
        <p:spPr/>
        <p:txBody>
          <a:bodyPr/>
          <a:lstStyle/>
          <a:p>
            <a:fld id="{44526746-882E-478F-B1CB-1DA44E734A6B}"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35832211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If you ever find a container without a label, or the label is illegible, contact your supervisor immediately so that a new label can be applied. Whatever you do, don’t use a chemical from an unlabeled container, or a container with an unreadable label!</a:t>
            </a:r>
            <a:endParaRPr lang="en-US" i="0" dirty="0"/>
          </a:p>
        </p:txBody>
      </p:sp>
      <p:sp>
        <p:nvSpPr>
          <p:cNvPr id="4" name="Slide Number Placeholder 3"/>
          <p:cNvSpPr>
            <a:spLocks noGrp="1"/>
          </p:cNvSpPr>
          <p:nvPr>
            <p:ph type="sldNum" sz="quarter" idx="10"/>
          </p:nvPr>
        </p:nvSpPr>
        <p:spPr/>
        <p:txBody>
          <a:bodyPr/>
          <a:lstStyle/>
          <a:p>
            <a:fld id="{44526746-882E-478F-B1CB-1DA44E734A6B}"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214940618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5538561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r>
              <a:rPr lang="en-US" smtClean="0"/>
              <a:t>Some of the pictograms included in the final rule are already widely recognized by a general audience.</a:t>
            </a:r>
          </a:p>
        </p:txBody>
      </p:sp>
    </p:spTree>
    <p:extLst>
      <p:ext uri="{BB962C8B-B14F-4D97-AF65-F5344CB8AC3E}">
        <p14:creationId xmlns:p14="http://schemas.microsoft.com/office/powerpoint/2010/main" val="272276021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HAZCOM is more than just labels</a:t>
            </a:r>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val="66846982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1169953" y="4345680"/>
            <a:ext cx="4522793" cy="41177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6737" indent="-186737"/>
            <a:endParaRPr kumimoji="1" lang="en-US" altLang="en-US" dirty="0" smtClean="0">
              <a:latin typeface="Arial" panose="020B0604020202020204" pitchFamily="34" charset="0"/>
            </a:endParaRPr>
          </a:p>
        </p:txBody>
      </p:sp>
      <p:sp>
        <p:nvSpPr>
          <p:cNvPr id="2" name="Footer Placeholder 1"/>
          <p:cNvSpPr>
            <a:spLocks noGrp="1"/>
          </p:cNvSpPr>
          <p:nvPr>
            <p:ph type="ftr" sz="quarter" idx="10"/>
          </p:nvPr>
        </p:nvSpPr>
        <p:spPr/>
        <p:txBody>
          <a:bodyPr/>
          <a:lstStyle/>
          <a:p>
            <a:pPr>
              <a:defRPr/>
            </a:pPr>
            <a:endParaRPr lang="en-US">
              <a:solidFill>
                <a:prstClr val="black"/>
              </a:solidFill>
            </a:endParaRPr>
          </a:p>
        </p:txBody>
      </p:sp>
      <p:sp>
        <p:nvSpPr>
          <p:cNvPr id="3" name="Slide Number Placeholder 2"/>
          <p:cNvSpPr>
            <a:spLocks noGrp="1"/>
          </p:cNvSpPr>
          <p:nvPr>
            <p:ph type="sldNum" sz="quarter" idx="11"/>
          </p:nvPr>
        </p:nvSpPr>
        <p:spPr/>
        <p:txBody>
          <a:bodyPr/>
          <a:lstStyle/>
          <a:p>
            <a:fld id="{DB3F8F3D-5445-4B2D-8E34-6319E2745A18}" type="slidenum">
              <a:rPr lang="en-US" altLang="en-US" smtClean="0">
                <a:solidFill>
                  <a:prstClr val="black"/>
                </a:solidFill>
              </a:rPr>
              <a:pPr/>
              <a:t>161</a:t>
            </a:fld>
            <a:endParaRPr lang="en-US" altLang="en-US">
              <a:solidFill>
                <a:prstClr val="black"/>
              </a:solidFill>
            </a:endParaRPr>
          </a:p>
        </p:txBody>
      </p:sp>
    </p:spTree>
    <p:extLst>
      <p:ext uri="{BB962C8B-B14F-4D97-AF65-F5344CB8AC3E}">
        <p14:creationId xmlns:p14="http://schemas.microsoft.com/office/powerpoint/2010/main" val="45238525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DC98D-DA8F-4358-B752-8B507B09E3F6}"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35282067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1169954" y="4342067"/>
            <a:ext cx="4522794" cy="4117786"/>
          </a:xfrm>
          <a:ln/>
        </p:spPr>
        <p:txBody>
          <a:bodyPr/>
          <a:lstStyle/>
          <a:p>
            <a:pPr>
              <a:defRPr/>
            </a:pPr>
            <a:endParaRPr lang="en-US" dirty="0" smtClean="0">
              <a:latin typeface="Arial" pitchFamily="34" charset="0"/>
            </a:endParaRPr>
          </a:p>
        </p:txBody>
      </p:sp>
      <p:sp>
        <p:nvSpPr>
          <p:cNvPr id="2" name="Footer Placeholder 1"/>
          <p:cNvSpPr>
            <a:spLocks noGrp="1"/>
          </p:cNvSpPr>
          <p:nvPr>
            <p:ph type="ftr" sz="quarter" idx="10"/>
          </p:nvPr>
        </p:nvSpPr>
        <p:spPr/>
        <p:txBody>
          <a:bodyPr/>
          <a:lstStyle/>
          <a:p>
            <a:pPr>
              <a:defRPr/>
            </a:pPr>
            <a:endParaRPr lang="en-US">
              <a:solidFill>
                <a:prstClr val="black"/>
              </a:solidFill>
            </a:endParaRPr>
          </a:p>
        </p:txBody>
      </p:sp>
      <p:sp>
        <p:nvSpPr>
          <p:cNvPr id="3" name="Slide Number Placeholder 2"/>
          <p:cNvSpPr>
            <a:spLocks noGrp="1"/>
          </p:cNvSpPr>
          <p:nvPr>
            <p:ph type="sldNum" sz="quarter" idx="11"/>
          </p:nvPr>
        </p:nvSpPr>
        <p:spPr/>
        <p:txBody>
          <a:bodyPr/>
          <a:lstStyle/>
          <a:p>
            <a:fld id="{DB3F8F3D-5445-4B2D-8E34-6319E2745A18}" type="slidenum">
              <a:rPr lang="en-US" altLang="en-US" smtClean="0">
                <a:solidFill>
                  <a:prstClr val="black"/>
                </a:solidFill>
              </a:rPr>
              <a:pPr/>
              <a:t>164</a:t>
            </a:fld>
            <a:endParaRPr lang="en-US" altLang="en-US">
              <a:solidFill>
                <a:prstClr val="black"/>
              </a:solidFill>
            </a:endParaRPr>
          </a:p>
        </p:txBody>
      </p:sp>
    </p:spTree>
    <p:extLst>
      <p:ext uri="{BB962C8B-B14F-4D97-AF65-F5344CB8AC3E}">
        <p14:creationId xmlns:p14="http://schemas.microsoft.com/office/powerpoint/2010/main" val="283719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 All of the above</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9718489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val="155807561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166</a:t>
            </a:fld>
            <a:endParaRPr lang="en-US"/>
          </a:p>
        </p:txBody>
      </p:sp>
    </p:spTree>
    <p:extLst>
      <p:ext uri="{BB962C8B-B14F-4D97-AF65-F5344CB8AC3E}">
        <p14:creationId xmlns:p14="http://schemas.microsoft.com/office/powerpoint/2010/main" val="94207839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BAB13-F127-4703-BE8B-5594181A61FC}"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val="39018274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p>
          <a:p>
            <a:r>
              <a:rPr lang="en-US" dirty="0" smtClean="0"/>
              <a:t>Question 13 on Pre/Post Test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168</a:t>
            </a:fld>
            <a:endParaRPr lang="en-US"/>
          </a:p>
        </p:txBody>
      </p:sp>
    </p:spTree>
    <p:extLst>
      <p:ext uri="{BB962C8B-B14F-4D97-AF65-F5344CB8AC3E}">
        <p14:creationId xmlns:p14="http://schemas.microsoft.com/office/powerpoint/2010/main" val="289769736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169</a:t>
            </a:fld>
            <a:endParaRPr lang="en-US"/>
          </a:p>
        </p:txBody>
      </p:sp>
    </p:spTree>
    <p:extLst>
      <p:ext uri="{BB962C8B-B14F-4D97-AF65-F5344CB8AC3E}">
        <p14:creationId xmlns:p14="http://schemas.microsoft.com/office/powerpoint/2010/main" val="24930957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170</a:t>
            </a:fld>
            <a:endParaRPr lang="en-US"/>
          </a:p>
        </p:txBody>
      </p:sp>
    </p:spTree>
    <p:extLst>
      <p:ext uri="{BB962C8B-B14F-4D97-AF65-F5344CB8AC3E}">
        <p14:creationId xmlns:p14="http://schemas.microsoft.com/office/powerpoint/2010/main" val="278251980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p>
          <a:p>
            <a:r>
              <a:rPr lang="en-US" dirty="0" smtClean="0"/>
              <a:t>Question 8 on Pre/Post Test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171</a:t>
            </a:fld>
            <a:endParaRPr lang="en-US"/>
          </a:p>
        </p:txBody>
      </p:sp>
    </p:spTree>
    <p:extLst>
      <p:ext uri="{BB962C8B-B14F-4D97-AF65-F5344CB8AC3E}">
        <p14:creationId xmlns:p14="http://schemas.microsoft.com/office/powerpoint/2010/main" val="29169173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172</a:t>
            </a:fld>
            <a:endParaRPr lang="en-US"/>
          </a:p>
        </p:txBody>
      </p:sp>
    </p:spTree>
    <p:extLst>
      <p:ext uri="{BB962C8B-B14F-4D97-AF65-F5344CB8AC3E}">
        <p14:creationId xmlns:p14="http://schemas.microsoft.com/office/powerpoint/2010/main" val="157796996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p:spPr>
        <p:txBody>
          <a:bodyPr/>
          <a:lstStyle/>
          <a:p>
            <a:endParaRPr lang="es-ES_tradnl" altLang="en-US" smtClean="0">
              <a:latin typeface="Arial" pitchFamily="34" charset="0"/>
            </a:endParaRPr>
          </a:p>
        </p:txBody>
      </p:sp>
    </p:spTree>
    <p:extLst>
      <p:ext uri="{BB962C8B-B14F-4D97-AF65-F5344CB8AC3E}">
        <p14:creationId xmlns:p14="http://schemas.microsoft.com/office/powerpoint/2010/main" val="5567881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answer is NO. So this is a great point to remind those in the class to always wear hearing protection.</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182</a:t>
            </a:fld>
            <a:endParaRPr lang="en-US"/>
          </a:p>
        </p:txBody>
      </p:sp>
    </p:spTree>
    <p:extLst>
      <p:ext uri="{BB962C8B-B14F-4D97-AF65-F5344CB8AC3E}">
        <p14:creationId xmlns:p14="http://schemas.microsoft.com/office/powerpoint/2010/main" val="3596603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Poor</a:t>
            </a:r>
            <a:r>
              <a:rPr lang="en-US" baseline="0" dirty="0" smtClean="0"/>
              <a:t> labeling. Is CINDOL someone’s name? Is it the chemical that is in this container? Is there Gatorade in this container?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1910.1200</a:t>
            </a:r>
            <a:br>
              <a:rPr lang="en-US" altLang="en-US" sz="1200" i="1" dirty="0" smtClean="0">
                <a:solidFill>
                  <a:srgbClr val="3333CC"/>
                </a:solidFill>
                <a:latin typeface="Arial" charset="0"/>
              </a:rPr>
            </a:br>
            <a:r>
              <a:rPr lang="en-US" altLang="en-US" sz="1200" i="1" dirty="0" smtClean="0">
                <a:solidFill>
                  <a:srgbClr val="3333CC"/>
                </a:solidFill>
                <a:latin typeface="Arial" charset="0"/>
              </a:rPr>
              <a:t>Hazard Communication</a:t>
            </a:r>
            <a:endParaRPr lang="en-US" altLang="en-US" sz="1600" dirty="0" smtClean="0">
              <a:solidFill>
                <a:schemeClr val="tx2"/>
              </a:solidFill>
            </a:endParaRPr>
          </a:p>
          <a:p>
            <a:r>
              <a:rPr lang="en-US" altLang="en-US" sz="1200" dirty="0" smtClean="0">
                <a:solidFill>
                  <a:srgbClr val="FF0000"/>
                </a:solidFill>
                <a:latin typeface="Tahoma" pitchFamily="34" charset="0"/>
              </a:rPr>
              <a:t>29 CFR 1910.1200(f)(5)(ii) states that all chemical containers must be labeled with the chemical’s name and hazard(s).</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20</a:t>
            </a:fld>
            <a:endParaRPr lang="en-US" dirty="0"/>
          </a:p>
        </p:txBody>
      </p:sp>
    </p:spTree>
    <p:extLst>
      <p:ext uri="{BB962C8B-B14F-4D97-AF65-F5344CB8AC3E}">
        <p14:creationId xmlns:p14="http://schemas.microsoft.com/office/powerpoint/2010/main" val="416428609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u="sng" dirty="0" smtClean="0"/>
              <a:t>Questions to ask:</a:t>
            </a:r>
          </a:p>
          <a:p>
            <a:pPr>
              <a:defRPr/>
            </a:pPr>
            <a:r>
              <a:rPr lang="en-US" sz="1200" dirty="0" smtClean="0"/>
              <a:t>Do you need to use one?</a:t>
            </a:r>
          </a:p>
          <a:p>
            <a:pPr>
              <a:defRPr/>
            </a:pPr>
            <a:r>
              <a:rPr lang="en-US" sz="1200" dirty="0" smtClean="0"/>
              <a:t>Why do you need to use one?</a:t>
            </a:r>
          </a:p>
          <a:p>
            <a:pPr>
              <a:defRPr/>
            </a:pPr>
            <a:r>
              <a:rPr lang="en-US" sz="1200" dirty="0" smtClean="0"/>
              <a:t>What type do you use at your facility?</a:t>
            </a:r>
          </a:p>
          <a:p>
            <a:pPr>
              <a:defRPr/>
            </a:pPr>
            <a:r>
              <a:rPr lang="en-US" sz="1200" dirty="0" smtClean="0"/>
              <a:t>Is the use voluntary or mandatory?</a:t>
            </a:r>
          </a:p>
          <a:p>
            <a:pPr>
              <a:defRPr/>
            </a:pPr>
            <a:r>
              <a:rPr lang="en-US" sz="1200" dirty="0" smtClean="0"/>
              <a:t>Have you been trained to properly wear and care for the respirator?</a:t>
            </a:r>
          </a:p>
          <a:p>
            <a:pPr>
              <a:defRPr/>
            </a:pPr>
            <a:r>
              <a:rPr lang="en-US" sz="1200" dirty="0" smtClean="0"/>
              <a:t>Have you been fit tested and medically cleared?</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184</a:t>
            </a:fld>
            <a:endParaRPr lang="en-US"/>
          </a:p>
        </p:txBody>
      </p:sp>
    </p:spTree>
    <p:extLst>
      <p:ext uri="{BB962C8B-B14F-4D97-AF65-F5344CB8AC3E}">
        <p14:creationId xmlns:p14="http://schemas.microsoft.com/office/powerpoint/2010/main" val="1630326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latin typeface="+mn-lt"/>
              </a:rPr>
              <a:t>Cleaning, Storage and Maintenance</a:t>
            </a:r>
            <a:endParaRPr lang="en-US" b="1" u="sng" dirty="0" smtClean="0"/>
          </a:p>
          <a:p>
            <a:pPr marL="800100" lvl="1" indent="-342900">
              <a:buFont typeface="Arial" panose="020B0604020202020204" pitchFamily="34" charset="0"/>
              <a:buChar char="•"/>
              <a:defRPr/>
            </a:pPr>
            <a:r>
              <a:rPr lang="en-US" sz="2400" dirty="0" smtClean="0"/>
              <a:t>Clean every time prior to use.</a:t>
            </a:r>
          </a:p>
          <a:p>
            <a:pPr marL="800100" lvl="1" indent="-342900">
              <a:buFont typeface="Arial" panose="020B0604020202020204" pitchFamily="34" charset="0"/>
              <a:buChar char="•"/>
              <a:defRPr/>
            </a:pPr>
            <a:r>
              <a:rPr lang="en-US" sz="2400" dirty="0" smtClean="0"/>
              <a:t>Use soap and water or other Original Equipment Manufacturer (OEM) recommendations to clean the respirator.</a:t>
            </a:r>
          </a:p>
          <a:p>
            <a:pPr marL="800100" lvl="1" indent="-342900">
              <a:buFont typeface="Arial" panose="020B0604020202020204" pitchFamily="34" charset="0"/>
              <a:buChar char="•"/>
              <a:defRPr/>
            </a:pPr>
            <a:r>
              <a:rPr lang="en-US" sz="2400" dirty="0" smtClean="0"/>
              <a:t>Store in a cool dry place.</a:t>
            </a:r>
          </a:p>
          <a:p>
            <a:pPr marL="800100" lvl="1" indent="-342900">
              <a:buFont typeface="Arial" panose="020B0604020202020204" pitchFamily="34" charset="0"/>
              <a:buChar char="•"/>
              <a:defRPr/>
            </a:pPr>
            <a:r>
              <a:rPr lang="en-US" sz="2400" dirty="0" smtClean="0"/>
              <a:t>If it does not seal correctly change it out for a new one.</a:t>
            </a:r>
          </a:p>
          <a:p>
            <a:pPr marL="800100" lvl="1" indent="-342900">
              <a:buFont typeface="Arial" panose="020B0604020202020204" pitchFamily="34" charset="0"/>
              <a:buChar char="•"/>
              <a:defRPr/>
            </a:pPr>
            <a:r>
              <a:rPr lang="en-US" sz="2400" dirty="0" smtClean="0"/>
              <a:t>The wearer must be clean shaven so the mask will seal and work properly.</a:t>
            </a:r>
          </a:p>
          <a:p>
            <a:endParaRPr lang="en-US" dirty="0" smtClean="0"/>
          </a:p>
        </p:txBody>
      </p:sp>
      <p:sp>
        <p:nvSpPr>
          <p:cNvPr id="4" name="Slide Number Placeholder 3"/>
          <p:cNvSpPr>
            <a:spLocks noGrp="1"/>
          </p:cNvSpPr>
          <p:nvPr>
            <p:ph type="sldNum" sz="quarter" idx="10"/>
          </p:nvPr>
        </p:nvSpPr>
        <p:spPr/>
        <p:txBody>
          <a:bodyPr/>
          <a:lstStyle/>
          <a:p>
            <a:fld id="{44075C40-9256-48B2-ACD0-FFA35C874F1F}" type="slidenum">
              <a:rPr lang="en-US" smtClean="0"/>
              <a:t>185</a:t>
            </a:fld>
            <a:endParaRPr lang="en-US"/>
          </a:p>
        </p:txBody>
      </p:sp>
    </p:spTree>
    <p:extLst>
      <p:ext uri="{BB962C8B-B14F-4D97-AF65-F5344CB8AC3E}">
        <p14:creationId xmlns:p14="http://schemas.microsoft.com/office/powerpoint/2010/main" val="211574891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BAB13-F127-4703-BE8B-5594181A61FC}" type="slidenum">
              <a:rPr lang="en-US" smtClean="0">
                <a:solidFill>
                  <a:prstClr val="black"/>
                </a:solidFill>
              </a:rPr>
              <a:pPr/>
              <a:t>186</a:t>
            </a:fld>
            <a:endParaRPr lang="en-US">
              <a:solidFill>
                <a:prstClr val="black"/>
              </a:solidFill>
            </a:endParaRPr>
          </a:p>
        </p:txBody>
      </p:sp>
    </p:spTree>
    <p:extLst>
      <p:ext uri="{BB962C8B-B14F-4D97-AF65-F5344CB8AC3E}">
        <p14:creationId xmlns:p14="http://schemas.microsoft.com/office/powerpoint/2010/main" val="39018274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task can and</a:t>
            </a:r>
            <a:r>
              <a:rPr lang="en-US" baseline="0" dirty="0" smtClean="0"/>
              <a:t> should take 45-60 minutes to complete. Make sure that enough time is given to complete it properly.</a:t>
            </a:r>
          </a:p>
          <a:p>
            <a:endParaRPr lang="en-US" baseline="0" dirty="0" smtClean="0"/>
          </a:p>
          <a:p>
            <a:r>
              <a:rPr lang="en-US" baseline="0" dirty="0" smtClean="0"/>
              <a:t>Explain to group and break them into sub-groups – 15 mins</a:t>
            </a:r>
          </a:p>
          <a:p>
            <a:r>
              <a:rPr lang="en-US" baseline="0" dirty="0" smtClean="0"/>
              <a:t>Group works on subject assigned – 15-20 mins</a:t>
            </a:r>
          </a:p>
          <a:p>
            <a:r>
              <a:rPr lang="en-US" baseline="0" dirty="0" smtClean="0"/>
              <a:t>Group(s) explain to class their Assessment – 20 mins </a:t>
            </a:r>
          </a:p>
          <a:p>
            <a:endParaRPr lang="en-US" baseline="0" dirty="0" smtClean="0"/>
          </a:p>
          <a:p>
            <a:r>
              <a:rPr lang="en-US" dirty="0" smtClean="0"/>
              <a:t>For further information see: https://www.osha.gov/SLTC/etools/shipyard/standard/ppe/hazard_assessment.html</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187</a:t>
            </a:fld>
            <a:endParaRPr lang="en-US"/>
          </a:p>
        </p:txBody>
      </p:sp>
    </p:spTree>
    <p:extLst>
      <p:ext uri="{BB962C8B-B14F-4D97-AF65-F5344CB8AC3E}">
        <p14:creationId xmlns:p14="http://schemas.microsoft.com/office/powerpoint/2010/main" val="14892233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further information see: https://www.osha.gov/SLTC/etools/shipyard/standard/ppe/hazard_assessment.html</a:t>
            </a:r>
          </a:p>
          <a:p>
            <a:endParaRPr lang="en-US" dirty="0" smtClean="0"/>
          </a:p>
          <a:p>
            <a:r>
              <a:rPr lang="en-US" sz="1200" kern="1200" dirty="0" smtClean="0">
                <a:solidFill>
                  <a:schemeClr val="tx1"/>
                </a:solidFill>
                <a:effectLst/>
                <a:latin typeface="+mn-lt"/>
                <a:ea typeface="+mn-ea"/>
                <a:cs typeface="+mn-cs"/>
              </a:rPr>
              <a:t>Based on the hierarchy of controls, PPE is a last resort. Personal protective equipment alone should not be relied upon to provide protection against hazards but should be used in conjunction with engineering controls, administrative controls, and procedural controls. </a:t>
            </a:r>
            <a:endParaRPr lang="en-US" dirty="0" smtClean="0"/>
          </a:p>
        </p:txBody>
      </p:sp>
      <p:sp>
        <p:nvSpPr>
          <p:cNvPr id="4" name="Slide Number Placeholder 3"/>
          <p:cNvSpPr>
            <a:spLocks noGrp="1"/>
          </p:cNvSpPr>
          <p:nvPr>
            <p:ph type="sldNum" sz="quarter" idx="10"/>
          </p:nvPr>
        </p:nvSpPr>
        <p:spPr/>
        <p:txBody>
          <a:bodyPr/>
          <a:lstStyle/>
          <a:p>
            <a:fld id="{292638F8-DBD6-4848-B49C-60955C8DA827}"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358138436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further information see: https://www.osha.gov/SLTC/etools/shipyard/standard/ppe/hazard_assessment.html</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189</a:t>
            </a:fld>
            <a:endParaRPr lang="en-US"/>
          </a:p>
        </p:txBody>
      </p:sp>
    </p:spTree>
    <p:extLst>
      <p:ext uri="{BB962C8B-B14F-4D97-AF65-F5344CB8AC3E}">
        <p14:creationId xmlns:p14="http://schemas.microsoft.com/office/powerpoint/2010/main" val="9193214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further information see: https://www.osha.gov/SLTC/etools/shipyard/standard/ppe/hazard_assessment.html</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190</a:t>
            </a:fld>
            <a:endParaRPr lang="en-US"/>
          </a:p>
        </p:txBody>
      </p:sp>
    </p:spTree>
    <p:extLst>
      <p:ext uri="{BB962C8B-B14F-4D97-AF65-F5344CB8AC3E}">
        <p14:creationId xmlns:p14="http://schemas.microsoft.com/office/powerpoint/2010/main" val="91932147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further information see: https://www.osha.gov/SLTC/etools/shipyard/standard/ppe/hazard_assessment.html</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191</a:t>
            </a:fld>
            <a:endParaRPr lang="en-US"/>
          </a:p>
        </p:txBody>
      </p:sp>
    </p:spTree>
    <p:extLst>
      <p:ext uri="{BB962C8B-B14F-4D97-AF65-F5344CB8AC3E}">
        <p14:creationId xmlns:p14="http://schemas.microsoft.com/office/powerpoint/2010/main" val="3226248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1910.1200</a:t>
            </a:r>
            <a:br>
              <a:rPr lang="en-US" altLang="en-US" sz="1200" i="1" dirty="0" smtClean="0">
                <a:solidFill>
                  <a:srgbClr val="3333CC"/>
                </a:solidFill>
                <a:latin typeface="Arial" charset="0"/>
              </a:rPr>
            </a:br>
            <a:r>
              <a:rPr lang="en-US" altLang="en-US" sz="1200" i="1" dirty="0" smtClean="0">
                <a:solidFill>
                  <a:srgbClr val="3333CC"/>
                </a:solidFill>
                <a:latin typeface="Arial" charset="0"/>
              </a:rPr>
              <a:t>Hazard Communication</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FF0000"/>
                </a:solidFill>
                <a:latin typeface="Tahoma" pitchFamily="34" charset="0"/>
              </a:rPr>
              <a:t>29 CFR 1910.1200(f)(6)(ii) states that all chemical containers must be labeled with the chemical’s name and hazard(s).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21</a:t>
            </a:fld>
            <a:endParaRPr lang="en-US" dirty="0"/>
          </a:p>
        </p:txBody>
      </p:sp>
    </p:spTree>
    <p:extLst>
      <p:ext uri="{BB962C8B-B14F-4D97-AF65-F5344CB8AC3E}">
        <p14:creationId xmlns:p14="http://schemas.microsoft.com/office/powerpoint/2010/main" val="1138938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1910.1200</a:t>
            </a:r>
            <a:br>
              <a:rPr lang="en-US" altLang="en-US" sz="1200" i="1" dirty="0" smtClean="0">
                <a:solidFill>
                  <a:srgbClr val="3333CC"/>
                </a:solidFill>
                <a:latin typeface="Arial" charset="0"/>
              </a:rPr>
            </a:br>
            <a:r>
              <a:rPr lang="en-US" altLang="en-US" sz="1200" i="1" dirty="0" smtClean="0">
                <a:solidFill>
                  <a:srgbClr val="3333CC"/>
                </a:solidFill>
                <a:latin typeface="Arial" charset="0"/>
              </a:rPr>
              <a:t>Hazard Communication</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FF0000"/>
                </a:solidFill>
                <a:latin typeface="Tahoma" pitchFamily="34" charset="0"/>
              </a:rPr>
              <a:t>29 CFR 1910.1200(f)(6)(ii) states that all chemical containers must be labeled with the chemical’s name and hazard(s).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22</a:t>
            </a:fld>
            <a:endParaRPr lang="en-US" dirty="0"/>
          </a:p>
        </p:txBody>
      </p:sp>
    </p:spTree>
    <p:extLst>
      <p:ext uri="{BB962C8B-B14F-4D97-AF65-F5344CB8AC3E}">
        <p14:creationId xmlns:p14="http://schemas.microsoft.com/office/powerpoint/2010/main" val="322712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1910.147</a:t>
            </a:r>
            <a:br>
              <a:rPr lang="en-US" altLang="en-US" sz="1200" i="1" dirty="0" smtClean="0">
                <a:solidFill>
                  <a:srgbClr val="3333CC"/>
                </a:solidFill>
                <a:latin typeface="Arial" charset="0"/>
              </a:rPr>
            </a:br>
            <a:r>
              <a:rPr lang="en-US" altLang="en-US" sz="1200" i="1" dirty="0" smtClean="0">
                <a:solidFill>
                  <a:srgbClr val="3333CC"/>
                </a:solidFill>
                <a:latin typeface="Arial" charset="0"/>
              </a:rPr>
              <a:t>Lockout/Tagout</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FF0000"/>
                </a:solidFill>
                <a:latin typeface="Tahoma" pitchFamily="34" charset="0"/>
              </a:rPr>
              <a:t>29 CFR 1910.147(c)(5)(ii)(A-D) state that lockout/tagout locks must be in place and identified at all times. </a:t>
            </a:r>
            <a:endParaRPr lang="en-US" altLang="en-US" sz="160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23</a:t>
            </a:fld>
            <a:endParaRPr lang="en-US" dirty="0"/>
          </a:p>
        </p:txBody>
      </p:sp>
    </p:spTree>
    <p:extLst>
      <p:ext uri="{BB962C8B-B14F-4D97-AF65-F5344CB8AC3E}">
        <p14:creationId xmlns:p14="http://schemas.microsoft.com/office/powerpoint/2010/main" val="1832444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1910.147</a:t>
            </a:r>
            <a:br>
              <a:rPr lang="en-US" altLang="en-US" sz="1200" i="1" dirty="0" smtClean="0">
                <a:solidFill>
                  <a:srgbClr val="3333CC"/>
                </a:solidFill>
                <a:latin typeface="Arial" charset="0"/>
              </a:rPr>
            </a:br>
            <a:r>
              <a:rPr lang="en-US" altLang="en-US" sz="1200" i="1" dirty="0" smtClean="0">
                <a:solidFill>
                  <a:srgbClr val="3333CC"/>
                </a:solidFill>
                <a:latin typeface="Arial" charset="0"/>
              </a:rPr>
              <a:t>Lockout/Tagout</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rgbClr val="FF0000"/>
                </a:solidFill>
                <a:latin typeface="Tahoma" pitchFamily="34" charset="0"/>
              </a:rPr>
              <a:t>29 CFR 1910.147(c)(3)(ii): “In demonstrating that a level of safety is achieved in the tagout program which is equivalent to the level of safety obtained by using a lockout program, the employer shall demonstrate full compliance with all tagout-related provisions…”</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24</a:t>
            </a:fld>
            <a:endParaRPr lang="en-US" dirty="0"/>
          </a:p>
        </p:txBody>
      </p:sp>
    </p:spTree>
    <p:extLst>
      <p:ext uri="{BB962C8B-B14F-4D97-AF65-F5344CB8AC3E}">
        <p14:creationId xmlns:p14="http://schemas.microsoft.com/office/powerpoint/2010/main" val="249759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point to discuss employee/employer rights</a:t>
            </a:r>
            <a:r>
              <a:rPr lang="en-US" baseline="0" dirty="0" smtClean="0"/>
              <a:t> and responsibilities and whistleblower protection</a:t>
            </a:r>
          </a:p>
          <a:p>
            <a:endParaRPr lang="en-US" baseline="0" dirty="0" smtClean="0"/>
          </a:p>
          <a:p>
            <a:r>
              <a:rPr lang="en-US" baseline="0" dirty="0" smtClean="0"/>
              <a:t>Whistleblower protection - https://www.whistleblowers.gov/wb_filing_time_limits.html</a:t>
            </a:r>
          </a:p>
          <a:p>
            <a:endParaRPr lang="en-US" baseline="0" dirty="0" smtClean="0"/>
          </a:p>
          <a:p>
            <a:r>
              <a:rPr lang="en-US" sz="1200" b="1" i="0" kern="1200" dirty="0" smtClean="0">
                <a:solidFill>
                  <a:schemeClr val="tx1"/>
                </a:solidFill>
                <a:effectLst/>
                <a:latin typeface="+mn-lt"/>
                <a:ea typeface="+mn-ea"/>
                <a:cs typeface="+mn-cs"/>
              </a:rPr>
              <a:t>Section 11(c) of the Occupational Safety &amp; Health Act (OSHA). [29 U.S.C. §660(c)]</a:t>
            </a:r>
            <a:r>
              <a:rPr lang="en-US" sz="1200" b="0" i="0" kern="1200" dirty="0" smtClean="0">
                <a:solidFill>
                  <a:schemeClr val="tx1"/>
                </a:solidFill>
                <a:effectLst/>
                <a:latin typeface="+mn-lt"/>
                <a:ea typeface="+mn-ea"/>
                <a:cs typeface="+mn-cs"/>
              </a:rPr>
              <a:t> Section 11(c) provides protection for employees who exercise a variety of rights guaranteed under the Act, such as filing a safety and health complaint with OSHA, participating in an inspection, etc.</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Employees have 30 days to file in the event of these adverse actions of employers.</a:t>
            </a:r>
            <a:endParaRPr lang="en-US" baseline="0" dirty="0" smtClean="0"/>
          </a:p>
          <a:p>
            <a:endParaRPr lang="en-US" baseline="0" dirty="0" smtClean="0"/>
          </a:p>
          <a:p>
            <a:r>
              <a:rPr lang="en-US" sz="1200" b="0" i="0" kern="1200" cap="all" dirty="0" smtClean="0">
                <a:solidFill>
                  <a:schemeClr val="tx1"/>
                </a:solidFill>
                <a:effectLst/>
                <a:latin typeface="+mn-lt"/>
                <a:ea typeface="+mn-ea"/>
                <a:cs typeface="+mn-cs"/>
              </a:rPr>
              <a:t>PROTECTION FROM WORKPLACE RETALIATION</a:t>
            </a:r>
          </a:p>
          <a:p>
            <a:r>
              <a:rPr lang="en-US" sz="1200" b="0" i="0" kern="1200" dirty="0" smtClean="0">
                <a:solidFill>
                  <a:schemeClr val="tx1"/>
                </a:solidFill>
                <a:effectLst/>
                <a:latin typeface="+mn-lt"/>
                <a:ea typeface="+mn-ea"/>
                <a:cs typeface="+mn-cs"/>
              </a:rPr>
              <a:t>Protection from workplace retaliation means that an employer cannot take an "adverse action" against workers, such as: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Firing or laying off</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Blacklisting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Demoting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Denying overtime or promotion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Disciplining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Denial of benefits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Failure to hire or rehire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Intimidation/harassment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Making threats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Reassignment affecting prospects for promotion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Reducing pay or hours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783621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1910.157</a:t>
            </a:r>
            <a:br>
              <a:rPr lang="en-US" altLang="en-US" sz="1200" i="1" dirty="0" smtClean="0">
                <a:solidFill>
                  <a:srgbClr val="3333CC"/>
                </a:solidFill>
                <a:latin typeface="Arial" charset="0"/>
              </a:rPr>
            </a:br>
            <a:r>
              <a:rPr lang="en-US" altLang="en-US" sz="1200" i="1" dirty="0" smtClean="0">
                <a:solidFill>
                  <a:srgbClr val="3333CC"/>
                </a:solidFill>
                <a:latin typeface="Arial" charset="0"/>
              </a:rPr>
              <a:t>Portable Fire Extinguishers</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FF0000"/>
                </a:solidFill>
                <a:latin typeface="Tahoma" pitchFamily="34" charset="0"/>
              </a:rPr>
              <a:t>29 CFR 1910.157(e)(2) states that fire extinguishers shall have a documented inspection annually.</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25</a:t>
            </a:fld>
            <a:endParaRPr lang="en-US" dirty="0"/>
          </a:p>
        </p:txBody>
      </p:sp>
    </p:spTree>
    <p:extLst>
      <p:ext uri="{BB962C8B-B14F-4D97-AF65-F5344CB8AC3E}">
        <p14:creationId xmlns:p14="http://schemas.microsoft.com/office/powerpoint/2010/main" val="257376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1910.157</a:t>
            </a:r>
            <a:br>
              <a:rPr lang="en-US" altLang="en-US" sz="1200" i="1" dirty="0" smtClean="0">
                <a:solidFill>
                  <a:srgbClr val="3333CC"/>
                </a:solidFill>
                <a:latin typeface="Arial" charset="0"/>
              </a:rPr>
            </a:br>
            <a:r>
              <a:rPr lang="en-US" altLang="en-US" sz="1200" i="1" dirty="0" smtClean="0">
                <a:solidFill>
                  <a:srgbClr val="3333CC"/>
                </a:solidFill>
                <a:latin typeface="Arial" charset="0"/>
              </a:rPr>
              <a:t>Portable Fire Extinguishers</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FF0000"/>
                </a:solidFill>
                <a:latin typeface="Tahoma" pitchFamily="34" charset="0"/>
              </a:rPr>
              <a:t>29 CFR 1910.157(c)(1) states that the employer shall maintain fire extinguishers at identified, readily accessible locations.</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26</a:t>
            </a:fld>
            <a:endParaRPr lang="en-US" dirty="0"/>
          </a:p>
        </p:txBody>
      </p:sp>
    </p:spTree>
    <p:extLst>
      <p:ext uri="{BB962C8B-B14F-4D97-AF65-F5344CB8AC3E}">
        <p14:creationId xmlns:p14="http://schemas.microsoft.com/office/powerpoint/2010/main" val="1459974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1910.37</a:t>
            </a:r>
            <a:br>
              <a:rPr lang="en-US" altLang="en-US" sz="1200" i="1" dirty="0" smtClean="0">
                <a:solidFill>
                  <a:srgbClr val="3333CC"/>
                </a:solidFill>
                <a:latin typeface="Arial" charset="0"/>
              </a:rPr>
            </a:br>
            <a:r>
              <a:rPr lang="en-US" altLang="en-US" sz="1200" i="1" dirty="0" smtClean="0">
                <a:solidFill>
                  <a:srgbClr val="3333CC"/>
                </a:solidFill>
                <a:latin typeface="Arial" charset="0"/>
              </a:rPr>
              <a:t>Means of Egress</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FF0000"/>
                </a:solidFill>
                <a:latin typeface="Tahoma" pitchFamily="34" charset="0"/>
              </a:rPr>
              <a:t>29 CFR 1910.37(f)(1) states that exits shall be readily accessible at all times.</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27</a:t>
            </a:fld>
            <a:endParaRPr lang="en-US" dirty="0"/>
          </a:p>
        </p:txBody>
      </p:sp>
    </p:spTree>
    <p:extLst>
      <p:ext uri="{BB962C8B-B14F-4D97-AF65-F5344CB8AC3E}">
        <p14:creationId xmlns:p14="http://schemas.microsoft.com/office/powerpoint/2010/main" val="3109169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1910.22</a:t>
            </a:r>
            <a:br>
              <a:rPr lang="en-US" altLang="en-US" sz="1200" i="1" dirty="0" smtClean="0">
                <a:solidFill>
                  <a:srgbClr val="3333CC"/>
                </a:solidFill>
                <a:latin typeface="Arial" charset="0"/>
              </a:rPr>
            </a:br>
            <a:r>
              <a:rPr lang="en-US" altLang="en-US" sz="1200" i="1" dirty="0" smtClean="0">
                <a:solidFill>
                  <a:srgbClr val="3333CC"/>
                </a:solidFill>
                <a:latin typeface="Arial" charset="0"/>
              </a:rPr>
              <a:t>Walking-Working Surfaces</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FF0000"/>
                </a:solidFill>
                <a:latin typeface="Tahoma" pitchFamily="34" charset="0"/>
              </a:rPr>
              <a:t>29 CFR 1910.22(a)(1) states that all working spaces shall be kept clean and orderly. </a:t>
            </a:r>
            <a:endParaRPr lang="en-US" altLang="en-US" sz="160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28</a:t>
            </a:fld>
            <a:endParaRPr lang="en-US" dirty="0"/>
          </a:p>
        </p:txBody>
      </p:sp>
    </p:spTree>
    <p:extLst>
      <p:ext uri="{BB962C8B-B14F-4D97-AF65-F5344CB8AC3E}">
        <p14:creationId xmlns:p14="http://schemas.microsoft.com/office/powerpoint/2010/main" val="166622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1910.178</a:t>
            </a:r>
            <a:br>
              <a:rPr lang="en-US" altLang="en-US" sz="1200" i="1" dirty="0" smtClean="0">
                <a:solidFill>
                  <a:srgbClr val="3333CC"/>
                </a:solidFill>
                <a:latin typeface="Arial" charset="0"/>
              </a:rPr>
            </a:br>
            <a:r>
              <a:rPr lang="en-US" altLang="en-US" sz="1200" i="1" dirty="0" smtClean="0">
                <a:solidFill>
                  <a:srgbClr val="3333CC"/>
                </a:solidFill>
                <a:latin typeface="Arial" charset="0"/>
              </a:rPr>
              <a:t>Powered Industrial Trucks</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FF0000"/>
                </a:solidFill>
                <a:latin typeface="Tahoma" pitchFamily="34" charset="0"/>
              </a:rPr>
              <a:t>29 CFR 1910.178(k)(1) states that </a:t>
            </a:r>
            <a:r>
              <a:rPr lang="en-US" sz="1200" b="0" i="0" kern="1200" dirty="0" smtClean="0">
                <a:solidFill>
                  <a:schemeClr val="tx1"/>
                </a:solidFill>
                <a:effectLst/>
                <a:latin typeface="+mn-lt"/>
                <a:ea typeface="+mn-ea"/>
                <a:cs typeface="+mn-cs"/>
              </a:rPr>
              <a:t>brakes of highway trucks shall be set and wheel chocks placed under the rear wheels to prevent the trucks from rolling while they are boarded with powered industrial trucks.</a:t>
            </a:r>
            <a:r>
              <a:rPr lang="en-US" altLang="en-US" dirty="0" smtClean="0">
                <a:solidFill>
                  <a:srgbClr val="FF0000"/>
                </a:solidFill>
                <a:latin typeface="Tahoma" pitchFamily="34" charset="0"/>
              </a:rPr>
              <a:t>.</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29</a:t>
            </a:fld>
            <a:endParaRPr lang="en-US" dirty="0"/>
          </a:p>
        </p:txBody>
      </p:sp>
    </p:spTree>
    <p:extLst>
      <p:ext uri="{BB962C8B-B14F-4D97-AF65-F5344CB8AC3E}">
        <p14:creationId xmlns:p14="http://schemas.microsoft.com/office/powerpoint/2010/main" val="3258216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1910.178</a:t>
            </a:r>
            <a:br>
              <a:rPr lang="en-US" altLang="en-US" sz="1200" i="1" dirty="0" smtClean="0">
                <a:solidFill>
                  <a:srgbClr val="3333CC"/>
                </a:solidFill>
                <a:latin typeface="Arial" charset="0"/>
              </a:rPr>
            </a:br>
            <a:r>
              <a:rPr lang="en-US" altLang="en-US" sz="1200" i="1" dirty="0" smtClean="0">
                <a:solidFill>
                  <a:srgbClr val="3333CC"/>
                </a:solidFill>
                <a:latin typeface="Arial" charset="0"/>
              </a:rPr>
              <a:t>Powered Industrial Trucks</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FF0000"/>
                </a:solidFill>
                <a:latin typeface="Tahoma" pitchFamily="34" charset="0"/>
              </a:rPr>
              <a:t>29 CFR 1910.178(f)(2) states that </a:t>
            </a:r>
            <a:r>
              <a:rPr lang="en-US" altLang="en-US" sz="1200" b="0" i="0" kern="1200" dirty="0" smtClean="0">
                <a:solidFill>
                  <a:schemeClr val="tx1"/>
                </a:solidFill>
                <a:effectLst/>
                <a:latin typeface="+mn-lt"/>
                <a:ea typeface="+mn-ea"/>
                <a:cs typeface="+mn-cs"/>
              </a:rPr>
              <a:t>t</a:t>
            </a:r>
            <a:r>
              <a:rPr lang="en-US" sz="1200" b="0" i="0" kern="1200" dirty="0" smtClean="0">
                <a:solidFill>
                  <a:schemeClr val="tx1"/>
                </a:solidFill>
                <a:effectLst/>
                <a:latin typeface="+mn-lt"/>
                <a:ea typeface="+mn-ea"/>
                <a:cs typeface="+mn-cs"/>
              </a:rPr>
              <a:t>he storage and handling of liquefied petroleum gas fuel shall be in accordance with NFPA Storage and Handling of Liquefied Petroleum Gases (NFPA No. 58-1969), which is incorporated by reference as specified in Sec. 1910.6.</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i="0" kern="1200" dirty="0" smtClean="0">
                <a:solidFill>
                  <a:schemeClr val="tx1"/>
                </a:solidFill>
                <a:effectLst/>
                <a:latin typeface="+mn-lt"/>
                <a:ea typeface="+mn-ea"/>
                <a:cs typeface="+mn-cs"/>
              </a:rPr>
              <a:t>BEST PRACTICE - </a:t>
            </a:r>
            <a:r>
              <a:rPr lang="en-US" altLang="en-US" dirty="0" smtClean="0">
                <a:solidFill>
                  <a:srgbClr val="FF0000"/>
                </a:solidFill>
                <a:latin typeface="Tahoma" pitchFamily="34" charset="0"/>
              </a:rPr>
              <a:t>where a locator pin is provided for an LP cylinder, it must be used. This will keep the LP tank from unnecessary movement on the powered</a:t>
            </a:r>
            <a:r>
              <a:rPr lang="en-US" altLang="en-US" baseline="0" dirty="0" smtClean="0">
                <a:solidFill>
                  <a:srgbClr val="FF0000"/>
                </a:solidFill>
                <a:latin typeface="Tahoma" pitchFamily="34" charset="0"/>
              </a:rPr>
              <a:t> </a:t>
            </a:r>
            <a:r>
              <a:rPr lang="en-US" altLang="en-US" baseline="0" smtClean="0">
                <a:solidFill>
                  <a:srgbClr val="FF0000"/>
                </a:solidFill>
                <a:latin typeface="Tahoma" pitchFamily="34" charset="0"/>
              </a:rPr>
              <a:t>industrial vehicle.</a:t>
            </a:r>
            <a:endParaRPr lang="en-US" altLang="en-US" dirty="0" smtClean="0">
              <a:solidFill>
                <a:srgbClr val="FF0000"/>
              </a:solidFill>
              <a:latin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30</a:t>
            </a:fld>
            <a:endParaRPr lang="en-US" dirty="0"/>
          </a:p>
        </p:txBody>
      </p:sp>
    </p:spTree>
    <p:extLst>
      <p:ext uri="{BB962C8B-B14F-4D97-AF65-F5344CB8AC3E}">
        <p14:creationId xmlns:p14="http://schemas.microsoft.com/office/powerpoint/2010/main" val="1457289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1910.178</a:t>
            </a:r>
            <a:br>
              <a:rPr lang="en-US" altLang="en-US" sz="1200" i="1" dirty="0" smtClean="0">
                <a:solidFill>
                  <a:srgbClr val="3333CC"/>
                </a:solidFill>
                <a:latin typeface="Arial" charset="0"/>
              </a:rPr>
            </a:br>
            <a:r>
              <a:rPr lang="en-US" altLang="en-US" sz="1200" i="1" dirty="0" smtClean="0">
                <a:solidFill>
                  <a:srgbClr val="3333CC"/>
                </a:solidFill>
                <a:latin typeface="Arial" charset="0"/>
              </a:rPr>
              <a:t>Powered Industrial Trucks</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FF0000"/>
                </a:solidFill>
                <a:latin typeface="Tahoma" pitchFamily="34" charset="0"/>
              </a:rPr>
              <a:t>29 CFR 1910.178(m)(12) states that an industrial truck used for lifting personnel must be equipped with a safety platform.</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31</a:t>
            </a:fld>
            <a:endParaRPr lang="en-US" dirty="0"/>
          </a:p>
        </p:txBody>
      </p:sp>
    </p:spTree>
    <p:extLst>
      <p:ext uri="{BB962C8B-B14F-4D97-AF65-F5344CB8AC3E}">
        <p14:creationId xmlns:p14="http://schemas.microsoft.com/office/powerpoint/2010/main" val="726121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solidFill>
                  <a:srgbClr val="3333CC"/>
                </a:solidFill>
                <a:latin typeface="Arial" charset="0"/>
              </a:rPr>
              <a:t>1910.178</a:t>
            </a:r>
            <a:br>
              <a:rPr lang="en-US" altLang="en-US" sz="1200" i="1" dirty="0" smtClean="0">
                <a:solidFill>
                  <a:srgbClr val="3333CC"/>
                </a:solidFill>
                <a:latin typeface="Arial" charset="0"/>
              </a:rPr>
            </a:br>
            <a:r>
              <a:rPr lang="en-US" altLang="en-US" sz="1200" i="1" dirty="0" smtClean="0">
                <a:solidFill>
                  <a:srgbClr val="3333CC"/>
                </a:solidFill>
                <a:latin typeface="Arial" charset="0"/>
              </a:rPr>
              <a:t>Powered Industrial Trucks</a:t>
            </a:r>
            <a:endParaRPr lang="en-US" altLang="en-US" sz="16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rgbClr val="FF0000"/>
                </a:solidFill>
                <a:latin typeface="Tahoma" pitchFamily="34" charset="0"/>
              </a:rPr>
              <a:t>29 CFR 1910.178(a)(4) states that modifications and additions to forklifts shall not be made without the manufacturer’s prior written approval.</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32</a:t>
            </a:fld>
            <a:endParaRPr lang="en-US" dirty="0"/>
          </a:p>
        </p:txBody>
      </p:sp>
    </p:spTree>
    <p:extLst>
      <p:ext uri="{BB962C8B-B14F-4D97-AF65-F5344CB8AC3E}">
        <p14:creationId xmlns:p14="http://schemas.microsoft.com/office/powerpoint/2010/main" val="1985357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400" i="1" dirty="0" smtClean="0">
                <a:solidFill>
                  <a:srgbClr val="3333CC"/>
                </a:solidFill>
                <a:latin typeface="Arial" charset="0"/>
              </a:rPr>
              <a:t>1910.106</a:t>
            </a:r>
            <a:br>
              <a:rPr lang="en-US" altLang="en-US" sz="1400" i="1" dirty="0" smtClean="0">
                <a:solidFill>
                  <a:srgbClr val="3333CC"/>
                </a:solidFill>
                <a:latin typeface="Arial" charset="0"/>
              </a:rPr>
            </a:br>
            <a:r>
              <a:rPr lang="en-US" altLang="en-US" sz="1200" i="1" dirty="0" smtClean="0">
                <a:solidFill>
                  <a:srgbClr val="3333CC"/>
                </a:solidFill>
                <a:latin typeface="Arial" charset="0"/>
              </a:rPr>
              <a:t>Flammable/Combustible Liquids</a:t>
            </a:r>
            <a:endParaRPr lang="en-US" altLang="en-US" sz="18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rgbClr val="FF0000"/>
                </a:solidFill>
                <a:latin typeface="Tahoma" pitchFamily="34" charset="0"/>
              </a:rPr>
              <a:t>29 CFR 1910.106(d)(2)(i) states that only approved containers and portable tanks shall be used to store flammable liquids, and 29 CFR 1910.1200(f)(5)(ii) states that all chemical containers must be labeled with the chemical’s name and hazard(s).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33</a:t>
            </a:fld>
            <a:endParaRPr lang="en-US" dirty="0"/>
          </a:p>
        </p:txBody>
      </p:sp>
    </p:spTree>
    <p:extLst>
      <p:ext uri="{BB962C8B-B14F-4D97-AF65-F5344CB8AC3E}">
        <p14:creationId xmlns:p14="http://schemas.microsoft.com/office/powerpoint/2010/main" val="1568702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400" i="1" dirty="0" smtClean="0">
                <a:solidFill>
                  <a:srgbClr val="3333CC"/>
                </a:solidFill>
                <a:latin typeface="Arial" charset="0"/>
              </a:rPr>
              <a:t>1910.106</a:t>
            </a:r>
            <a:br>
              <a:rPr lang="en-US" altLang="en-US" sz="1400" i="1" dirty="0" smtClean="0">
                <a:solidFill>
                  <a:srgbClr val="3333CC"/>
                </a:solidFill>
                <a:latin typeface="Arial" charset="0"/>
              </a:rPr>
            </a:br>
            <a:r>
              <a:rPr lang="en-US" altLang="en-US" sz="1200" i="1" dirty="0" smtClean="0">
                <a:solidFill>
                  <a:srgbClr val="3333CC"/>
                </a:solidFill>
                <a:latin typeface="Arial" charset="0"/>
              </a:rPr>
              <a:t>Flammable/Combustible Liquids</a:t>
            </a:r>
            <a:endParaRPr lang="en-US" altLang="en-US" sz="18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rgbClr val="FF0000"/>
                </a:solidFill>
                <a:latin typeface="Tahoma" pitchFamily="34" charset="0"/>
              </a:rPr>
              <a:t>29 CFR 1910.106(d)(3)(ii): “…All joints and seams shall remain tight and the door shall remain securely closed during the fire test. Cabinets shall be labeled in conspicuous lettering, "Flammable - Keep Fire Away.”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34</a:t>
            </a:fld>
            <a:endParaRPr lang="en-US" dirty="0"/>
          </a:p>
        </p:txBody>
      </p:sp>
    </p:spTree>
    <p:extLst>
      <p:ext uri="{BB962C8B-B14F-4D97-AF65-F5344CB8AC3E}">
        <p14:creationId xmlns:p14="http://schemas.microsoft.com/office/powerpoint/2010/main" val="143817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1143000" y="685800"/>
            <a:ext cx="4572000" cy="3429000"/>
          </a:xfrm>
          <a:ln/>
        </p:spPr>
      </p:sp>
      <p:sp>
        <p:nvSpPr>
          <p:cNvPr id="191491" name="Notes Placeholder 2"/>
          <p:cNvSpPr>
            <a:spLocks noGrp="1"/>
          </p:cNvSpPr>
          <p:nvPr>
            <p:ph type="body" idx="1"/>
          </p:nvPr>
        </p:nvSpPr>
        <p:spPr>
          <a:noFill/>
        </p:spPr>
        <p:txBody>
          <a:bodyPr/>
          <a:lstStyle/>
          <a:p>
            <a:r>
              <a:rPr lang="en-US" altLang="en-US" b="0" dirty="0" smtClean="0"/>
              <a:t>Where to find the information</a:t>
            </a:r>
          </a:p>
        </p:txBody>
      </p:sp>
      <p:sp>
        <p:nvSpPr>
          <p:cNvPr id="191492" name="Slide Number Placehold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86B2C14-1F5F-4DB6-82C3-80A8B9D9BC72}" type="slidenum">
              <a:rPr lang="en-US" altLang="en-US" sz="1200" smtClean="0">
                <a:solidFill>
                  <a:srgbClr val="000000"/>
                </a:solidFill>
              </a:rPr>
              <a:pPr/>
              <a:t>7</a:t>
            </a:fld>
            <a:endParaRPr lang="en-US" altLang="en-US" sz="1200" dirty="0" smtClean="0">
              <a:solidFill>
                <a:srgbClr val="000000"/>
              </a:solidFill>
            </a:endParaRPr>
          </a:p>
        </p:txBody>
      </p:sp>
    </p:spTree>
    <p:extLst>
      <p:ext uri="{BB962C8B-B14F-4D97-AF65-F5344CB8AC3E}">
        <p14:creationId xmlns:p14="http://schemas.microsoft.com/office/powerpoint/2010/main" val="2790260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400" i="1" dirty="0" smtClean="0">
                <a:solidFill>
                  <a:srgbClr val="3333CC"/>
                </a:solidFill>
                <a:latin typeface="Arial" charset="0"/>
              </a:rPr>
              <a:t>1910.253</a:t>
            </a:r>
            <a:br>
              <a:rPr lang="en-US" altLang="en-US" sz="1400" i="1" dirty="0" smtClean="0">
                <a:solidFill>
                  <a:srgbClr val="3333CC"/>
                </a:solidFill>
                <a:latin typeface="Arial" charset="0"/>
              </a:rPr>
            </a:br>
            <a:r>
              <a:rPr lang="en-US" altLang="en-US" sz="1200" i="1" dirty="0" smtClean="0">
                <a:solidFill>
                  <a:srgbClr val="3333CC"/>
                </a:solidFill>
                <a:latin typeface="Arial" charset="0"/>
              </a:rPr>
              <a:t>Oxygen-Fuel Gas Welding &amp; Cutting</a:t>
            </a:r>
            <a:endParaRPr lang="en-US" altLang="en-US" sz="18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rgbClr val="FF0000"/>
                </a:solidFill>
                <a:latin typeface="Tahoma" pitchFamily="34" charset="0"/>
              </a:rPr>
              <a:t>29 CFR 1910.253(b)(2)(ii) states that all oxygen cylinders must be stored at least 20 feet from any flammable or combustible materials, or have a five-foot divider between them.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35</a:t>
            </a:fld>
            <a:endParaRPr lang="en-US" dirty="0"/>
          </a:p>
        </p:txBody>
      </p:sp>
    </p:spTree>
    <p:extLst>
      <p:ext uri="{BB962C8B-B14F-4D97-AF65-F5344CB8AC3E}">
        <p14:creationId xmlns:p14="http://schemas.microsoft.com/office/powerpoint/2010/main" val="668583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400" i="1" dirty="0" smtClean="0">
                <a:solidFill>
                  <a:srgbClr val="3333CC"/>
                </a:solidFill>
                <a:latin typeface="Arial" charset="0"/>
              </a:rPr>
              <a:t>1910.253</a:t>
            </a:r>
            <a:br>
              <a:rPr lang="en-US" altLang="en-US" sz="1400" i="1" dirty="0" smtClean="0">
                <a:solidFill>
                  <a:srgbClr val="3333CC"/>
                </a:solidFill>
                <a:latin typeface="Arial" charset="0"/>
              </a:rPr>
            </a:br>
            <a:r>
              <a:rPr lang="en-US" altLang="en-US" sz="1200" i="1" dirty="0" smtClean="0">
                <a:solidFill>
                  <a:srgbClr val="3333CC"/>
                </a:solidFill>
                <a:latin typeface="Arial" charset="0"/>
              </a:rPr>
              <a:t>Oxygen-Fuel Gas Welding &amp; Cutting</a:t>
            </a:r>
            <a:endParaRPr lang="en-US" altLang="en-US" sz="18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FF0000"/>
                </a:solidFill>
                <a:latin typeface="Tahoma" pitchFamily="34" charset="0"/>
              </a:rPr>
              <a:t>29 CFR 1910.253(b)(2)(ii) states that all oxygen cylinders must be stored at least 20 feet from any flammable or combustible materials. </a:t>
            </a:r>
            <a:endParaRPr lang="en-US" altLang="en-US" sz="160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36</a:t>
            </a:fld>
            <a:endParaRPr lang="en-US" dirty="0"/>
          </a:p>
        </p:txBody>
      </p:sp>
    </p:spTree>
    <p:extLst>
      <p:ext uri="{BB962C8B-B14F-4D97-AF65-F5344CB8AC3E}">
        <p14:creationId xmlns:p14="http://schemas.microsoft.com/office/powerpoint/2010/main" val="1993292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beginning this section show video titled Working Safely Around</a:t>
            </a:r>
            <a:r>
              <a:rPr lang="en-US" baseline="0" dirty="0" smtClean="0"/>
              <a:t> Mobile Equipment (15’ 09”).</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37</a:t>
            </a:fld>
            <a:endParaRPr lang="en-US" dirty="0"/>
          </a:p>
        </p:txBody>
      </p:sp>
    </p:spTree>
    <p:extLst>
      <p:ext uri="{BB962C8B-B14F-4D97-AF65-F5344CB8AC3E}">
        <p14:creationId xmlns:p14="http://schemas.microsoft.com/office/powerpoint/2010/main" val="785822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video, talk about the scenario (what, where, how) and the outcome. </a:t>
            </a:r>
          </a:p>
          <a:p>
            <a:endParaRPr lang="en-US" dirty="0" smtClean="0"/>
          </a:p>
          <a:p>
            <a:r>
              <a:rPr lang="en-US" dirty="0" smtClean="0"/>
              <a:t>In this scenario the workers put themselves in a bad position. They should have waited for the customer to finish moving their vehicle before they walked behind</a:t>
            </a:r>
            <a:r>
              <a:rPr lang="en-US" baseline="0" dirty="0" smtClean="0"/>
              <a:t> it. This was an incident that could have turned into a major injury or worse. Luck played a big part in this </a:t>
            </a:r>
            <a:r>
              <a:rPr lang="en-US" baseline="0" dirty="0" smtClean="0"/>
              <a:t>situation and no one </a:t>
            </a:r>
            <a:r>
              <a:rPr lang="en-US" baseline="0" smtClean="0"/>
              <a:t>was injured. </a:t>
            </a:r>
            <a:r>
              <a:rPr lang="en-US" baseline="0" dirty="0" smtClean="0"/>
              <a:t>The important piece to get across to the viewer is to recognize or identify the hazard of putting oneself in the position of the moving vehicle. Although the employees did not expect this vehicle to come back and hit them workers everywhere must learn to IDENTIFY THE HAZARDS AND REDUCE THE RISKS around their facilities.</a:t>
            </a:r>
            <a:endParaRPr lang="en-US" dirty="0"/>
          </a:p>
        </p:txBody>
      </p:sp>
      <p:sp>
        <p:nvSpPr>
          <p:cNvPr id="4" name="Slide Number Placeholder 3"/>
          <p:cNvSpPr>
            <a:spLocks noGrp="1"/>
          </p:cNvSpPr>
          <p:nvPr>
            <p:ph type="sldNum" sz="quarter" idx="10"/>
          </p:nvPr>
        </p:nvSpPr>
        <p:spPr/>
        <p:txBody>
          <a:bodyPr/>
          <a:lstStyle/>
          <a:p>
            <a:fld id="{523AC573-3D56-401F-B787-7D35E9AD8FF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810943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dirty="0" smtClean="0">
                <a:solidFill>
                  <a:prstClr val="black"/>
                </a:solidFill>
              </a:rPr>
              <a:t>Forklift Safety Training</a:t>
            </a:r>
          </a:p>
        </p:txBody>
      </p:sp>
      <p:sp>
        <p:nvSpPr>
          <p:cNvPr id="208899"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C6CB08E-7C90-476D-9B9B-C0D6779B5516}" type="slidenum">
              <a:rPr lang="en-US" altLang="en-US" sz="1200" smtClean="0">
                <a:solidFill>
                  <a:prstClr val="black"/>
                </a:solidFill>
              </a:rPr>
              <a:pPr/>
              <a:t>39</a:t>
            </a:fld>
            <a:endParaRPr lang="en-US" altLang="en-US" sz="1200" dirty="0" smtClean="0">
              <a:solidFill>
                <a:prstClr val="black"/>
              </a:solidFill>
            </a:endParaRPr>
          </a:p>
        </p:txBody>
      </p:sp>
      <p:sp>
        <p:nvSpPr>
          <p:cNvPr id="208900" name="Rectangle 2"/>
          <p:cNvSpPr>
            <a:spLocks noGrp="1" noRot="1" noChangeAspect="1" noChangeArrowheads="1" noTextEdit="1"/>
          </p:cNvSpPr>
          <p:nvPr>
            <p:ph type="sldImg"/>
          </p:nvPr>
        </p:nvSpPr>
        <p:spPr>
          <a:xfrm>
            <a:off x="1143000" y="685800"/>
            <a:ext cx="4572000" cy="3429000"/>
          </a:xfrm>
          <a:ln/>
        </p:spPr>
      </p:sp>
      <p:sp>
        <p:nvSpPr>
          <p:cNvPr id="208901" name="Rectangle 3"/>
          <p:cNvSpPr>
            <a:spLocks noGrp="1" noChangeArrowheads="1"/>
          </p:cNvSpPr>
          <p:nvPr>
            <p:ph type="body" idx="1"/>
          </p:nvPr>
        </p:nvSpPr>
        <p:spPr>
          <a:noFill/>
        </p:spPr>
        <p:txBody>
          <a:bodyPr/>
          <a:lstStyle/>
          <a:p>
            <a:r>
              <a:rPr lang="en-US" altLang="en-US" dirty="0" smtClean="0"/>
              <a:t>This slide “Circle of Safety” is about walking around the piece of equipment before operating it. By doing a walk around you are inspecting and looking for people or objects that might be in the blind spots, tires, or under the equipment. All equipment operator should do a 360 degree walk-around inspection at the start of their shift. They</a:t>
            </a:r>
            <a:r>
              <a:rPr lang="en-US" altLang="en-US" baseline="0" dirty="0" smtClean="0"/>
              <a:t> should also do a 360 degree walk around of their equipment when they come back from their morning break, lunch or dinner, evening break, etc. This walk-around will give the operator the opportunity to see the BIG PICTURE around their equipment. This is an important and simple step towards recognizing and reducing hazards in the workplace.</a:t>
            </a:r>
            <a:endParaRPr lang="en-US" altLang="en-US" dirty="0" smtClean="0"/>
          </a:p>
        </p:txBody>
      </p:sp>
    </p:spTree>
    <p:extLst>
      <p:ext uri="{BB962C8B-B14F-4D97-AF65-F5344CB8AC3E}">
        <p14:creationId xmlns:p14="http://schemas.microsoft.com/office/powerpoint/2010/main" val="30986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Pre-operational inspection. Why do you do this with your equipment? 1)</a:t>
            </a:r>
            <a:r>
              <a:rPr lang="en-US" baseline="0" dirty="0" smtClean="0"/>
              <a:t> to be sure that the equipment is safe for operation, 2) to check for damage to the equipment. </a:t>
            </a:r>
          </a:p>
          <a:p>
            <a:endParaRPr lang="en-US" baseline="0" dirty="0" smtClean="0"/>
          </a:p>
          <a:p>
            <a:r>
              <a:rPr lang="en-US" baseline="0" dirty="0" smtClean="0"/>
              <a:t>Why else do we do a pre-operational inspection? A pre-operational inspection is considered a form of hazard recognition. By looking closely at the mobile equipment you may be able to spot “small issues” before they become “larger hazards”.</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40</a:t>
            </a:fld>
            <a:endParaRPr lang="en-US" dirty="0"/>
          </a:p>
        </p:txBody>
      </p:sp>
    </p:spTree>
    <p:extLst>
      <p:ext uri="{BB962C8B-B14F-4D97-AF65-F5344CB8AC3E}">
        <p14:creationId xmlns:p14="http://schemas.microsoft.com/office/powerpoint/2010/main" val="3946265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Mobile equipment</a:t>
            </a:r>
            <a:r>
              <a:rPr lang="en-US" baseline="0" dirty="0" smtClean="0"/>
              <a:t> in this case is forklift, skidsteer, wheel loader (typical warehouse mobile equipment).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 you use hand-held radios or hand signals to communicate with the equipment operators? Either method is acceptable. Clear communication is the KEY lesson here.</a:t>
            </a:r>
          </a:p>
          <a:p>
            <a:endParaRPr lang="en-US" baseline="0" dirty="0" smtClean="0"/>
          </a:p>
          <a:p>
            <a:r>
              <a:rPr lang="en-US" sz="1200" kern="1200" dirty="0" smtClean="0">
                <a:solidFill>
                  <a:schemeClr val="tx1"/>
                </a:solidFill>
                <a:effectLst/>
                <a:latin typeface="+mn-lt"/>
                <a:ea typeface="+mn-ea"/>
                <a:cs typeface="+mn-cs"/>
              </a:rPr>
              <a:t>The question…”How do you communicate with mobile equipment operators at your facility?” can be answered with a few different options.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Hand held radios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Verbal communications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Body language hand signals</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main point to be made with this slide is that no one shall pass by mobile equipment without getting the operators attention and the operators “ok to pass” signal (verbal or other means).</a:t>
            </a:r>
          </a:p>
          <a:p>
            <a:endParaRPr lang="en-US" sz="1200" kern="1200" baseline="0" dirty="0" smtClean="0">
              <a:solidFill>
                <a:schemeClr val="tx1"/>
              </a:solidFill>
              <a:effectLst/>
              <a:latin typeface="+mn-lt"/>
              <a:ea typeface="+mn-ea"/>
              <a:cs typeface="+mn-cs"/>
            </a:endParaRP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4075C40-9256-48B2-ACD0-FFA35C874F1F}" type="slidenum">
              <a:rPr lang="en-US" smtClean="0"/>
              <a:t>41</a:t>
            </a:fld>
            <a:endParaRPr lang="en-US" dirty="0"/>
          </a:p>
        </p:txBody>
      </p:sp>
    </p:spTree>
    <p:extLst>
      <p:ext uri="{BB962C8B-B14F-4D97-AF65-F5344CB8AC3E}">
        <p14:creationId xmlns:p14="http://schemas.microsoft.com/office/powerpoint/2010/main" val="1494424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 offer a guideline to</a:t>
            </a:r>
            <a:r>
              <a:rPr lang="en-US" baseline="0" dirty="0" smtClean="0"/>
              <a:t> help the view recognize the blind spots that an equipment operator has. No pedestrian should pass by a piece of operating mobile equipment until they are recognized by the operator and that operator knows the pedestrian’s intention to pass by the equipment. See next several slides for blind spot areas.</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42</a:t>
            </a:fld>
            <a:endParaRPr lang="en-US" dirty="0"/>
          </a:p>
        </p:txBody>
      </p:sp>
    </p:spTree>
    <p:extLst>
      <p:ext uri="{BB962C8B-B14F-4D97-AF65-F5344CB8AC3E}">
        <p14:creationId xmlns:p14="http://schemas.microsoft.com/office/powerpoint/2010/main" val="2168580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087E5D9-53D5-4498-BABA-353F81E4B5B4}" type="slidenum">
              <a:rPr lang="en-US" altLang="en-US" sz="1000">
                <a:solidFill>
                  <a:prstClr val="black"/>
                </a:solidFill>
              </a:rPr>
              <a:pPr/>
              <a:t>44</a:t>
            </a:fld>
            <a:endParaRPr lang="en-US" altLang="en-US" sz="1000" dirty="0">
              <a:solidFill>
                <a:prstClr val="black"/>
              </a:solidFill>
            </a:endParaRPr>
          </a:p>
        </p:txBody>
      </p:sp>
      <p:sp>
        <p:nvSpPr>
          <p:cNvPr id="26627" name="Rectangle 2"/>
          <p:cNvSpPr>
            <a:spLocks noGrp="1" noRot="1" noChangeAspect="1" noChangeArrowheads="1" noTextEdit="1"/>
          </p:cNvSpPr>
          <p:nvPr>
            <p:ph type="sldImg"/>
          </p:nvPr>
        </p:nvSpPr>
        <p:spPr>
          <a:xfrm>
            <a:off x="1143000" y="685800"/>
            <a:ext cx="4572000" cy="3429000"/>
          </a:xfrm>
          <a:ln cap="flat"/>
        </p:spPr>
      </p:sp>
      <p:sp>
        <p:nvSpPr>
          <p:cNvPr id="26628"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218624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D5C4A1CF-45DD-4794-B429-50803216144D}" type="slidenum">
              <a:rPr lang="en-US" altLang="en-US" sz="1000">
                <a:solidFill>
                  <a:prstClr val="black"/>
                </a:solidFill>
              </a:rPr>
              <a:pPr/>
              <a:t>45</a:t>
            </a:fld>
            <a:endParaRPr lang="en-US" altLang="en-US" sz="1000">
              <a:solidFill>
                <a:prstClr val="black"/>
              </a:solidFill>
            </a:endParaRPr>
          </a:p>
        </p:txBody>
      </p:sp>
      <p:sp>
        <p:nvSpPr>
          <p:cNvPr id="34819" name="Rectangle 2"/>
          <p:cNvSpPr>
            <a:spLocks noGrp="1" noRot="1" noChangeAspect="1" noChangeArrowheads="1" noTextEdit="1"/>
          </p:cNvSpPr>
          <p:nvPr>
            <p:ph type="sldImg"/>
          </p:nvPr>
        </p:nvSpPr>
        <p:spPr>
          <a:xfrm>
            <a:off x="1143000" y="685800"/>
            <a:ext cx="4572000" cy="3429000"/>
          </a:xfrm>
          <a:ln cap="flat"/>
        </p:spPr>
      </p:sp>
      <p:sp>
        <p:nvSpPr>
          <p:cNvPr id="34820"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280340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Most everyone would agree that an incident is unplanned and unwanted.  The idea that an incident is controllable might be a new concept.  An incident stops the normal course of events and causes property damage, or personal injury, minor or serious and occasionally results in a fatality.</a:t>
            </a:r>
          </a:p>
          <a:p>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0D72378-53B5-4915-8A2B-BD7E8A51D76A}" type="slidenum">
              <a:rPr lang="en-US" altLang="en-US">
                <a:solidFill>
                  <a:prstClr val="black"/>
                </a:solidFill>
                <a:latin typeface="Arial" charset="0"/>
              </a:rPr>
              <a:pPr eaLnBrk="1" hangingPunct="1">
                <a:spcBef>
                  <a:spcPct val="0"/>
                </a:spcBef>
              </a:pPr>
              <a:t>8</a:t>
            </a:fld>
            <a:endParaRPr lang="en-US" altLang="en-US" dirty="0">
              <a:solidFill>
                <a:prstClr val="black"/>
              </a:solidFill>
              <a:latin typeface="Arial" charset="0"/>
            </a:endParaRPr>
          </a:p>
        </p:txBody>
      </p:sp>
    </p:spTree>
    <p:extLst>
      <p:ext uri="{BB962C8B-B14F-4D97-AF65-F5344CB8AC3E}">
        <p14:creationId xmlns:p14="http://schemas.microsoft.com/office/powerpoint/2010/main" val="3492020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85011D12-6B83-4E64-9498-E649B4A1BE24}" type="slidenum">
              <a:rPr lang="en-US" altLang="en-US" sz="1000">
                <a:solidFill>
                  <a:prstClr val="black"/>
                </a:solidFill>
              </a:rPr>
              <a:pPr/>
              <a:t>46</a:t>
            </a:fld>
            <a:endParaRPr lang="en-US" altLang="en-US" sz="1000">
              <a:solidFill>
                <a:prstClr val="black"/>
              </a:solidFill>
            </a:endParaRPr>
          </a:p>
        </p:txBody>
      </p:sp>
      <p:sp>
        <p:nvSpPr>
          <p:cNvPr id="35843" name="Rectangle 2"/>
          <p:cNvSpPr>
            <a:spLocks noGrp="1" noRot="1" noChangeAspect="1" noChangeArrowheads="1" noTextEdit="1"/>
          </p:cNvSpPr>
          <p:nvPr>
            <p:ph type="sldImg"/>
          </p:nvPr>
        </p:nvSpPr>
        <p:spPr>
          <a:xfrm>
            <a:off x="1143000" y="685800"/>
            <a:ext cx="4572000" cy="3429000"/>
          </a:xfrm>
          <a:ln cap="flat"/>
        </p:spPr>
      </p:sp>
      <p:sp>
        <p:nvSpPr>
          <p:cNvPr id="3584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387275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98750824-4D14-4C49-9CFC-637317197282}" type="slidenum">
              <a:rPr lang="en-US" altLang="en-US" sz="1000">
                <a:solidFill>
                  <a:prstClr val="black"/>
                </a:solidFill>
              </a:rPr>
              <a:pPr/>
              <a:t>47</a:t>
            </a:fld>
            <a:endParaRPr lang="en-US" altLang="en-US" sz="1000">
              <a:solidFill>
                <a:prstClr val="black"/>
              </a:solidFill>
            </a:endParaRPr>
          </a:p>
        </p:txBody>
      </p:sp>
      <p:sp>
        <p:nvSpPr>
          <p:cNvPr id="32771" name="Rectangle 2"/>
          <p:cNvSpPr>
            <a:spLocks noGrp="1" noRot="1" noChangeAspect="1" noChangeArrowheads="1" noTextEdit="1"/>
          </p:cNvSpPr>
          <p:nvPr>
            <p:ph type="sldImg"/>
          </p:nvPr>
        </p:nvSpPr>
        <p:spPr>
          <a:xfrm>
            <a:off x="1143000" y="685800"/>
            <a:ext cx="4572000" cy="3429000"/>
          </a:xfrm>
          <a:ln cap="flat"/>
        </p:spPr>
      </p:sp>
      <p:sp>
        <p:nvSpPr>
          <p:cNvPr id="3277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20286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42EE090-7FFF-4A63-B54F-4C4A1EC1E0D7}" type="slidenum">
              <a:rPr lang="en-US" altLang="en-US" sz="1000">
                <a:solidFill>
                  <a:prstClr val="black"/>
                </a:solidFill>
              </a:rPr>
              <a:pPr/>
              <a:t>48</a:t>
            </a:fld>
            <a:endParaRPr lang="en-US" altLang="en-US" sz="1000">
              <a:solidFill>
                <a:prstClr val="black"/>
              </a:solidFill>
            </a:endParaRPr>
          </a:p>
        </p:txBody>
      </p:sp>
      <p:sp>
        <p:nvSpPr>
          <p:cNvPr id="31747" name="Rectangle 2"/>
          <p:cNvSpPr>
            <a:spLocks noGrp="1" noRot="1" noChangeAspect="1" noChangeArrowheads="1" noTextEdit="1"/>
          </p:cNvSpPr>
          <p:nvPr>
            <p:ph type="sldImg"/>
          </p:nvPr>
        </p:nvSpPr>
        <p:spPr>
          <a:xfrm>
            <a:off x="1143000" y="685800"/>
            <a:ext cx="4572000" cy="3429000"/>
          </a:xfrm>
          <a:ln cap="flat"/>
        </p:spPr>
      </p:sp>
      <p:sp>
        <p:nvSpPr>
          <p:cNvPr id="31748"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714258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7967698-0EAD-43E6-ADE5-9EA9F932395F}" type="slidenum">
              <a:rPr lang="en-US" altLang="en-US" sz="1000">
                <a:solidFill>
                  <a:prstClr val="black"/>
                </a:solidFill>
              </a:rPr>
              <a:pPr/>
              <a:t>49</a:t>
            </a:fld>
            <a:endParaRPr lang="en-US" altLang="en-US" sz="1000">
              <a:solidFill>
                <a:prstClr val="black"/>
              </a:solidFill>
            </a:endParaRPr>
          </a:p>
        </p:txBody>
      </p:sp>
      <p:sp>
        <p:nvSpPr>
          <p:cNvPr id="27651" name="Rectangle 2"/>
          <p:cNvSpPr>
            <a:spLocks noGrp="1" noRot="1" noChangeAspect="1" noChangeArrowheads="1" noTextEdit="1"/>
          </p:cNvSpPr>
          <p:nvPr>
            <p:ph type="sldImg"/>
          </p:nvPr>
        </p:nvSpPr>
        <p:spPr>
          <a:xfrm>
            <a:off x="1143000" y="685800"/>
            <a:ext cx="4572000" cy="3429000"/>
          </a:xfrm>
          <a:ln cap="flat"/>
        </p:spPr>
      </p:sp>
      <p:sp>
        <p:nvSpPr>
          <p:cNvPr id="2765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842692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E44D9386-F057-469D-81B2-DD55BA6B454E}" type="slidenum">
              <a:rPr lang="en-US" altLang="en-US" sz="1000">
                <a:solidFill>
                  <a:prstClr val="black"/>
                </a:solidFill>
              </a:rPr>
              <a:pPr/>
              <a:t>50</a:t>
            </a:fld>
            <a:endParaRPr lang="en-US" altLang="en-US" sz="1000">
              <a:solidFill>
                <a:prstClr val="black"/>
              </a:solidFill>
            </a:endParaRPr>
          </a:p>
        </p:txBody>
      </p:sp>
      <p:sp>
        <p:nvSpPr>
          <p:cNvPr id="37891" name="Rectangle 2"/>
          <p:cNvSpPr>
            <a:spLocks noGrp="1" noRot="1" noChangeAspect="1" noChangeArrowheads="1" noTextEdit="1"/>
          </p:cNvSpPr>
          <p:nvPr>
            <p:ph type="sldImg"/>
          </p:nvPr>
        </p:nvSpPr>
        <p:spPr>
          <a:xfrm>
            <a:off x="1143000" y="685800"/>
            <a:ext cx="4572000" cy="3429000"/>
          </a:xfrm>
          <a:ln cap="flat"/>
        </p:spPr>
      </p:sp>
      <p:sp>
        <p:nvSpPr>
          <p:cNvPr id="3789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128950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dirty="0" smtClean="0">
                <a:solidFill>
                  <a:prstClr val="black"/>
                </a:solidFill>
              </a:rPr>
              <a:t>Forklift Safety Training</a:t>
            </a:r>
          </a:p>
        </p:txBody>
      </p:sp>
      <p:sp>
        <p:nvSpPr>
          <p:cNvPr id="214019"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27E475D-FD77-41B8-9C66-826CAB78D440}" type="slidenum">
              <a:rPr lang="en-US" altLang="en-US" sz="1200" smtClean="0">
                <a:solidFill>
                  <a:prstClr val="black"/>
                </a:solidFill>
              </a:rPr>
              <a:pPr/>
              <a:t>51</a:t>
            </a:fld>
            <a:endParaRPr lang="en-US" altLang="en-US" sz="1200" dirty="0" smtClean="0">
              <a:solidFill>
                <a:prstClr val="black"/>
              </a:solidFill>
            </a:endParaRPr>
          </a:p>
        </p:txBody>
      </p:sp>
      <p:sp>
        <p:nvSpPr>
          <p:cNvPr id="214020" name="Rectangle 2"/>
          <p:cNvSpPr>
            <a:spLocks noGrp="1" noRot="1" noChangeAspect="1" noChangeArrowheads="1" noTextEdit="1"/>
          </p:cNvSpPr>
          <p:nvPr>
            <p:ph type="sldImg"/>
          </p:nvPr>
        </p:nvSpPr>
        <p:spPr>
          <a:xfrm>
            <a:off x="1143000" y="685800"/>
            <a:ext cx="4572000" cy="3429000"/>
          </a:xfrm>
          <a:ln/>
        </p:spPr>
      </p:sp>
      <p:sp>
        <p:nvSpPr>
          <p:cNvPr id="214021" name="Rectangle 3"/>
          <p:cNvSpPr>
            <a:spLocks noGrp="1" noChangeArrowheads="1"/>
          </p:cNvSpPr>
          <p:nvPr>
            <p:ph type="body" idx="1"/>
          </p:nvPr>
        </p:nvSpPr>
        <p:spPr>
          <a:noFill/>
        </p:spPr>
        <p:txBody>
          <a:bodyPr/>
          <a:lstStyle/>
          <a:p>
            <a:r>
              <a:rPr lang="en-US" altLang="en-US" dirty="0" smtClean="0"/>
              <a:t>Always use the three point rule when climbing on and off of the equipment. That means that your body will always have three points of contact with the machine. In case you are to slip or lose your balance you will be able to catch yourself if you follow the three point rule.</a:t>
            </a:r>
          </a:p>
        </p:txBody>
      </p:sp>
    </p:spTree>
    <p:extLst>
      <p:ext uri="{BB962C8B-B14F-4D97-AF65-F5344CB8AC3E}">
        <p14:creationId xmlns:p14="http://schemas.microsoft.com/office/powerpoint/2010/main" val="40756835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and why do you use the seatbelt? </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52</a:t>
            </a:fld>
            <a:endParaRPr lang="en-US"/>
          </a:p>
        </p:txBody>
      </p:sp>
    </p:spTree>
    <p:extLst>
      <p:ext uri="{BB962C8B-B14F-4D97-AF65-F5344CB8AC3E}">
        <p14:creationId xmlns:p14="http://schemas.microsoft.com/office/powerpoint/2010/main" val="2452327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dirty="0" smtClean="0">
                <a:solidFill>
                  <a:prstClr val="black"/>
                </a:solidFill>
              </a:rPr>
              <a:t>Forklift Safety Training</a:t>
            </a:r>
          </a:p>
        </p:txBody>
      </p:sp>
      <p:sp>
        <p:nvSpPr>
          <p:cNvPr id="206851"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0476C9A-0EC5-4BA4-9DE5-08B55502C75C}" type="slidenum">
              <a:rPr lang="en-US" altLang="en-US" sz="1200" smtClean="0">
                <a:solidFill>
                  <a:prstClr val="black"/>
                </a:solidFill>
              </a:rPr>
              <a:pPr/>
              <a:t>54</a:t>
            </a:fld>
            <a:endParaRPr lang="en-US" altLang="en-US" sz="1200" dirty="0" smtClean="0">
              <a:solidFill>
                <a:prstClr val="black"/>
              </a:solidFill>
            </a:endParaRPr>
          </a:p>
        </p:txBody>
      </p:sp>
      <p:sp>
        <p:nvSpPr>
          <p:cNvPr id="206852" name="Rectangle 2"/>
          <p:cNvSpPr>
            <a:spLocks noGrp="1" noRot="1" noChangeAspect="1" noChangeArrowheads="1" noTextEdit="1"/>
          </p:cNvSpPr>
          <p:nvPr>
            <p:ph type="sldImg"/>
          </p:nvPr>
        </p:nvSpPr>
        <p:spPr>
          <a:xfrm>
            <a:off x="1143000" y="685800"/>
            <a:ext cx="4572000" cy="3429000"/>
          </a:xfrm>
          <a:ln/>
        </p:spPr>
      </p:sp>
      <p:sp>
        <p:nvSpPr>
          <p:cNvPr id="206853" name="Rectangle 3"/>
          <p:cNvSpPr>
            <a:spLocks noGrp="1" noChangeArrowheads="1"/>
          </p:cNvSpPr>
          <p:nvPr>
            <p:ph type="body" idx="1"/>
          </p:nvPr>
        </p:nvSpPr>
        <p:spPr>
          <a:noFill/>
        </p:spPr>
        <p:txBody>
          <a:bodyPr/>
          <a:lstStyle/>
          <a:p>
            <a:pPr algn="ctr"/>
            <a:r>
              <a:rPr lang="es-ES_tradnl" altLang="en-US" b="1" u="sng" dirty="0" err="1" smtClean="0"/>
              <a:t>Stability</a:t>
            </a:r>
            <a:r>
              <a:rPr lang="es-ES_tradnl" altLang="en-US" b="1" u="sng" dirty="0" smtClean="0"/>
              <a:t> </a:t>
            </a:r>
            <a:r>
              <a:rPr lang="es-ES_tradnl" altLang="en-US" b="1" u="sng" dirty="0" err="1" smtClean="0"/>
              <a:t>Triangle</a:t>
            </a:r>
            <a:endParaRPr lang="es-ES_tradnl" altLang="en-US" b="1" dirty="0" smtClean="0"/>
          </a:p>
          <a:p>
            <a:pPr algn="ctr"/>
            <a:endParaRPr lang="es-ES_tradnl" altLang="en-US" b="1" dirty="0" smtClean="0"/>
          </a:p>
          <a:p>
            <a:r>
              <a:rPr lang="es-ES_tradnl" altLang="en-US" dirty="0" err="1" smtClean="0"/>
              <a:t>Talk</a:t>
            </a:r>
            <a:r>
              <a:rPr lang="es-ES_tradnl" altLang="en-US" dirty="0" smtClean="0"/>
              <a:t> </a:t>
            </a:r>
            <a:r>
              <a:rPr lang="es-ES_tradnl" altLang="en-US" dirty="0" err="1" smtClean="0"/>
              <a:t>about</a:t>
            </a:r>
            <a:r>
              <a:rPr lang="es-ES_tradnl" altLang="en-US" dirty="0" smtClean="0"/>
              <a:t> </a:t>
            </a:r>
            <a:r>
              <a:rPr lang="es-ES_tradnl" altLang="en-US" dirty="0" err="1" smtClean="0"/>
              <a:t>the</a:t>
            </a:r>
            <a:r>
              <a:rPr lang="es-ES_tradnl" altLang="en-US" dirty="0" smtClean="0"/>
              <a:t> invisible center of </a:t>
            </a:r>
            <a:r>
              <a:rPr lang="es-ES_tradnl" altLang="en-US" dirty="0" err="1" smtClean="0"/>
              <a:t>gravity</a:t>
            </a:r>
            <a:endParaRPr lang="es-ES_tradnl" altLang="en-US" dirty="0" smtClean="0"/>
          </a:p>
          <a:p>
            <a:r>
              <a:rPr lang="es-ES_tradnl" altLang="en-US" dirty="0" smtClean="0"/>
              <a:t>	-</a:t>
            </a:r>
            <a:r>
              <a:rPr lang="es-ES_tradnl" altLang="en-US" dirty="0" err="1" smtClean="0"/>
              <a:t>how</a:t>
            </a:r>
            <a:r>
              <a:rPr lang="es-ES_tradnl" altLang="en-US" dirty="0" smtClean="0"/>
              <a:t> </a:t>
            </a:r>
            <a:r>
              <a:rPr lang="es-ES_tradnl" altLang="en-US" dirty="0" err="1" smtClean="0"/>
              <a:t>it</a:t>
            </a:r>
            <a:r>
              <a:rPr lang="es-ES_tradnl" altLang="en-US" dirty="0" smtClean="0"/>
              <a:t> </a:t>
            </a:r>
            <a:r>
              <a:rPr lang="es-ES_tradnl" altLang="en-US" dirty="0" err="1" smtClean="0"/>
              <a:t>shifts</a:t>
            </a:r>
            <a:r>
              <a:rPr lang="es-ES_tradnl" altLang="en-US" dirty="0" smtClean="0"/>
              <a:t> </a:t>
            </a:r>
            <a:r>
              <a:rPr lang="es-ES_tradnl" altLang="en-US" dirty="0" err="1" smtClean="0"/>
              <a:t>when</a:t>
            </a:r>
            <a:r>
              <a:rPr lang="es-ES_tradnl" altLang="en-US" dirty="0" smtClean="0"/>
              <a:t> </a:t>
            </a:r>
            <a:r>
              <a:rPr lang="es-ES_tradnl" altLang="en-US" dirty="0" err="1" smtClean="0"/>
              <a:t>you</a:t>
            </a:r>
            <a:r>
              <a:rPr lang="es-ES_tradnl" altLang="en-US" dirty="0" smtClean="0"/>
              <a:t> </a:t>
            </a:r>
            <a:r>
              <a:rPr lang="es-ES_tradnl" altLang="en-US" dirty="0" err="1" smtClean="0"/>
              <a:t>accelerate</a:t>
            </a:r>
            <a:r>
              <a:rPr lang="es-ES_tradnl" altLang="en-US" dirty="0" smtClean="0"/>
              <a:t>, </a:t>
            </a:r>
            <a:r>
              <a:rPr lang="es-ES_tradnl" altLang="en-US" dirty="0" err="1" smtClean="0"/>
              <a:t>brake</a:t>
            </a:r>
            <a:r>
              <a:rPr lang="es-ES_tradnl" altLang="en-US" dirty="0" smtClean="0"/>
              <a:t>, and </a:t>
            </a:r>
            <a:r>
              <a:rPr lang="es-ES_tradnl" altLang="en-US" dirty="0" err="1" smtClean="0"/>
              <a:t>turn</a:t>
            </a:r>
            <a:endParaRPr lang="es-ES_tradnl" altLang="en-US" dirty="0" smtClean="0"/>
          </a:p>
          <a:p>
            <a:r>
              <a:rPr lang="es-ES_tradnl" altLang="en-US" dirty="0" smtClean="0"/>
              <a:t>	-</a:t>
            </a:r>
            <a:r>
              <a:rPr lang="es-ES_tradnl" altLang="en-US" dirty="0" err="1" smtClean="0"/>
              <a:t>how</a:t>
            </a:r>
            <a:r>
              <a:rPr lang="es-ES_tradnl" altLang="en-US" dirty="0" smtClean="0"/>
              <a:t> </a:t>
            </a:r>
            <a:r>
              <a:rPr lang="es-ES_tradnl" altLang="en-US" dirty="0" err="1" smtClean="0"/>
              <a:t>if</a:t>
            </a:r>
            <a:r>
              <a:rPr lang="es-ES_tradnl" altLang="en-US" dirty="0" smtClean="0"/>
              <a:t> </a:t>
            </a:r>
            <a:r>
              <a:rPr lang="es-ES_tradnl" altLang="en-US" dirty="0" err="1" smtClean="0"/>
              <a:t>that</a:t>
            </a:r>
            <a:r>
              <a:rPr lang="es-ES_tradnl" altLang="en-US" dirty="0" smtClean="0"/>
              <a:t> center of </a:t>
            </a:r>
            <a:r>
              <a:rPr lang="es-ES_tradnl" altLang="en-US" dirty="0" err="1" smtClean="0"/>
              <a:t>gravity</a:t>
            </a:r>
            <a:r>
              <a:rPr lang="es-ES_tradnl" altLang="en-US" dirty="0" smtClean="0"/>
              <a:t> </a:t>
            </a:r>
            <a:r>
              <a:rPr lang="es-ES_tradnl" altLang="en-US" dirty="0" err="1" smtClean="0"/>
              <a:t>shifts</a:t>
            </a:r>
            <a:r>
              <a:rPr lang="es-ES_tradnl" altLang="en-US" dirty="0" smtClean="0"/>
              <a:t> </a:t>
            </a:r>
            <a:r>
              <a:rPr lang="es-ES_tradnl" altLang="en-US" dirty="0" err="1" smtClean="0"/>
              <a:t>outside</a:t>
            </a:r>
            <a:r>
              <a:rPr lang="es-ES_tradnl" altLang="en-US" dirty="0" smtClean="0"/>
              <a:t> of </a:t>
            </a:r>
            <a:r>
              <a:rPr lang="es-ES_tradnl" altLang="en-US" dirty="0" err="1" smtClean="0"/>
              <a:t>the</a:t>
            </a:r>
            <a:r>
              <a:rPr lang="es-ES_tradnl" altLang="en-US" dirty="0" smtClean="0"/>
              <a:t> </a:t>
            </a:r>
            <a:r>
              <a:rPr lang="es-ES_tradnl" altLang="en-US" dirty="0" err="1" smtClean="0"/>
              <a:t>triangle</a:t>
            </a:r>
            <a:endParaRPr lang="es-ES_tradnl" altLang="en-US" dirty="0" smtClean="0"/>
          </a:p>
          <a:p>
            <a:r>
              <a:rPr lang="es-ES_tradnl" altLang="en-US" dirty="0" smtClean="0"/>
              <a:t>	 </a:t>
            </a:r>
            <a:r>
              <a:rPr lang="es-ES_tradnl" altLang="en-US" dirty="0" err="1" smtClean="0"/>
              <a:t>then</a:t>
            </a:r>
            <a:r>
              <a:rPr lang="es-ES_tradnl" altLang="en-US" dirty="0" smtClean="0"/>
              <a:t> </a:t>
            </a:r>
            <a:r>
              <a:rPr lang="es-ES_tradnl" altLang="en-US" dirty="0" err="1" smtClean="0"/>
              <a:t>the</a:t>
            </a:r>
            <a:r>
              <a:rPr lang="es-ES_tradnl" altLang="en-US" dirty="0" smtClean="0"/>
              <a:t> </a:t>
            </a:r>
            <a:r>
              <a:rPr lang="es-ES_tradnl" altLang="en-US" dirty="0" err="1" smtClean="0"/>
              <a:t>truck</a:t>
            </a:r>
            <a:r>
              <a:rPr lang="es-ES_tradnl" altLang="en-US" dirty="0" smtClean="0"/>
              <a:t> has a </a:t>
            </a:r>
            <a:r>
              <a:rPr lang="es-ES_tradnl" altLang="en-US" dirty="0" err="1" smtClean="0"/>
              <a:t>very</a:t>
            </a:r>
            <a:r>
              <a:rPr lang="es-ES_tradnl" altLang="en-US" dirty="0" smtClean="0"/>
              <a:t> </a:t>
            </a:r>
            <a:r>
              <a:rPr lang="es-ES_tradnl" altLang="en-US" dirty="0" err="1" smtClean="0"/>
              <a:t>good</a:t>
            </a:r>
            <a:r>
              <a:rPr lang="es-ES_tradnl" altLang="en-US" dirty="0" smtClean="0"/>
              <a:t> chance of </a:t>
            </a:r>
            <a:r>
              <a:rPr lang="es-ES_tradnl" altLang="en-US" dirty="0" err="1" smtClean="0"/>
              <a:t>tipping</a:t>
            </a:r>
            <a:endParaRPr lang="es-ES_tradnl" altLang="en-US" dirty="0" smtClean="0"/>
          </a:p>
          <a:p>
            <a:r>
              <a:rPr lang="es-ES_tradnl" altLang="en-US" dirty="0" smtClean="0"/>
              <a:t> </a:t>
            </a:r>
          </a:p>
          <a:p>
            <a:r>
              <a:rPr lang="es-ES_tradnl" altLang="en-US" dirty="0" err="1" smtClean="0"/>
              <a:t>Talk</a:t>
            </a:r>
            <a:r>
              <a:rPr lang="es-ES_tradnl" altLang="en-US" dirty="0" smtClean="0"/>
              <a:t> </a:t>
            </a:r>
            <a:r>
              <a:rPr lang="es-ES_tradnl" altLang="en-US" dirty="0" err="1" smtClean="0"/>
              <a:t>here</a:t>
            </a:r>
            <a:r>
              <a:rPr lang="es-ES_tradnl" altLang="en-US" dirty="0" smtClean="0"/>
              <a:t> </a:t>
            </a:r>
            <a:r>
              <a:rPr lang="es-ES_tradnl" altLang="en-US" dirty="0" err="1" smtClean="0"/>
              <a:t>about</a:t>
            </a:r>
            <a:r>
              <a:rPr lang="es-ES_tradnl" altLang="en-US" dirty="0" smtClean="0"/>
              <a:t> </a:t>
            </a:r>
            <a:r>
              <a:rPr lang="es-ES_tradnl" altLang="en-US" dirty="0" err="1" smtClean="0"/>
              <a:t>how</a:t>
            </a:r>
            <a:r>
              <a:rPr lang="es-ES_tradnl" altLang="en-US" dirty="0" smtClean="0"/>
              <a:t> </a:t>
            </a:r>
            <a:r>
              <a:rPr lang="es-ES_tradnl" altLang="en-US" dirty="0" err="1" smtClean="0"/>
              <a:t>operating</a:t>
            </a:r>
            <a:r>
              <a:rPr lang="es-ES_tradnl" altLang="en-US" dirty="0" smtClean="0"/>
              <a:t> </a:t>
            </a:r>
            <a:r>
              <a:rPr lang="es-ES_tradnl" altLang="en-US" dirty="0" err="1" smtClean="0"/>
              <a:t>equipment</a:t>
            </a:r>
            <a:r>
              <a:rPr lang="es-ES_tradnl" altLang="en-US" dirty="0" smtClean="0"/>
              <a:t> </a:t>
            </a:r>
            <a:r>
              <a:rPr lang="es-ES_tradnl" altLang="en-US" dirty="0" err="1" smtClean="0"/>
              <a:t>like</a:t>
            </a:r>
            <a:r>
              <a:rPr lang="es-ES_tradnl" altLang="en-US" dirty="0" smtClean="0"/>
              <a:t> </a:t>
            </a:r>
            <a:r>
              <a:rPr lang="es-ES_tradnl" altLang="en-US" dirty="0" err="1" smtClean="0"/>
              <a:t>this</a:t>
            </a:r>
            <a:r>
              <a:rPr lang="es-ES_tradnl" altLang="en-US" dirty="0" smtClean="0"/>
              <a:t> (</a:t>
            </a:r>
            <a:r>
              <a:rPr lang="es-ES_tradnl" altLang="en-US" dirty="0" err="1" smtClean="0"/>
              <a:t>or</a:t>
            </a:r>
            <a:r>
              <a:rPr lang="es-ES_tradnl" altLang="en-US" dirty="0" smtClean="0"/>
              <a:t> </a:t>
            </a:r>
            <a:r>
              <a:rPr lang="es-ES_tradnl" altLang="en-US" dirty="0" err="1" smtClean="0"/>
              <a:t>loaders</a:t>
            </a:r>
            <a:r>
              <a:rPr lang="es-ES_tradnl" altLang="en-US" dirty="0" smtClean="0"/>
              <a:t>, </a:t>
            </a:r>
            <a:r>
              <a:rPr lang="es-ES_tradnl" altLang="en-US" dirty="0" err="1" smtClean="0"/>
              <a:t>or</a:t>
            </a:r>
            <a:r>
              <a:rPr lang="es-ES_tradnl" altLang="en-US" dirty="0" smtClean="0"/>
              <a:t> </a:t>
            </a:r>
            <a:r>
              <a:rPr lang="es-ES_tradnl" altLang="en-US" dirty="0" err="1" smtClean="0"/>
              <a:t>skid</a:t>
            </a:r>
            <a:r>
              <a:rPr lang="es-ES_tradnl" altLang="en-US" dirty="0" smtClean="0"/>
              <a:t> </a:t>
            </a:r>
            <a:r>
              <a:rPr lang="es-ES_tradnl" altLang="en-US" dirty="0" err="1" smtClean="0"/>
              <a:t>steers</a:t>
            </a:r>
            <a:r>
              <a:rPr lang="es-ES_tradnl" altLang="en-US" dirty="0" smtClean="0"/>
              <a:t>, </a:t>
            </a:r>
            <a:r>
              <a:rPr lang="es-ES_tradnl" altLang="en-US" dirty="0" err="1" smtClean="0"/>
              <a:t>or</a:t>
            </a:r>
            <a:r>
              <a:rPr lang="es-ES_tradnl" altLang="en-US" dirty="0" smtClean="0"/>
              <a:t> cranes, etc.) </a:t>
            </a:r>
            <a:r>
              <a:rPr lang="es-ES_tradnl" altLang="en-US" dirty="0" err="1" smtClean="0"/>
              <a:t>requires</a:t>
            </a:r>
            <a:r>
              <a:rPr lang="es-ES_tradnl" altLang="en-US" dirty="0" smtClean="0"/>
              <a:t> </a:t>
            </a:r>
            <a:r>
              <a:rPr lang="es-ES_tradnl" altLang="en-US" dirty="0" err="1" smtClean="0"/>
              <a:t>that</a:t>
            </a:r>
            <a:r>
              <a:rPr lang="es-ES_tradnl" altLang="en-US" dirty="0" smtClean="0"/>
              <a:t> </a:t>
            </a:r>
            <a:r>
              <a:rPr lang="es-ES_tradnl" altLang="en-US" dirty="0" err="1" smtClean="0"/>
              <a:t>the</a:t>
            </a:r>
            <a:r>
              <a:rPr lang="es-ES_tradnl" altLang="en-US" dirty="0" smtClean="0"/>
              <a:t> </a:t>
            </a:r>
            <a:r>
              <a:rPr lang="es-ES_tradnl" altLang="en-US" dirty="0" err="1" smtClean="0"/>
              <a:t>operator</a:t>
            </a:r>
            <a:r>
              <a:rPr lang="es-ES_tradnl" altLang="en-US" dirty="0" smtClean="0"/>
              <a:t> “</a:t>
            </a:r>
            <a:r>
              <a:rPr lang="es-ES_tradnl" altLang="en-US" dirty="0" err="1" smtClean="0"/>
              <a:t>feel</a:t>
            </a:r>
            <a:r>
              <a:rPr lang="es-ES_tradnl" altLang="en-US" dirty="0" smtClean="0"/>
              <a:t>” </a:t>
            </a:r>
            <a:r>
              <a:rPr lang="es-ES_tradnl" altLang="en-US" dirty="0" err="1" smtClean="0"/>
              <a:t>the</a:t>
            </a:r>
            <a:r>
              <a:rPr lang="es-ES_tradnl" altLang="en-US" dirty="0" smtClean="0"/>
              <a:t> control of </a:t>
            </a:r>
            <a:r>
              <a:rPr lang="es-ES_tradnl" altLang="en-US" dirty="0" err="1" smtClean="0"/>
              <a:t>it</a:t>
            </a:r>
            <a:r>
              <a:rPr lang="es-ES_tradnl" altLang="en-US" dirty="0" smtClean="0"/>
              <a:t>. </a:t>
            </a:r>
            <a:r>
              <a:rPr lang="es-ES_tradnl" altLang="en-US" dirty="0" err="1" smtClean="0"/>
              <a:t>It’s</a:t>
            </a:r>
            <a:r>
              <a:rPr lang="es-ES_tradnl" altLang="en-US" dirty="0" smtClean="0"/>
              <a:t> a </a:t>
            </a:r>
            <a:r>
              <a:rPr lang="es-ES_tradnl" altLang="en-US" dirty="0" err="1" smtClean="0"/>
              <a:t>feel</a:t>
            </a:r>
            <a:r>
              <a:rPr lang="es-ES_tradnl" altLang="en-US" dirty="0" smtClean="0"/>
              <a:t> </a:t>
            </a:r>
            <a:r>
              <a:rPr lang="es-ES_tradnl" altLang="en-US" dirty="0" err="1" smtClean="0"/>
              <a:t>job</a:t>
            </a:r>
            <a:r>
              <a:rPr lang="es-ES_tradnl" altLang="en-US" dirty="0" smtClean="0"/>
              <a:t>, and </a:t>
            </a:r>
            <a:r>
              <a:rPr lang="es-ES_tradnl" altLang="en-US" dirty="0" err="1" smtClean="0"/>
              <a:t>if</a:t>
            </a:r>
            <a:r>
              <a:rPr lang="es-ES_tradnl" altLang="en-US" dirty="0" smtClean="0"/>
              <a:t> </a:t>
            </a:r>
            <a:r>
              <a:rPr lang="es-ES_tradnl" altLang="en-US" dirty="0" err="1" smtClean="0"/>
              <a:t>you</a:t>
            </a:r>
            <a:r>
              <a:rPr lang="es-ES_tradnl" altLang="en-US" dirty="0" smtClean="0"/>
              <a:t> can </a:t>
            </a:r>
            <a:r>
              <a:rPr lang="es-ES_tradnl" altLang="en-US" dirty="0" err="1" smtClean="0"/>
              <a:t>sense</a:t>
            </a:r>
            <a:r>
              <a:rPr lang="es-ES_tradnl" altLang="en-US" dirty="0" smtClean="0"/>
              <a:t> </a:t>
            </a:r>
            <a:r>
              <a:rPr lang="es-ES_tradnl" altLang="en-US" dirty="0" err="1" smtClean="0"/>
              <a:t>how</a:t>
            </a:r>
            <a:r>
              <a:rPr lang="es-ES_tradnl" altLang="en-US" dirty="0" smtClean="0"/>
              <a:t> </a:t>
            </a:r>
            <a:r>
              <a:rPr lang="es-ES_tradnl" altLang="en-US" dirty="0" err="1" smtClean="0"/>
              <a:t>the</a:t>
            </a:r>
            <a:r>
              <a:rPr lang="es-ES_tradnl" altLang="en-US" dirty="0" smtClean="0"/>
              <a:t> </a:t>
            </a:r>
            <a:r>
              <a:rPr lang="es-ES_tradnl" altLang="en-US" dirty="0" err="1" smtClean="0"/>
              <a:t>equipment</a:t>
            </a:r>
            <a:r>
              <a:rPr lang="es-ES_tradnl" altLang="en-US" dirty="0" smtClean="0"/>
              <a:t> </a:t>
            </a:r>
            <a:r>
              <a:rPr lang="es-ES_tradnl" altLang="en-US" dirty="0" err="1" smtClean="0"/>
              <a:t>is</a:t>
            </a:r>
            <a:r>
              <a:rPr lang="es-ES_tradnl" altLang="en-US" dirty="0" smtClean="0"/>
              <a:t> </a:t>
            </a:r>
            <a:r>
              <a:rPr lang="es-ES_tradnl" altLang="en-US" dirty="0" err="1" smtClean="0"/>
              <a:t>moving</a:t>
            </a:r>
            <a:r>
              <a:rPr lang="es-ES_tradnl" altLang="en-US" dirty="0" smtClean="0"/>
              <a:t> in </a:t>
            </a:r>
            <a:r>
              <a:rPr lang="es-ES_tradnl" altLang="en-US" dirty="0" err="1" smtClean="0"/>
              <a:t>your</a:t>
            </a:r>
            <a:r>
              <a:rPr lang="es-ES_tradnl" altLang="en-US" dirty="0" smtClean="0"/>
              <a:t> </a:t>
            </a:r>
            <a:r>
              <a:rPr lang="es-ES_tradnl" altLang="en-US" dirty="0" err="1" smtClean="0"/>
              <a:t>hands</a:t>
            </a:r>
            <a:r>
              <a:rPr lang="es-ES_tradnl" altLang="en-US" dirty="0" smtClean="0"/>
              <a:t>, </a:t>
            </a:r>
            <a:r>
              <a:rPr lang="es-ES_tradnl" altLang="en-US" dirty="0" err="1" smtClean="0"/>
              <a:t>than</a:t>
            </a:r>
            <a:r>
              <a:rPr lang="es-ES_tradnl" altLang="en-US" dirty="0" smtClean="0"/>
              <a:t> </a:t>
            </a:r>
            <a:r>
              <a:rPr lang="es-ES_tradnl" altLang="en-US" dirty="0" err="1" smtClean="0"/>
              <a:t>you</a:t>
            </a:r>
            <a:r>
              <a:rPr lang="es-ES_tradnl" altLang="en-US" dirty="0" smtClean="0"/>
              <a:t> </a:t>
            </a:r>
            <a:r>
              <a:rPr lang="es-ES_tradnl" altLang="en-US" dirty="0" err="1" smtClean="0"/>
              <a:t>will</a:t>
            </a:r>
            <a:r>
              <a:rPr lang="es-ES_tradnl" altLang="en-US" dirty="0" smtClean="0"/>
              <a:t> do </a:t>
            </a:r>
            <a:r>
              <a:rPr lang="es-ES_tradnl" altLang="en-US" dirty="0" err="1" smtClean="0"/>
              <a:t>very</a:t>
            </a:r>
            <a:r>
              <a:rPr lang="es-ES_tradnl" altLang="en-US" dirty="0" smtClean="0"/>
              <a:t> </a:t>
            </a:r>
            <a:r>
              <a:rPr lang="es-ES_tradnl" altLang="en-US" dirty="0" err="1" smtClean="0"/>
              <a:t>well</a:t>
            </a:r>
            <a:r>
              <a:rPr lang="es-ES_tradnl" altLang="en-US" dirty="0" smtClean="0"/>
              <a:t> </a:t>
            </a:r>
            <a:r>
              <a:rPr lang="es-ES_tradnl" altLang="en-US" dirty="0" err="1" smtClean="0"/>
              <a:t>operating</a:t>
            </a:r>
            <a:r>
              <a:rPr lang="es-ES_tradnl" altLang="en-US" dirty="0" smtClean="0"/>
              <a:t> </a:t>
            </a:r>
            <a:r>
              <a:rPr lang="es-ES_tradnl" altLang="en-US" dirty="0" err="1" smtClean="0"/>
              <a:t>it</a:t>
            </a:r>
            <a:r>
              <a:rPr lang="es-ES_tradnl" altLang="en-US" dirty="0" smtClean="0"/>
              <a:t>.</a:t>
            </a:r>
          </a:p>
        </p:txBody>
      </p:sp>
    </p:spTree>
    <p:extLst>
      <p:ext uri="{BB962C8B-B14F-4D97-AF65-F5344CB8AC3E}">
        <p14:creationId xmlns:p14="http://schemas.microsoft.com/office/powerpoint/2010/main" val="1948460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Static Forces are Affected by:</a:t>
            </a:r>
          </a:p>
          <a:p>
            <a:pPr marL="171450" indent="-171450">
              <a:buFont typeface="Arial" panose="020B0604020202020204" pitchFamily="34" charset="0"/>
              <a:buChar char="•"/>
            </a:pPr>
            <a:r>
              <a:rPr lang="en-US" dirty="0" smtClean="0"/>
              <a:t>Load characteristics</a:t>
            </a:r>
          </a:p>
          <a:p>
            <a:pPr marL="171450" indent="-171450">
              <a:buFont typeface="Arial" panose="020B0604020202020204" pitchFamily="34" charset="0"/>
              <a:buChar char="•"/>
            </a:pPr>
            <a:r>
              <a:rPr lang="en-US" dirty="0" smtClean="0"/>
              <a:t>Lift height</a:t>
            </a:r>
          </a:p>
          <a:p>
            <a:pPr marL="171450" indent="-171450">
              <a:buFont typeface="Arial" panose="020B0604020202020204" pitchFamily="34" charset="0"/>
              <a:buChar char="•"/>
            </a:pPr>
            <a:r>
              <a:rPr lang="en-US" dirty="0" smtClean="0"/>
              <a:t>Amount of tilt</a:t>
            </a:r>
          </a:p>
          <a:p>
            <a:pPr marL="171450" indent="-171450">
              <a:buFont typeface="Arial" panose="020B0604020202020204" pitchFamily="34" charset="0"/>
              <a:buChar char="•"/>
            </a:pPr>
            <a:r>
              <a:rPr lang="en-US" dirty="0" smtClean="0"/>
              <a:t>Tire condition</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Dynamic Forces are Affected by:</a:t>
            </a:r>
          </a:p>
          <a:p>
            <a:pPr marL="171450" indent="-171450">
              <a:buFont typeface="Arial" panose="020B0604020202020204" pitchFamily="34" charset="0"/>
              <a:buChar char="•"/>
            </a:pPr>
            <a:r>
              <a:rPr lang="en-US" dirty="0" smtClean="0"/>
              <a:t>Acceleration</a:t>
            </a:r>
          </a:p>
          <a:p>
            <a:pPr marL="171450" indent="-171450">
              <a:buFont typeface="Arial" panose="020B0604020202020204" pitchFamily="34" charset="0"/>
              <a:buChar char="•"/>
            </a:pPr>
            <a:r>
              <a:rPr lang="en-US" dirty="0" smtClean="0"/>
              <a:t>Travel</a:t>
            </a:r>
            <a:r>
              <a:rPr lang="en-US" baseline="0" dirty="0" smtClean="0"/>
              <a:t> speed</a:t>
            </a:r>
          </a:p>
          <a:p>
            <a:pPr marL="171450" indent="-171450">
              <a:buFont typeface="Arial" panose="020B0604020202020204" pitchFamily="34" charset="0"/>
              <a:buChar char="•"/>
            </a:pPr>
            <a:r>
              <a:rPr lang="en-US" baseline="0" dirty="0" smtClean="0"/>
              <a:t>Braking</a:t>
            </a:r>
          </a:p>
          <a:p>
            <a:pPr marL="171450" indent="-171450">
              <a:buFont typeface="Arial" panose="020B0604020202020204" pitchFamily="34" charset="0"/>
              <a:buChar char="•"/>
            </a:pPr>
            <a:r>
              <a:rPr lang="en-US" baseline="0" dirty="0" smtClean="0"/>
              <a:t>Surface conditions</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55</a:t>
            </a:fld>
            <a:endParaRPr lang="en-US"/>
          </a:p>
        </p:txBody>
      </p:sp>
    </p:spTree>
    <p:extLst>
      <p:ext uri="{BB962C8B-B14F-4D97-AF65-F5344CB8AC3E}">
        <p14:creationId xmlns:p14="http://schemas.microsoft.com/office/powerpoint/2010/main" val="22915114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smtClean="0">
                <a:solidFill>
                  <a:prstClr val="black"/>
                </a:solidFill>
              </a:rPr>
              <a:t>Forklift Safety Training</a:t>
            </a:r>
          </a:p>
        </p:txBody>
      </p:sp>
      <p:sp>
        <p:nvSpPr>
          <p:cNvPr id="207875"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EA33332-7F88-4856-B467-4484F732878E}" type="slidenum">
              <a:rPr lang="en-US" altLang="en-US" sz="1200" smtClean="0">
                <a:solidFill>
                  <a:prstClr val="black"/>
                </a:solidFill>
              </a:rPr>
              <a:pPr/>
              <a:t>56</a:t>
            </a:fld>
            <a:endParaRPr lang="en-US" altLang="en-US" sz="1200" smtClean="0">
              <a:solidFill>
                <a:prstClr val="black"/>
              </a:solidFill>
            </a:endParaRPr>
          </a:p>
        </p:txBody>
      </p:sp>
      <p:sp>
        <p:nvSpPr>
          <p:cNvPr id="207876" name="Rectangle 2"/>
          <p:cNvSpPr>
            <a:spLocks noGrp="1" noRot="1" noChangeAspect="1" noChangeArrowheads="1" noTextEdit="1"/>
          </p:cNvSpPr>
          <p:nvPr>
            <p:ph type="sldImg"/>
          </p:nvPr>
        </p:nvSpPr>
        <p:spPr>
          <a:xfrm>
            <a:off x="1143000" y="685800"/>
            <a:ext cx="4572000" cy="3429000"/>
          </a:xfrm>
          <a:ln/>
        </p:spPr>
      </p:sp>
      <p:sp>
        <p:nvSpPr>
          <p:cNvPr id="207877" name="Rectangle 3"/>
          <p:cNvSpPr>
            <a:spLocks noGrp="1" noChangeArrowheads="1"/>
          </p:cNvSpPr>
          <p:nvPr>
            <p:ph type="body" idx="1"/>
          </p:nvPr>
        </p:nvSpPr>
        <p:spPr>
          <a:noFill/>
        </p:spPr>
        <p:txBody>
          <a:bodyPr/>
          <a:lstStyle/>
          <a:p>
            <a:pPr algn="ctr"/>
            <a:r>
              <a:rPr lang="es-ES_tradnl" altLang="en-US" b="1" u="sng" dirty="0" err="1" smtClean="0"/>
              <a:t>Safe</a:t>
            </a:r>
            <a:r>
              <a:rPr lang="es-ES_tradnl" altLang="en-US" b="1" u="sng" dirty="0" smtClean="0"/>
              <a:t> </a:t>
            </a:r>
            <a:r>
              <a:rPr lang="es-ES_tradnl" altLang="en-US" b="1" u="sng" dirty="0" err="1" smtClean="0"/>
              <a:t>Operational</a:t>
            </a:r>
            <a:r>
              <a:rPr lang="es-ES_tradnl" altLang="en-US" b="1" u="sng" dirty="0" smtClean="0"/>
              <a:t> </a:t>
            </a:r>
            <a:r>
              <a:rPr lang="es-ES_tradnl" altLang="en-US" b="1" u="sng" dirty="0" err="1" smtClean="0"/>
              <a:t>Procedures</a:t>
            </a:r>
            <a:endParaRPr lang="es-ES_tradnl" altLang="en-US" dirty="0" smtClean="0"/>
          </a:p>
          <a:p>
            <a:endParaRPr lang="es-ES_tradnl" altLang="en-US" dirty="0" smtClean="0"/>
          </a:p>
          <a:p>
            <a:r>
              <a:rPr lang="es-ES_tradnl" altLang="en-US" dirty="0" err="1" smtClean="0"/>
              <a:t>Side</a:t>
            </a:r>
            <a:r>
              <a:rPr lang="es-ES_tradnl" altLang="en-US" dirty="0" smtClean="0"/>
              <a:t> </a:t>
            </a:r>
            <a:r>
              <a:rPr lang="es-ES_tradnl" altLang="en-US" dirty="0" err="1" smtClean="0"/>
              <a:t>Tip</a:t>
            </a:r>
            <a:r>
              <a:rPr lang="es-ES_tradnl" altLang="en-US" dirty="0" smtClean="0"/>
              <a:t> </a:t>
            </a:r>
            <a:r>
              <a:rPr lang="es-ES_tradnl" altLang="en-US" dirty="0" err="1" smtClean="0"/>
              <a:t>Overs</a:t>
            </a:r>
            <a:r>
              <a:rPr lang="es-ES_tradnl" altLang="en-US" dirty="0" smtClean="0"/>
              <a:t> are </a:t>
            </a:r>
            <a:r>
              <a:rPr lang="es-ES_tradnl" altLang="en-US" dirty="0" err="1" smtClean="0"/>
              <a:t>the</a:t>
            </a:r>
            <a:r>
              <a:rPr lang="es-ES_tradnl" altLang="en-US" dirty="0" smtClean="0"/>
              <a:t> MOST </a:t>
            </a:r>
            <a:r>
              <a:rPr lang="es-ES_tradnl" altLang="en-US" dirty="0" err="1" smtClean="0"/>
              <a:t>deadly</a:t>
            </a:r>
            <a:r>
              <a:rPr lang="es-ES_tradnl" altLang="en-US" dirty="0" smtClean="0"/>
              <a:t> of ALL </a:t>
            </a:r>
            <a:r>
              <a:rPr lang="es-ES_tradnl" altLang="en-US" dirty="0" err="1" smtClean="0"/>
              <a:t>Forklift</a:t>
            </a:r>
            <a:r>
              <a:rPr lang="es-ES_tradnl" altLang="en-US" dirty="0" smtClean="0"/>
              <a:t> </a:t>
            </a:r>
            <a:r>
              <a:rPr lang="es-ES_tradnl" altLang="en-US" dirty="0" err="1" smtClean="0"/>
              <a:t>accidents</a:t>
            </a:r>
            <a:r>
              <a:rPr lang="es-ES_tradnl" altLang="en-US" dirty="0" smtClean="0"/>
              <a:t>.</a:t>
            </a:r>
          </a:p>
          <a:p>
            <a:endParaRPr lang="es-ES_tradnl" altLang="en-US" dirty="0" smtClean="0"/>
          </a:p>
          <a:p>
            <a:r>
              <a:rPr lang="es-ES_tradnl" altLang="en-US" dirty="0" err="1" smtClean="0"/>
              <a:t>Explain</a:t>
            </a:r>
            <a:r>
              <a:rPr lang="es-ES_tradnl" altLang="en-US" dirty="0" smtClean="0"/>
              <a:t> </a:t>
            </a:r>
            <a:r>
              <a:rPr lang="es-ES_tradnl" altLang="en-US" dirty="0" err="1" smtClean="0"/>
              <a:t>how</a:t>
            </a:r>
            <a:r>
              <a:rPr lang="es-ES_tradnl" altLang="en-US" dirty="0" smtClean="0"/>
              <a:t> </a:t>
            </a:r>
            <a:r>
              <a:rPr lang="es-ES_tradnl" altLang="en-US" dirty="0" err="1" smtClean="0"/>
              <a:t>the</a:t>
            </a:r>
            <a:r>
              <a:rPr lang="es-ES_tradnl" altLang="en-US" dirty="0" smtClean="0"/>
              <a:t> </a:t>
            </a:r>
            <a:r>
              <a:rPr lang="es-ES_tradnl" altLang="en-US" dirty="0" err="1" smtClean="0"/>
              <a:t>initial</a:t>
            </a:r>
            <a:r>
              <a:rPr lang="es-ES_tradnl" altLang="en-US" dirty="0" smtClean="0"/>
              <a:t> human </a:t>
            </a:r>
            <a:r>
              <a:rPr lang="es-ES_tradnl" altLang="en-US" dirty="0" err="1" smtClean="0"/>
              <a:t>reaction</a:t>
            </a:r>
            <a:r>
              <a:rPr lang="es-ES_tradnl" altLang="en-US" dirty="0" smtClean="0"/>
              <a:t> to a </a:t>
            </a:r>
            <a:r>
              <a:rPr lang="es-ES_tradnl" altLang="en-US" dirty="0" err="1" smtClean="0"/>
              <a:t>tip</a:t>
            </a:r>
            <a:r>
              <a:rPr lang="es-ES_tradnl" altLang="en-US" dirty="0" smtClean="0"/>
              <a:t> </a:t>
            </a:r>
            <a:r>
              <a:rPr lang="es-ES_tradnl" altLang="en-US" dirty="0" err="1" smtClean="0"/>
              <a:t>over</a:t>
            </a:r>
            <a:r>
              <a:rPr lang="es-ES_tradnl" altLang="en-US" dirty="0" smtClean="0"/>
              <a:t> </a:t>
            </a:r>
            <a:r>
              <a:rPr lang="es-ES_tradnl" altLang="en-US" dirty="0" err="1" smtClean="0"/>
              <a:t>is</a:t>
            </a:r>
            <a:r>
              <a:rPr lang="es-ES_tradnl" altLang="en-US" dirty="0" smtClean="0"/>
              <a:t> to </a:t>
            </a:r>
            <a:r>
              <a:rPr lang="es-ES_tradnl" altLang="en-US" dirty="0" err="1" smtClean="0"/>
              <a:t>want</a:t>
            </a:r>
            <a:r>
              <a:rPr lang="es-ES_tradnl" altLang="en-US" dirty="0" smtClean="0"/>
              <a:t> to JUMP OUT of </a:t>
            </a:r>
            <a:r>
              <a:rPr lang="es-ES_tradnl" altLang="en-US" dirty="0" err="1" smtClean="0"/>
              <a:t>the</a:t>
            </a:r>
            <a:r>
              <a:rPr lang="es-ES_tradnl" altLang="en-US" dirty="0" smtClean="0"/>
              <a:t> </a:t>
            </a:r>
            <a:r>
              <a:rPr lang="es-ES_tradnl" altLang="en-US" dirty="0" err="1" smtClean="0"/>
              <a:t>forklift</a:t>
            </a:r>
            <a:r>
              <a:rPr lang="es-ES_tradnl" altLang="en-US" dirty="0" smtClean="0"/>
              <a:t> </a:t>
            </a:r>
            <a:r>
              <a:rPr lang="es-ES_tradnl" altLang="en-US" dirty="0" err="1" smtClean="0"/>
              <a:t>operator’s</a:t>
            </a:r>
            <a:r>
              <a:rPr lang="es-ES_tradnl" altLang="en-US" dirty="0" smtClean="0"/>
              <a:t> </a:t>
            </a:r>
            <a:r>
              <a:rPr lang="es-ES_tradnl" altLang="en-US" dirty="0" err="1" smtClean="0"/>
              <a:t>seat</a:t>
            </a:r>
            <a:r>
              <a:rPr lang="es-ES_tradnl" altLang="en-US" dirty="0" smtClean="0"/>
              <a:t>. </a:t>
            </a:r>
            <a:r>
              <a:rPr lang="es-ES_tradnl" altLang="en-US" dirty="0" err="1" smtClean="0"/>
              <a:t>But</a:t>
            </a:r>
            <a:r>
              <a:rPr lang="es-ES_tradnl" altLang="en-US" dirty="0" smtClean="0"/>
              <a:t> </a:t>
            </a:r>
            <a:r>
              <a:rPr lang="es-ES_tradnl" altLang="en-US" dirty="0" err="1" smtClean="0"/>
              <a:t>when</a:t>
            </a:r>
            <a:r>
              <a:rPr lang="es-ES_tradnl" altLang="en-US" dirty="0" smtClean="0"/>
              <a:t> </a:t>
            </a:r>
            <a:r>
              <a:rPr lang="es-ES_tradnl" altLang="en-US" dirty="0" err="1" smtClean="0"/>
              <a:t>you</a:t>
            </a:r>
            <a:r>
              <a:rPr lang="es-ES_tradnl" altLang="en-US" dirty="0" smtClean="0"/>
              <a:t> </a:t>
            </a:r>
            <a:r>
              <a:rPr lang="es-ES_tradnl" altLang="en-US" dirty="0" err="1" smtClean="0"/>
              <a:t>jump</a:t>
            </a:r>
            <a:r>
              <a:rPr lang="es-ES_tradnl" altLang="en-US" dirty="0" smtClean="0"/>
              <a:t>, </a:t>
            </a:r>
            <a:r>
              <a:rPr lang="es-ES_tradnl" altLang="en-US" dirty="0" err="1" smtClean="0"/>
              <a:t>it</a:t>
            </a:r>
            <a:r>
              <a:rPr lang="es-ES_tradnl" altLang="en-US" dirty="0" smtClean="0"/>
              <a:t> </a:t>
            </a:r>
            <a:r>
              <a:rPr lang="es-ES_tradnl" altLang="en-US" dirty="0" err="1" smtClean="0"/>
              <a:t>is</a:t>
            </a:r>
            <a:r>
              <a:rPr lang="es-ES_tradnl" altLang="en-US" dirty="0" smtClean="0"/>
              <a:t> more </a:t>
            </a:r>
            <a:r>
              <a:rPr lang="es-ES_tradnl" altLang="en-US" dirty="0" err="1" smtClean="0"/>
              <a:t>than</a:t>
            </a:r>
            <a:r>
              <a:rPr lang="es-ES_tradnl" altLang="en-US" dirty="0" smtClean="0"/>
              <a:t> </a:t>
            </a:r>
            <a:r>
              <a:rPr lang="es-ES_tradnl" altLang="en-US" dirty="0" err="1" smtClean="0"/>
              <a:t>likely</a:t>
            </a:r>
            <a:r>
              <a:rPr lang="es-ES_tradnl" altLang="en-US" dirty="0" smtClean="0"/>
              <a:t> </a:t>
            </a:r>
            <a:r>
              <a:rPr lang="es-ES_tradnl" altLang="en-US" dirty="0" err="1" smtClean="0"/>
              <a:t>than</a:t>
            </a:r>
            <a:r>
              <a:rPr lang="es-ES_tradnl" altLang="en-US" dirty="0" smtClean="0"/>
              <a:t> </a:t>
            </a:r>
            <a:r>
              <a:rPr lang="es-ES_tradnl" altLang="en-US" dirty="0" err="1" smtClean="0"/>
              <a:t>not</a:t>
            </a:r>
            <a:r>
              <a:rPr lang="es-ES_tradnl" altLang="en-US" dirty="0" smtClean="0"/>
              <a:t> </a:t>
            </a:r>
            <a:r>
              <a:rPr lang="es-ES_tradnl" altLang="en-US" dirty="0" err="1" smtClean="0"/>
              <a:t>that</a:t>
            </a:r>
            <a:r>
              <a:rPr lang="es-ES_tradnl" altLang="en-US" dirty="0" smtClean="0"/>
              <a:t> </a:t>
            </a:r>
            <a:r>
              <a:rPr lang="es-ES_tradnl" altLang="en-US" dirty="0" err="1" smtClean="0"/>
              <a:t>you</a:t>
            </a:r>
            <a:r>
              <a:rPr lang="es-ES_tradnl" altLang="en-US" dirty="0" smtClean="0"/>
              <a:t> </a:t>
            </a:r>
            <a:r>
              <a:rPr lang="es-ES_tradnl" altLang="en-US" dirty="0" err="1" smtClean="0"/>
              <a:t>will</a:t>
            </a:r>
            <a:r>
              <a:rPr lang="es-ES_tradnl" altLang="en-US" dirty="0" smtClean="0"/>
              <a:t> </a:t>
            </a:r>
            <a:r>
              <a:rPr lang="es-ES_tradnl" altLang="en-US" dirty="0" err="1" smtClean="0"/>
              <a:t>not</a:t>
            </a:r>
            <a:r>
              <a:rPr lang="es-ES_tradnl" altLang="en-US" dirty="0" smtClean="0"/>
              <a:t> be </a:t>
            </a:r>
            <a:r>
              <a:rPr lang="es-ES_tradnl" altLang="en-US" dirty="0" err="1" smtClean="0"/>
              <a:t>able</a:t>
            </a:r>
            <a:r>
              <a:rPr lang="es-ES_tradnl" altLang="en-US" dirty="0" smtClean="0"/>
              <a:t> to </a:t>
            </a:r>
            <a:r>
              <a:rPr lang="es-ES_tradnl" altLang="en-US" dirty="0" err="1" smtClean="0"/>
              <a:t>get</a:t>
            </a:r>
            <a:r>
              <a:rPr lang="es-ES_tradnl" altLang="en-US" dirty="0" smtClean="0"/>
              <a:t> </a:t>
            </a:r>
            <a:r>
              <a:rPr lang="es-ES_tradnl" altLang="en-US" dirty="0" err="1" smtClean="0"/>
              <a:t>away</a:t>
            </a:r>
            <a:r>
              <a:rPr lang="es-ES_tradnl" altLang="en-US" dirty="0" smtClean="0"/>
              <a:t> </a:t>
            </a:r>
            <a:r>
              <a:rPr lang="es-ES_tradnl" altLang="en-US" dirty="0" err="1" smtClean="0"/>
              <a:t>from</a:t>
            </a:r>
            <a:r>
              <a:rPr lang="es-ES_tradnl" altLang="en-US" dirty="0" smtClean="0"/>
              <a:t> </a:t>
            </a:r>
            <a:r>
              <a:rPr lang="es-ES_tradnl" altLang="en-US" dirty="0" err="1" smtClean="0"/>
              <a:t>the</a:t>
            </a:r>
            <a:r>
              <a:rPr lang="es-ES_tradnl" altLang="en-US" dirty="0" smtClean="0"/>
              <a:t> ROPS (roll </a:t>
            </a:r>
            <a:r>
              <a:rPr lang="es-ES_tradnl" altLang="en-US" dirty="0" err="1" smtClean="0"/>
              <a:t>over</a:t>
            </a:r>
            <a:r>
              <a:rPr lang="es-ES_tradnl" altLang="en-US" dirty="0" smtClean="0"/>
              <a:t> </a:t>
            </a:r>
            <a:r>
              <a:rPr lang="es-ES_tradnl" altLang="en-US" dirty="0" err="1" smtClean="0"/>
              <a:t>protection</a:t>
            </a:r>
            <a:r>
              <a:rPr lang="es-ES_tradnl" altLang="en-US" dirty="0" smtClean="0"/>
              <a:t> </a:t>
            </a:r>
            <a:r>
              <a:rPr lang="es-ES_tradnl" altLang="en-US" dirty="0" err="1" smtClean="0"/>
              <a:t>structure</a:t>
            </a:r>
            <a:r>
              <a:rPr lang="es-ES_tradnl" altLang="en-US" dirty="0" smtClean="0"/>
              <a:t>) </a:t>
            </a:r>
            <a:r>
              <a:rPr lang="es-ES_tradnl" altLang="en-US" dirty="0" err="1" smtClean="0"/>
              <a:t>fast</a:t>
            </a:r>
            <a:r>
              <a:rPr lang="es-ES_tradnl" altLang="en-US" dirty="0" smtClean="0"/>
              <a:t> </a:t>
            </a:r>
            <a:r>
              <a:rPr lang="es-ES_tradnl" altLang="en-US" dirty="0" err="1" smtClean="0"/>
              <a:t>enough</a:t>
            </a:r>
            <a:r>
              <a:rPr lang="es-ES_tradnl" altLang="en-US" dirty="0" smtClean="0"/>
              <a:t> and </a:t>
            </a:r>
            <a:r>
              <a:rPr lang="es-ES_tradnl" altLang="en-US" dirty="0" err="1" smtClean="0"/>
              <a:t>it</a:t>
            </a:r>
            <a:r>
              <a:rPr lang="es-ES_tradnl" altLang="en-US" dirty="0" smtClean="0"/>
              <a:t> </a:t>
            </a:r>
            <a:r>
              <a:rPr lang="es-ES_tradnl" altLang="en-US" dirty="0" err="1" smtClean="0"/>
              <a:t>will</a:t>
            </a:r>
            <a:r>
              <a:rPr lang="es-ES_tradnl" altLang="en-US" dirty="0" smtClean="0"/>
              <a:t> </a:t>
            </a:r>
            <a:r>
              <a:rPr lang="es-ES_tradnl" altLang="en-US" dirty="0" err="1" smtClean="0"/>
              <a:t>crush</a:t>
            </a:r>
            <a:r>
              <a:rPr lang="es-ES_tradnl" altLang="en-US" dirty="0" smtClean="0"/>
              <a:t> </a:t>
            </a:r>
            <a:r>
              <a:rPr lang="es-ES_tradnl" altLang="en-US" dirty="0" err="1" smtClean="0"/>
              <a:t>some</a:t>
            </a:r>
            <a:r>
              <a:rPr lang="es-ES_tradnl" altLang="en-US" dirty="0" smtClean="0"/>
              <a:t> </a:t>
            </a:r>
            <a:r>
              <a:rPr lang="es-ES_tradnl" altLang="en-US" dirty="0" err="1" smtClean="0"/>
              <a:t>part</a:t>
            </a:r>
            <a:r>
              <a:rPr lang="es-ES_tradnl" altLang="en-US" dirty="0" smtClean="0"/>
              <a:t> of </a:t>
            </a:r>
            <a:r>
              <a:rPr lang="es-ES_tradnl" altLang="en-US" dirty="0" err="1" smtClean="0"/>
              <a:t>your</a:t>
            </a:r>
            <a:r>
              <a:rPr lang="es-ES_tradnl" altLang="en-US" dirty="0" smtClean="0"/>
              <a:t> </a:t>
            </a:r>
            <a:r>
              <a:rPr lang="es-ES_tradnl" altLang="en-US" dirty="0" err="1" smtClean="0"/>
              <a:t>body</a:t>
            </a:r>
            <a:r>
              <a:rPr lang="es-ES_tradnl" altLang="en-US" dirty="0" smtClean="0"/>
              <a:t>.</a:t>
            </a:r>
          </a:p>
          <a:p>
            <a:endParaRPr lang="es-ES_tradnl" altLang="en-US" dirty="0" smtClean="0"/>
          </a:p>
          <a:p>
            <a:r>
              <a:rPr lang="es-ES_tradnl" altLang="en-US" dirty="0" err="1" smtClean="0"/>
              <a:t>This</a:t>
            </a:r>
            <a:r>
              <a:rPr lang="es-ES_tradnl" altLang="en-US" dirty="0" smtClean="0"/>
              <a:t> </a:t>
            </a:r>
            <a:r>
              <a:rPr lang="es-ES_tradnl" altLang="en-US" dirty="0" err="1" smtClean="0"/>
              <a:t>happens</a:t>
            </a:r>
            <a:r>
              <a:rPr lang="es-ES_tradnl" altLang="en-US" dirty="0" smtClean="0"/>
              <a:t> quite </a:t>
            </a:r>
            <a:r>
              <a:rPr lang="es-ES_tradnl" altLang="en-US" dirty="0" err="1" smtClean="0"/>
              <a:t>often</a:t>
            </a:r>
            <a:r>
              <a:rPr lang="es-ES_tradnl" altLang="en-US" dirty="0" smtClean="0"/>
              <a:t> and </a:t>
            </a:r>
            <a:r>
              <a:rPr lang="es-ES_tradnl" altLang="en-US" dirty="0" err="1" smtClean="0"/>
              <a:t>it</a:t>
            </a:r>
            <a:r>
              <a:rPr lang="es-ES_tradnl" altLang="en-US" dirty="0" smtClean="0"/>
              <a:t> </a:t>
            </a:r>
            <a:r>
              <a:rPr lang="es-ES_tradnl" altLang="en-US" dirty="0" err="1" smtClean="0"/>
              <a:t>usually</a:t>
            </a:r>
            <a:r>
              <a:rPr lang="es-ES_tradnl" altLang="en-US" dirty="0" smtClean="0"/>
              <a:t> </a:t>
            </a:r>
            <a:r>
              <a:rPr lang="es-ES_tradnl" altLang="en-US" dirty="0" err="1" smtClean="0"/>
              <a:t>results</a:t>
            </a:r>
            <a:r>
              <a:rPr lang="es-ES_tradnl" altLang="en-US" dirty="0" smtClean="0"/>
              <a:t> </a:t>
            </a:r>
            <a:r>
              <a:rPr lang="es-ES_tradnl" altLang="en-US" dirty="0" err="1" smtClean="0"/>
              <a:t>death</a:t>
            </a:r>
            <a:r>
              <a:rPr lang="es-ES_tradnl" altLang="en-US" dirty="0" smtClean="0"/>
              <a:t>. </a:t>
            </a:r>
            <a:r>
              <a:rPr lang="es-ES_tradnl" altLang="en-US" dirty="0" err="1" smtClean="0"/>
              <a:t>This</a:t>
            </a:r>
            <a:r>
              <a:rPr lang="es-ES_tradnl" altLang="en-US" dirty="0" smtClean="0"/>
              <a:t> </a:t>
            </a:r>
            <a:r>
              <a:rPr lang="es-ES_tradnl" altLang="en-US" dirty="0" err="1" smtClean="0"/>
              <a:t>is</a:t>
            </a:r>
            <a:r>
              <a:rPr lang="es-ES_tradnl" altLang="en-US" dirty="0" smtClean="0"/>
              <a:t> </a:t>
            </a:r>
            <a:r>
              <a:rPr lang="es-ES_tradnl" altLang="en-US" dirty="0" err="1" smtClean="0"/>
              <a:t>why</a:t>
            </a:r>
            <a:r>
              <a:rPr lang="es-ES_tradnl" altLang="en-US" dirty="0" smtClean="0"/>
              <a:t> </a:t>
            </a:r>
            <a:r>
              <a:rPr lang="es-ES_tradnl" altLang="en-US" dirty="0" err="1" smtClean="0"/>
              <a:t>it</a:t>
            </a:r>
            <a:r>
              <a:rPr lang="es-ES_tradnl" altLang="en-US" dirty="0" smtClean="0"/>
              <a:t> </a:t>
            </a:r>
            <a:r>
              <a:rPr lang="es-ES_tradnl" altLang="en-US" dirty="0" err="1" smtClean="0"/>
              <a:t>is</a:t>
            </a:r>
            <a:r>
              <a:rPr lang="es-ES_tradnl" altLang="en-US" dirty="0" smtClean="0"/>
              <a:t> </a:t>
            </a:r>
            <a:r>
              <a:rPr lang="es-ES_tradnl" altLang="en-US" dirty="0" err="1" smtClean="0"/>
              <a:t>extremely</a:t>
            </a:r>
            <a:r>
              <a:rPr lang="es-ES_tradnl" altLang="en-US" dirty="0" smtClean="0"/>
              <a:t> </a:t>
            </a:r>
            <a:r>
              <a:rPr lang="es-ES_tradnl" altLang="en-US" dirty="0" err="1" smtClean="0"/>
              <a:t>important</a:t>
            </a:r>
            <a:r>
              <a:rPr lang="es-ES_tradnl" altLang="en-US" dirty="0" smtClean="0"/>
              <a:t> to </a:t>
            </a:r>
            <a:r>
              <a:rPr lang="es-ES_tradnl" altLang="en-US" dirty="0" err="1" smtClean="0"/>
              <a:t>wear</a:t>
            </a:r>
            <a:r>
              <a:rPr lang="es-ES_tradnl" altLang="en-US" dirty="0" smtClean="0"/>
              <a:t> </a:t>
            </a:r>
            <a:r>
              <a:rPr lang="es-ES_tradnl" altLang="en-US" dirty="0" err="1" smtClean="0"/>
              <a:t>your</a:t>
            </a:r>
            <a:r>
              <a:rPr lang="es-ES_tradnl" altLang="en-US" dirty="0" smtClean="0"/>
              <a:t> </a:t>
            </a:r>
            <a:r>
              <a:rPr lang="es-ES_tradnl" altLang="en-US" dirty="0" err="1" smtClean="0"/>
              <a:t>seatbelt</a:t>
            </a:r>
            <a:r>
              <a:rPr lang="es-ES_tradnl" altLang="en-US" dirty="0" smtClean="0"/>
              <a:t> </a:t>
            </a:r>
            <a:r>
              <a:rPr lang="es-ES_tradnl" altLang="en-US" dirty="0" err="1" smtClean="0"/>
              <a:t>while</a:t>
            </a:r>
            <a:r>
              <a:rPr lang="es-ES_tradnl" altLang="en-US" dirty="0" smtClean="0"/>
              <a:t> </a:t>
            </a:r>
            <a:r>
              <a:rPr lang="es-ES_tradnl" altLang="en-US" dirty="0" err="1" smtClean="0"/>
              <a:t>operating</a:t>
            </a:r>
            <a:r>
              <a:rPr lang="es-ES_tradnl" altLang="en-US" dirty="0" smtClean="0"/>
              <a:t> </a:t>
            </a:r>
            <a:r>
              <a:rPr lang="es-ES_tradnl" altLang="en-US" dirty="0" err="1" smtClean="0"/>
              <a:t>this</a:t>
            </a:r>
            <a:r>
              <a:rPr lang="es-ES_tradnl" altLang="en-US" dirty="0" smtClean="0"/>
              <a:t> </a:t>
            </a:r>
            <a:r>
              <a:rPr lang="es-ES_tradnl" altLang="en-US" dirty="0" err="1" smtClean="0"/>
              <a:t>piece</a:t>
            </a:r>
            <a:r>
              <a:rPr lang="es-ES_tradnl" altLang="en-US" dirty="0" smtClean="0"/>
              <a:t> of </a:t>
            </a:r>
            <a:r>
              <a:rPr lang="es-ES_tradnl" altLang="en-US" dirty="0" err="1" smtClean="0"/>
              <a:t>equipment</a:t>
            </a:r>
            <a:r>
              <a:rPr lang="es-ES_tradnl" altLang="en-US" dirty="0" smtClean="0"/>
              <a:t>. </a:t>
            </a:r>
            <a:r>
              <a:rPr lang="es-ES_tradnl" altLang="en-US" dirty="0" err="1" smtClean="0"/>
              <a:t>The</a:t>
            </a:r>
            <a:r>
              <a:rPr lang="es-ES_tradnl" altLang="en-US" dirty="0" smtClean="0"/>
              <a:t> </a:t>
            </a:r>
            <a:r>
              <a:rPr lang="es-ES_tradnl" altLang="en-US" dirty="0" err="1" smtClean="0"/>
              <a:t>Seatbelt</a:t>
            </a:r>
            <a:r>
              <a:rPr lang="es-ES_tradnl" altLang="en-US" dirty="0" smtClean="0"/>
              <a:t> </a:t>
            </a:r>
            <a:r>
              <a:rPr lang="es-ES_tradnl" altLang="en-US" dirty="0" err="1" smtClean="0"/>
              <a:t>will</a:t>
            </a:r>
            <a:r>
              <a:rPr lang="es-ES_tradnl" altLang="en-US" dirty="0" smtClean="0"/>
              <a:t> </a:t>
            </a:r>
            <a:r>
              <a:rPr lang="es-ES_tradnl" altLang="en-US" dirty="0" err="1" smtClean="0"/>
              <a:t>keep</a:t>
            </a:r>
            <a:r>
              <a:rPr lang="es-ES_tradnl" altLang="en-US" dirty="0" smtClean="0"/>
              <a:t> </a:t>
            </a:r>
            <a:r>
              <a:rPr lang="es-ES_tradnl" altLang="en-US" dirty="0" err="1" smtClean="0"/>
              <a:t>you</a:t>
            </a:r>
            <a:r>
              <a:rPr lang="es-ES_tradnl" altLang="en-US" dirty="0" smtClean="0"/>
              <a:t> </a:t>
            </a:r>
            <a:r>
              <a:rPr lang="es-ES_tradnl" altLang="en-US" dirty="0" err="1" smtClean="0"/>
              <a:t>on</a:t>
            </a:r>
            <a:r>
              <a:rPr lang="es-ES_tradnl" altLang="en-US" dirty="0" smtClean="0"/>
              <a:t> </a:t>
            </a:r>
            <a:r>
              <a:rPr lang="es-ES_tradnl" altLang="en-US" dirty="0" err="1" smtClean="0"/>
              <a:t>the</a:t>
            </a:r>
            <a:r>
              <a:rPr lang="es-ES_tradnl" altLang="en-US" dirty="0" smtClean="0"/>
              <a:t> </a:t>
            </a:r>
            <a:r>
              <a:rPr lang="es-ES_tradnl" altLang="en-US" dirty="0" err="1" smtClean="0"/>
              <a:t>forklift</a:t>
            </a:r>
            <a:r>
              <a:rPr lang="es-ES_tradnl" altLang="en-US" dirty="0" smtClean="0"/>
              <a:t> </a:t>
            </a:r>
            <a:r>
              <a:rPr lang="es-ES_tradnl" altLang="en-US" dirty="0" err="1" smtClean="0"/>
              <a:t>seat</a:t>
            </a:r>
            <a:r>
              <a:rPr lang="es-ES_tradnl" altLang="en-US" dirty="0" smtClean="0"/>
              <a:t> in </a:t>
            </a:r>
            <a:r>
              <a:rPr lang="es-ES_tradnl" altLang="en-US" dirty="0" err="1" smtClean="0"/>
              <a:t>the</a:t>
            </a:r>
            <a:r>
              <a:rPr lang="es-ES_tradnl" altLang="en-US" dirty="0" smtClean="0"/>
              <a:t> </a:t>
            </a:r>
            <a:r>
              <a:rPr lang="es-ES_tradnl" altLang="en-US" dirty="0" err="1" smtClean="0"/>
              <a:t>event</a:t>
            </a:r>
            <a:r>
              <a:rPr lang="es-ES_tradnl" altLang="en-US" dirty="0" smtClean="0"/>
              <a:t> of a </a:t>
            </a:r>
            <a:r>
              <a:rPr lang="es-ES_tradnl" altLang="en-US" dirty="0" err="1" smtClean="0"/>
              <a:t>side</a:t>
            </a:r>
            <a:r>
              <a:rPr lang="es-ES_tradnl" altLang="en-US" dirty="0" smtClean="0"/>
              <a:t> </a:t>
            </a:r>
            <a:r>
              <a:rPr lang="es-ES_tradnl" altLang="en-US" dirty="0" err="1" smtClean="0"/>
              <a:t>tip</a:t>
            </a:r>
            <a:r>
              <a:rPr lang="es-ES_tradnl" altLang="en-US" dirty="0" smtClean="0"/>
              <a:t> </a:t>
            </a:r>
            <a:r>
              <a:rPr lang="es-ES_tradnl" altLang="en-US" dirty="0" err="1" smtClean="0"/>
              <a:t>over</a:t>
            </a:r>
            <a:r>
              <a:rPr lang="es-ES_tradnl" altLang="en-US" dirty="0" smtClean="0"/>
              <a:t>.</a:t>
            </a:r>
          </a:p>
          <a:p>
            <a:endParaRPr lang="es-ES_tradnl" altLang="en-US" dirty="0" smtClean="0"/>
          </a:p>
          <a:p>
            <a:r>
              <a:rPr lang="es-ES_tradnl" altLang="en-US" dirty="0" err="1" smtClean="0"/>
              <a:t>Also</a:t>
            </a:r>
            <a:r>
              <a:rPr lang="es-ES_tradnl" altLang="en-US" dirty="0" smtClean="0"/>
              <a:t>, </a:t>
            </a:r>
            <a:r>
              <a:rPr lang="es-ES_tradnl" altLang="en-US" dirty="0" err="1" smtClean="0"/>
              <a:t>go</a:t>
            </a:r>
            <a:r>
              <a:rPr lang="es-ES_tradnl" altLang="en-US" dirty="0" smtClean="0"/>
              <a:t> </a:t>
            </a:r>
            <a:r>
              <a:rPr lang="es-ES_tradnl" altLang="en-US" dirty="0" err="1" smtClean="0"/>
              <a:t>over</a:t>
            </a:r>
            <a:r>
              <a:rPr lang="es-ES_tradnl" altLang="en-US" dirty="0" smtClean="0"/>
              <a:t> </a:t>
            </a:r>
            <a:r>
              <a:rPr lang="es-ES_tradnl" altLang="en-US" dirty="0" err="1" smtClean="0"/>
              <a:t>the</a:t>
            </a:r>
            <a:r>
              <a:rPr lang="es-ES_tradnl" altLang="en-US" dirty="0" smtClean="0"/>
              <a:t> </a:t>
            </a:r>
            <a:r>
              <a:rPr lang="es-ES_tradnl" altLang="en-US" dirty="0" err="1" smtClean="0"/>
              <a:t>bottom</a:t>
            </a:r>
            <a:r>
              <a:rPr lang="es-ES_tradnl" altLang="en-US" dirty="0" smtClean="0"/>
              <a:t> </a:t>
            </a:r>
            <a:r>
              <a:rPr lang="es-ES_tradnl" altLang="en-US" dirty="0" err="1" smtClean="0"/>
              <a:t>paragraph</a:t>
            </a:r>
            <a:r>
              <a:rPr lang="es-ES_tradnl" altLang="en-US" dirty="0" smtClean="0"/>
              <a:t> of </a:t>
            </a:r>
            <a:r>
              <a:rPr lang="es-ES_tradnl" altLang="en-US" dirty="0" err="1" smtClean="0"/>
              <a:t>this</a:t>
            </a:r>
            <a:r>
              <a:rPr lang="es-ES_tradnl" altLang="en-US" dirty="0" smtClean="0"/>
              <a:t> </a:t>
            </a:r>
            <a:r>
              <a:rPr lang="es-ES_tradnl" altLang="en-US" dirty="0" err="1" smtClean="0"/>
              <a:t>slide</a:t>
            </a:r>
            <a:r>
              <a:rPr lang="es-ES_tradnl" altLang="en-US" dirty="0" smtClean="0"/>
              <a:t> </a:t>
            </a:r>
            <a:r>
              <a:rPr lang="es-ES_tradnl" altLang="en-US" dirty="0" err="1" smtClean="0"/>
              <a:t>with</a:t>
            </a:r>
            <a:r>
              <a:rPr lang="es-ES_tradnl" altLang="en-US" dirty="0" smtClean="0"/>
              <a:t> </a:t>
            </a:r>
            <a:r>
              <a:rPr lang="es-ES_tradnl" altLang="en-US" dirty="0" err="1" smtClean="0"/>
              <a:t>the</a:t>
            </a:r>
            <a:r>
              <a:rPr lang="es-ES_tradnl" altLang="en-US" dirty="0" smtClean="0"/>
              <a:t> </a:t>
            </a:r>
            <a:r>
              <a:rPr lang="es-ES_tradnl" altLang="en-US" dirty="0" err="1" smtClean="0"/>
              <a:t>trainees</a:t>
            </a:r>
            <a:r>
              <a:rPr lang="es-ES_tradnl" altLang="en-US" dirty="0" smtClean="0"/>
              <a:t>. </a:t>
            </a:r>
            <a:r>
              <a:rPr lang="es-ES_tradnl" altLang="en-US" dirty="0" err="1" smtClean="0"/>
              <a:t>It</a:t>
            </a:r>
            <a:r>
              <a:rPr lang="es-ES_tradnl" altLang="en-US" dirty="0" smtClean="0"/>
              <a:t> </a:t>
            </a:r>
            <a:r>
              <a:rPr lang="es-ES_tradnl" altLang="en-US" dirty="0" err="1" smtClean="0"/>
              <a:t>instructs</a:t>
            </a:r>
            <a:r>
              <a:rPr lang="es-ES_tradnl" altLang="en-US" dirty="0" smtClean="0"/>
              <a:t> </a:t>
            </a:r>
            <a:r>
              <a:rPr lang="es-ES_tradnl" altLang="en-US" dirty="0" err="1" smtClean="0"/>
              <a:t>them</a:t>
            </a:r>
            <a:r>
              <a:rPr lang="es-ES_tradnl" altLang="en-US" dirty="0" smtClean="0"/>
              <a:t> </a:t>
            </a:r>
            <a:r>
              <a:rPr lang="es-ES_tradnl" altLang="en-US" dirty="0" err="1" smtClean="0"/>
              <a:t>on</a:t>
            </a:r>
            <a:r>
              <a:rPr lang="es-ES_tradnl" altLang="en-US" dirty="0" smtClean="0"/>
              <a:t> </a:t>
            </a:r>
            <a:r>
              <a:rPr lang="es-ES_tradnl" altLang="en-US" dirty="0" err="1" smtClean="0"/>
              <a:t>what</a:t>
            </a:r>
            <a:r>
              <a:rPr lang="es-ES_tradnl" altLang="en-US" dirty="0" smtClean="0"/>
              <a:t> to do </a:t>
            </a:r>
            <a:r>
              <a:rPr lang="es-ES_tradnl" altLang="en-US" dirty="0" err="1" smtClean="0"/>
              <a:t>if</a:t>
            </a:r>
            <a:r>
              <a:rPr lang="es-ES_tradnl" altLang="en-US" dirty="0" smtClean="0"/>
              <a:t> a </a:t>
            </a:r>
            <a:r>
              <a:rPr lang="es-ES_tradnl" altLang="en-US" dirty="0" err="1" smtClean="0"/>
              <a:t>side</a:t>
            </a:r>
            <a:r>
              <a:rPr lang="es-ES_tradnl" altLang="en-US" dirty="0" smtClean="0"/>
              <a:t> </a:t>
            </a:r>
            <a:r>
              <a:rPr lang="es-ES_tradnl" altLang="en-US" dirty="0" err="1" smtClean="0"/>
              <a:t>tip</a:t>
            </a:r>
            <a:r>
              <a:rPr lang="es-ES_tradnl" altLang="en-US" dirty="0" smtClean="0"/>
              <a:t> </a:t>
            </a:r>
            <a:r>
              <a:rPr lang="es-ES_tradnl" altLang="en-US" dirty="0" err="1" smtClean="0"/>
              <a:t>over</a:t>
            </a:r>
            <a:r>
              <a:rPr lang="es-ES_tradnl" altLang="en-US" dirty="0" smtClean="0"/>
              <a:t> </a:t>
            </a:r>
            <a:r>
              <a:rPr lang="es-ES_tradnl" altLang="en-US" dirty="0" err="1" smtClean="0"/>
              <a:t>occurs</a:t>
            </a:r>
            <a:r>
              <a:rPr lang="es-ES_tradnl" altLang="en-US" dirty="0" smtClean="0"/>
              <a:t>.</a:t>
            </a:r>
          </a:p>
        </p:txBody>
      </p:sp>
    </p:spTree>
    <p:extLst>
      <p:ext uri="{BB962C8B-B14F-4D97-AF65-F5344CB8AC3E}">
        <p14:creationId xmlns:p14="http://schemas.microsoft.com/office/powerpoint/2010/main" val="267722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 near miss incident disrupts the work process, does not result in injury or damage, but should be looked as a “wake up call”.  Could be thought of as the first of a series of events which could lead to a situation in which harm or damage occurs.  Employers should investigate an incident to determine the root cause and use the information to stop process and behaviors that could just as easily have resulted in an incident.</a:t>
            </a:r>
          </a:p>
          <a:p>
            <a:pPr eaLnBrk="1" hangingPunct="1">
              <a:spcBef>
                <a:spcPct val="0"/>
              </a:spcBef>
            </a:pPr>
            <a:endParaRPr lang="en-US" altLang="en-US" dirty="0" smtClean="0"/>
          </a:p>
          <a:p>
            <a:pPr eaLnBrk="1" hangingPunct="1">
              <a:spcBef>
                <a:spcPct val="0"/>
              </a:spcBef>
            </a:pPr>
            <a:r>
              <a:rPr lang="en-US" altLang="en-US" dirty="0" smtClean="0"/>
              <a:t>Ask audience for example of real near misses that has occurred at their workplace.  Then say: We will discuss why a policy that encourages resolution of incidents, near-misses, will be worth the time and effort.</a:t>
            </a:r>
          </a:p>
          <a:p>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BEB7094-82A8-4036-AA2B-F33E0DDF8C39}" type="slidenum">
              <a:rPr lang="en-US" altLang="en-US">
                <a:solidFill>
                  <a:prstClr val="black"/>
                </a:solidFill>
                <a:latin typeface="Arial" charset="0"/>
              </a:rPr>
              <a:pPr eaLnBrk="1" hangingPunct="1">
                <a:spcBef>
                  <a:spcPct val="0"/>
                </a:spcBef>
              </a:pPr>
              <a:t>9</a:t>
            </a:fld>
            <a:endParaRPr lang="en-US" altLang="en-US" dirty="0">
              <a:solidFill>
                <a:prstClr val="black"/>
              </a:solidFill>
              <a:latin typeface="Arial" charset="0"/>
            </a:endParaRPr>
          </a:p>
        </p:txBody>
      </p:sp>
    </p:spTree>
    <p:extLst>
      <p:ext uri="{BB962C8B-B14F-4D97-AF65-F5344CB8AC3E}">
        <p14:creationId xmlns:p14="http://schemas.microsoft.com/office/powerpoint/2010/main" val="2584114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smtClean="0">
                <a:solidFill>
                  <a:prstClr val="black"/>
                </a:solidFill>
              </a:rPr>
              <a:t>Forklift Safety Training</a:t>
            </a:r>
          </a:p>
        </p:txBody>
      </p:sp>
      <p:sp>
        <p:nvSpPr>
          <p:cNvPr id="212995"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7B74627-AB71-47D5-8A09-977FC894FA65}" type="slidenum">
              <a:rPr lang="en-US" altLang="en-US" sz="1200" smtClean="0">
                <a:solidFill>
                  <a:prstClr val="black"/>
                </a:solidFill>
              </a:rPr>
              <a:pPr/>
              <a:t>57</a:t>
            </a:fld>
            <a:endParaRPr lang="en-US" altLang="en-US" sz="1200" smtClean="0">
              <a:solidFill>
                <a:prstClr val="black"/>
              </a:solidFill>
            </a:endParaRPr>
          </a:p>
        </p:txBody>
      </p:sp>
      <p:sp>
        <p:nvSpPr>
          <p:cNvPr id="212996" name="Rectangle 2"/>
          <p:cNvSpPr>
            <a:spLocks noGrp="1" noRot="1" noChangeAspect="1" noChangeArrowheads="1" noTextEdit="1"/>
          </p:cNvSpPr>
          <p:nvPr>
            <p:ph type="sldImg"/>
          </p:nvPr>
        </p:nvSpPr>
        <p:spPr>
          <a:xfrm>
            <a:off x="1143000" y="685800"/>
            <a:ext cx="4572000" cy="3429000"/>
          </a:xfrm>
          <a:ln/>
        </p:spPr>
      </p:sp>
      <p:sp>
        <p:nvSpPr>
          <p:cNvPr id="212997" name="Rectangle 3"/>
          <p:cNvSpPr>
            <a:spLocks noGrp="1" noChangeArrowheads="1"/>
          </p:cNvSpPr>
          <p:nvPr>
            <p:ph type="body" idx="1"/>
          </p:nvPr>
        </p:nvSpPr>
        <p:spPr>
          <a:noFill/>
        </p:spPr>
        <p:txBody>
          <a:bodyPr/>
          <a:lstStyle/>
          <a:p>
            <a:pPr algn="ctr"/>
            <a:r>
              <a:rPr lang="en-US" altLang="en-US" b="1" u="sng" dirty="0" smtClean="0"/>
              <a:t>Safe Operational Procedures</a:t>
            </a:r>
          </a:p>
          <a:p>
            <a:endParaRPr lang="en-US" altLang="en-US" dirty="0" smtClean="0"/>
          </a:p>
          <a:p>
            <a:r>
              <a:rPr lang="en-US" altLang="en-US" dirty="0" smtClean="0"/>
              <a:t>Explain the hazards associated with a forklift and how to avoid them.</a:t>
            </a:r>
          </a:p>
          <a:p>
            <a:endParaRPr lang="en-US" altLang="en-US" dirty="0" smtClean="0"/>
          </a:p>
          <a:p>
            <a:r>
              <a:rPr lang="en-US" altLang="en-US" dirty="0" smtClean="0"/>
              <a:t>In the 1st picture the person should </a:t>
            </a:r>
            <a:r>
              <a:rPr lang="en-US" altLang="en-US" b="1" dirty="0" smtClean="0"/>
              <a:t>NEVER</a:t>
            </a:r>
            <a:r>
              <a:rPr lang="en-US" altLang="en-US" dirty="0" smtClean="0"/>
              <a:t> be under any device held up by hydraulics </a:t>
            </a:r>
            <a:r>
              <a:rPr lang="en-US" altLang="en-US" b="1" dirty="0" smtClean="0"/>
              <a:t>UNLESS</a:t>
            </a:r>
            <a:r>
              <a:rPr lang="en-US" altLang="en-US" dirty="0" smtClean="0"/>
              <a:t> it has first been Blocked into position. It is important to know that if the hydraulic lines burst OR lose pressure than the forks will come down to the ground (hitting you in the process). </a:t>
            </a:r>
          </a:p>
          <a:p>
            <a:endParaRPr lang="en-US" altLang="en-US" dirty="0" smtClean="0"/>
          </a:p>
          <a:p>
            <a:r>
              <a:rPr lang="en-US" altLang="en-US" dirty="0" smtClean="0"/>
              <a:t>In the 2nd picture the person should never </a:t>
            </a:r>
            <a:r>
              <a:rPr lang="en-US" altLang="en-US" b="1" dirty="0" smtClean="0"/>
              <a:t>RIDE</a:t>
            </a:r>
            <a:r>
              <a:rPr lang="en-US" altLang="en-US" dirty="0" smtClean="0"/>
              <a:t> the Forks up to any height. This practice was common in the past, but now we have machines (Aerial Work Platforms) designed to raise a person to a desired height in order to get a job done. </a:t>
            </a:r>
            <a:r>
              <a:rPr lang="en-US" altLang="en-US" b="1" dirty="0" smtClean="0"/>
              <a:t>NEVER RIDE THE FORKS!!!</a:t>
            </a:r>
            <a:endParaRPr lang="en-US" altLang="en-US" dirty="0" smtClean="0"/>
          </a:p>
        </p:txBody>
      </p:sp>
    </p:spTree>
    <p:extLst>
      <p:ext uri="{BB962C8B-B14F-4D97-AF65-F5344CB8AC3E}">
        <p14:creationId xmlns:p14="http://schemas.microsoft.com/office/powerpoint/2010/main" val="2521973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need for making</a:t>
            </a:r>
            <a:r>
              <a:rPr lang="en-US" baseline="0" dirty="0" smtClean="0"/>
              <a:t> sure that the equipment is rated for lifting personnel and that the basket that is being used is also rated for lifting personnel. Other steps to consider with an operation like this: </a:t>
            </a:r>
          </a:p>
          <a:p>
            <a:endParaRPr lang="en-US" baseline="0" dirty="0" smtClean="0"/>
          </a:p>
          <a:p>
            <a:pPr marL="171450" indent="-171450">
              <a:buFont typeface="Arial" panose="020B0604020202020204" pitchFamily="34" charset="0"/>
              <a:buChar char="•"/>
            </a:pPr>
            <a:r>
              <a:rPr lang="en-US" dirty="0" smtClean="0"/>
              <a:t>Is the basket secured to the lift truck?</a:t>
            </a:r>
          </a:p>
          <a:p>
            <a:pPr marL="171450" indent="-171450">
              <a:buFont typeface="Arial" panose="020B0604020202020204" pitchFamily="34" charset="0"/>
              <a:buChar char="•"/>
            </a:pPr>
            <a:r>
              <a:rPr lang="en-US" dirty="0" smtClean="0"/>
              <a:t>Are personnel in the basket using some type of fall restraint system?</a:t>
            </a:r>
          </a:p>
          <a:p>
            <a:pPr marL="171450" indent="-171450">
              <a:buFont typeface="Arial" panose="020B0604020202020204" pitchFamily="34" charset="0"/>
              <a:buChar char="•"/>
            </a:pPr>
            <a:r>
              <a:rPr lang="en-US" dirty="0" smtClean="0"/>
              <a:t>Is</a:t>
            </a:r>
            <a:r>
              <a:rPr lang="en-US" baseline="0" dirty="0" smtClean="0"/>
              <a:t> the lift truck operator trained to do this type of operation?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58</a:t>
            </a:fld>
            <a:endParaRPr lang="en-US"/>
          </a:p>
        </p:txBody>
      </p:sp>
    </p:spTree>
    <p:extLst>
      <p:ext uri="{BB962C8B-B14F-4D97-AF65-F5344CB8AC3E}">
        <p14:creationId xmlns:p14="http://schemas.microsoft.com/office/powerpoint/2010/main" val="168050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smtClean="0">
                <a:solidFill>
                  <a:prstClr val="black"/>
                </a:solidFill>
              </a:rPr>
              <a:t>Forklift Safety Training</a:t>
            </a:r>
          </a:p>
        </p:txBody>
      </p:sp>
      <p:sp>
        <p:nvSpPr>
          <p:cNvPr id="200707"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FE37E38-EAB4-42AC-9AE5-8DA40CC6CCE2}" type="slidenum">
              <a:rPr lang="en-US" altLang="en-US" sz="1200" smtClean="0">
                <a:solidFill>
                  <a:prstClr val="black"/>
                </a:solidFill>
              </a:rPr>
              <a:pPr/>
              <a:t>59</a:t>
            </a:fld>
            <a:endParaRPr lang="en-US" altLang="en-US" sz="1200" smtClean="0">
              <a:solidFill>
                <a:prstClr val="black"/>
              </a:solidFill>
            </a:endParaRPr>
          </a:p>
        </p:txBody>
      </p:sp>
      <p:sp>
        <p:nvSpPr>
          <p:cNvPr id="200708" name="Rectangle 2"/>
          <p:cNvSpPr>
            <a:spLocks noGrp="1" noRot="1" noChangeAspect="1" noChangeArrowheads="1" noTextEdit="1"/>
          </p:cNvSpPr>
          <p:nvPr>
            <p:ph type="sldImg"/>
          </p:nvPr>
        </p:nvSpPr>
        <p:spPr>
          <a:xfrm>
            <a:off x="1143000" y="685800"/>
            <a:ext cx="4572000" cy="3429000"/>
          </a:xfrm>
          <a:ln/>
        </p:spPr>
      </p:sp>
      <p:sp>
        <p:nvSpPr>
          <p:cNvPr id="200709" name="Rectangle 3"/>
          <p:cNvSpPr>
            <a:spLocks noGrp="1" noChangeArrowheads="1"/>
          </p:cNvSpPr>
          <p:nvPr>
            <p:ph type="body" idx="1"/>
          </p:nvPr>
        </p:nvSpPr>
        <p:spPr>
          <a:noFill/>
        </p:spPr>
        <p:txBody>
          <a:bodyPr/>
          <a:lstStyle/>
          <a:p>
            <a:pPr algn="ctr"/>
            <a:r>
              <a:rPr lang="en-US" altLang="en-US" b="1" u="sng" dirty="0" smtClean="0"/>
              <a:t>Safe Operational Procedures</a:t>
            </a:r>
            <a:endParaRPr lang="en-US" altLang="en-US" b="1" dirty="0" smtClean="0"/>
          </a:p>
          <a:p>
            <a:endParaRPr lang="en-US" altLang="en-US" dirty="0" smtClean="0"/>
          </a:p>
          <a:p>
            <a:r>
              <a:rPr lang="en-US" altLang="en-US" dirty="0" smtClean="0"/>
              <a:t>When loading and unloading truck trailers </a:t>
            </a:r>
            <a:r>
              <a:rPr lang="en-US" altLang="en-US" b="1" u="sng" dirty="0" smtClean="0"/>
              <a:t>IT IS THE RESPONSIBILITY OF THE FORKLIFT OPERATOR TO CHOCK THE TRAILER WHEELS</a:t>
            </a:r>
            <a:r>
              <a:rPr lang="en-US" altLang="en-US" dirty="0" smtClean="0"/>
              <a:t>. The truck driver is not responsible for doing this. </a:t>
            </a:r>
          </a:p>
          <a:p>
            <a:endParaRPr lang="en-US" altLang="en-US" dirty="0" smtClean="0"/>
          </a:p>
          <a:p>
            <a:r>
              <a:rPr lang="en-US" altLang="en-US" dirty="0" smtClean="0"/>
              <a:t>While you (the forklift operator) are out chocking the wheels it is also a good idea to look up under the trailer and note the condition of the trailer floorboards. There are some trailers that are in rough condition and as a forklift or skid steer operator you want to know the condition of the trailer you will be entering. Some forklifts weigh 10,000 lbs. and some loads weigh 5,000 lbs. so if you take 15,000 lbs. into a trailer with poor floor conditions you may find disaster. </a:t>
            </a:r>
            <a:r>
              <a:rPr lang="en-US" altLang="en-US" b="1" u="sng" dirty="0" smtClean="0"/>
              <a:t>ALWAYS CHECK THE TRAILER FLOORING!</a:t>
            </a:r>
          </a:p>
          <a:p>
            <a:endParaRPr lang="en-US" altLang="en-US" b="1" u="sng" dirty="0" smtClean="0"/>
          </a:p>
          <a:p>
            <a:r>
              <a:rPr lang="en-US" altLang="en-US" dirty="0" smtClean="0"/>
              <a:t>If </a:t>
            </a:r>
            <a:r>
              <a:rPr lang="en-US" altLang="en-US" dirty="0" err="1" smtClean="0"/>
              <a:t>jackstands</a:t>
            </a:r>
            <a:r>
              <a:rPr lang="en-US" altLang="en-US" dirty="0" smtClean="0"/>
              <a:t> are available then you should use them.</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OSHA strongly recommends following both the trailer and the jack manufacturer's instructions on the appropriate number and placement of these jacks. Additional guidance on the loading and unloading of trailers with powered industrial trucks may be found on OSHA's website at </a:t>
            </a:r>
            <a:r>
              <a:rPr lang="en-US" sz="1200" b="0" i="0" u="sng" kern="1200" dirty="0" smtClean="0">
                <a:solidFill>
                  <a:schemeClr val="tx1"/>
                </a:solidFill>
                <a:effectLst/>
                <a:latin typeface="+mn-lt"/>
                <a:ea typeface="+mn-ea"/>
                <a:cs typeface="+mn-cs"/>
                <a:hlinkClick r:id="rId3" tooltip="Loading/Unloading of trailers with PITs"/>
              </a:rPr>
              <a:t>http://www.osha.gov/SLTC/poweredindustrialtrucks/loading_unloading.html</a:t>
            </a:r>
            <a:r>
              <a:rPr lang="en-US" sz="1200" b="0" i="0" kern="1200" dirty="0" smtClean="0">
                <a:solidFill>
                  <a:schemeClr val="tx1"/>
                </a:solidFill>
                <a:effectLst/>
                <a:latin typeface="+mn-lt"/>
                <a:ea typeface="+mn-ea"/>
                <a:cs typeface="+mn-cs"/>
              </a:rPr>
              <a:t>. </a:t>
            </a:r>
            <a:endParaRPr lang="en-US" altLang="en-US" dirty="0" smtClean="0"/>
          </a:p>
          <a:p>
            <a:endParaRPr lang="en-US" altLang="en-US" dirty="0" smtClean="0"/>
          </a:p>
          <a:p>
            <a:r>
              <a:rPr lang="en-US" altLang="en-US" dirty="0" smtClean="0"/>
              <a:t>This is a good time to ask if anyone has ever had experience loading / unloading semi trailers. </a:t>
            </a:r>
            <a:endParaRPr lang="en-US" altLang="en-US" b="1" u="sng" dirty="0" smtClean="0"/>
          </a:p>
        </p:txBody>
      </p:sp>
    </p:spTree>
    <p:extLst>
      <p:ext uri="{BB962C8B-B14F-4D97-AF65-F5344CB8AC3E}">
        <p14:creationId xmlns:p14="http://schemas.microsoft.com/office/powerpoint/2010/main" val="1050447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33425" indent="-280988">
              <a:defRPr sz="2400">
                <a:solidFill>
                  <a:schemeClr val="tx1"/>
                </a:solidFill>
                <a:latin typeface="Times New Roman" pitchFamily="18" charset="0"/>
              </a:defRPr>
            </a:lvl2pPr>
            <a:lvl3pPr marL="1128713" indent="-225425">
              <a:defRPr sz="2400">
                <a:solidFill>
                  <a:schemeClr val="tx1"/>
                </a:solidFill>
                <a:latin typeface="Times New Roman" pitchFamily="18" charset="0"/>
              </a:defRPr>
            </a:lvl3pPr>
            <a:lvl4pPr marL="1581150" indent="-225425">
              <a:defRPr sz="2400">
                <a:solidFill>
                  <a:schemeClr val="tx1"/>
                </a:solidFill>
                <a:latin typeface="Times New Roman" pitchFamily="18" charset="0"/>
              </a:defRPr>
            </a:lvl4pPr>
            <a:lvl5pPr marL="2033588" indent="-225425">
              <a:defRPr sz="2400">
                <a:solidFill>
                  <a:schemeClr val="tx1"/>
                </a:solidFill>
                <a:latin typeface="Times New Roman" pitchFamily="18" charset="0"/>
              </a:defRPr>
            </a:lvl5pPr>
            <a:lvl6pPr marL="2490788" indent="-225425" eaLnBrk="0" fontAlgn="base" hangingPunct="0">
              <a:spcBef>
                <a:spcPct val="0"/>
              </a:spcBef>
              <a:spcAft>
                <a:spcPct val="0"/>
              </a:spcAft>
              <a:defRPr sz="2400">
                <a:solidFill>
                  <a:schemeClr val="tx1"/>
                </a:solidFill>
                <a:latin typeface="Times New Roman" pitchFamily="18" charset="0"/>
              </a:defRPr>
            </a:lvl6pPr>
            <a:lvl7pPr marL="2947988" indent="-225425" eaLnBrk="0" fontAlgn="base" hangingPunct="0">
              <a:spcBef>
                <a:spcPct val="0"/>
              </a:spcBef>
              <a:spcAft>
                <a:spcPct val="0"/>
              </a:spcAft>
              <a:defRPr sz="2400">
                <a:solidFill>
                  <a:schemeClr val="tx1"/>
                </a:solidFill>
                <a:latin typeface="Times New Roman" pitchFamily="18" charset="0"/>
              </a:defRPr>
            </a:lvl7pPr>
            <a:lvl8pPr marL="3405188" indent="-225425" eaLnBrk="0" fontAlgn="base" hangingPunct="0">
              <a:spcBef>
                <a:spcPct val="0"/>
              </a:spcBef>
              <a:spcAft>
                <a:spcPct val="0"/>
              </a:spcAft>
              <a:defRPr sz="2400">
                <a:solidFill>
                  <a:schemeClr val="tx1"/>
                </a:solidFill>
                <a:latin typeface="Times New Roman" pitchFamily="18" charset="0"/>
              </a:defRPr>
            </a:lvl8pPr>
            <a:lvl9pPr marL="3862388" indent="-225425" eaLnBrk="0" fontAlgn="base" hangingPunct="0">
              <a:spcBef>
                <a:spcPct val="0"/>
              </a:spcBef>
              <a:spcAft>
                <a:spcPct val="0"/>
              </a:spcAft>
              <a:defRPr sz="2400">
                <a:solidFill>
                  <a:schemeClr val="tx1"/>
                </a:solidFill>
                <a:latin typeface="Times New Roman" pitchFamily="18" charset="0"/>
              </a:defRPr>
            </a:lvl9pPr>
          </a:lstStyle>
          <a:p>
            <a:r>
              <a:rPr lang="en-US" altLang="en-US" sz="1200" smtClean="0">
                <a:solidFill>
                  <a:srgbClr val="000000"/>
                </a:solidFill>
              </a:rPr>
              <a:t>Basic Operator Training Program</a:t>
            </a:r>
          </a:p>
        </p:txBody>
      </p:sp>
      <p:sp>
        <p:nvSpPr>
          <p:cNvPr id="339971" name="Rectangle 2"/>
          <p:cNvSpPr>
            <a:spLocks noGrp="1" noRot="1" noChangeAspect="1" noChangeArrowheads="1" noTextEdit="1"/>
          </p:cNvSpPr>
          <p:nvPr>
            <p:ph type="sldImg"/>
          </p:nvPr>
        </p:nvSpPr>
        <p:spPr>
          <a:xfrm>
            <a:off x="1143000" y="685800"/>
            <a:ext cx="4572000" cy="3429000"/>
          </a:xfrm>
          <a:ln/>
        </p:spPr>
      </p:sp>
      <p:sp>
        <p:nvSpPr>
          <p:cNvPr id="339972" name="Rectangle 3"/>
          <p:cNvSpPr>
            <a:spLocks noGrp="1" noChangeArrowheads="1"/>
          </p:cNvSpPr>
          <p:nvPr>
            <p:ph type="body" idx="1"/>
          </p:nvPr>
        </p:nvSpPr>
        <p:spPr>
          <a:xfrm>
            <a:off x="914400" y="4342464"/>
            <a:ext cx="5029200"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When lifting with chain be sure to use approved alloy steel lifting chain</a:t>
            </a:r>
            <a:r>
              <a:rPr lang="en-US" altLang="en-US" baseline="0" dirty="0" smtClean="0"/>
              <a:t> that is Grade 8 or higher.</a:t>
            </a:r>
            <a:endParaRPr lang="en-US" altLang="en-US" dirty="0" smtClean="0"/>
          </a:p>
          <a:p>
            <a:pPr eaLnBrk="1" hangingPunct="1"/>
            <a:endParaRPr lang="en-US" altLang="en-US" dirty="0" smtClean="0"/>
          </a:p>
          <a:p>
            <a:pPr eaLnBrk="1" hangingPunct="1"/>
            <a:r>
              <a:rPr lang="en-US" altLang="en-US" dirty="0" smtClean="0"/>
              <a:t>Inspect the chain every time before using it</a:t>
            </a:r>
          </a:p>
          <a:p>
            <a:pPr eaLnBrk="1" hangingPunct="1"/>
            <a:endParaRPr lang="en-US" altLang="en-US" dirty="0" smtClean="0"/>
          </a:p>
        </p:txBody>
      </p:sp>
      <p:sp>
        <p:nvSpPr>
          <p:cNvPr id="339973" name="Date Placeholder 1"/>
          <p:cNvSpPr>
            <a:spLocks noGrp="1"/>
          </p:cNvSpPr>
          <p:nvPr>
            <p:ph type="dt" sz="quarter" idx="1"/>
          </p:nvPr>
        </p:nvSpPr>
        <p:spPr>
          <a:noFill/>
        </p:spPr>
        <p:txBody>
          <a:bodyPr/>
          <a:lstStyle/>
          <a:p>
            <a:fld id="{AA825E98-CF68-434D-A35A-C16AD941FB24}" type="datetime7">
              <a:rPr lang="en-US" altLang="en-US" smtClean="0">
                <a:solidFill>
                  <a:srgbClr val="000000"/>
                </a:solidFill>
              </a:rPr>
              <a:pPr/>
              <a:t>Jan-17</a:t>
            </a:fld>
            <a:endParaRPr lang="en-US" altLang="en-US" smtClean="0">
              <a:solidFill>
                <a:srgbClr val="000000"/>
              </a:solidFill>
            </a:endParaRPr>
          </a:p>
        </p:txBody>
      </p:sp>
    </p:spTree>
    <p:extLst>
      <p:ext uri="{BB962C8B-B14F-4D97-AF65-F5344CB8AC3E}">
        <p14:creationId xmlns:p14="http://schemas.microsoft.com/office/powerpoint/2010/main" val="2657201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1143000" y="685800"/>
            <a:ext cx="4572000" cy="3429000"/>
          </a:xfrm>
          <a:ln/>
        </p:spPr>
      </p:sp>
      <p:sp>
        <p:nvSpPr>
          <p:cNvPr id="338947" name="Notes Placeholder 2"/>
          <p:cNvSpPr>
            <a:spLocks noGrp="1"/>
          </p:cNvSpPr>
          <p:nvPr>
            <p:ph type="body" idx="1"/>
          </p:nvPr>
        </p:nvSpPr>
        <p:spPr>
          <a:noFill/>
        </p:spPr>
        <p:txBody>
          <a:bodyPr/>
          <a:lstStyle/>
          <a:p>
            <a:r>
              <a:rPr lang="en-US" altLang="en-US" dirty="0" smtClean="0"/>
              <a:t>Discuss the importance of looking closely at the links as not all of them could be damaged or worn and sometimes the damage does not stand out.</a:t>
            </a:r>
          </a:p>
          <a:p>
            <a:pPr eaLnBrk="1" hangingPunct="1"/>
            <a:endParaRPr lang="en-US" altLang="en-US" dirty="0" smtClean="0"/>
          </a:p>
          <a:p>
            <a:pPr eaLnBrk="1" hangingPunct="1"/>
            <a:r>
              <a:rPr lang="en-US" altLang="en-US" dirty="0" smtClean="0"/>
              <a:t>Inspect the chain every time before using it</a:t>
            </a:r>
          </a:p>
          <a:p>
            <a:endParaRPr lang="en-US" altLang="en-US" dirty="0" smtClean="0"/>
          </a:p>
        </p:txBody>
      </p:sp>
      <p:sp>
        <p:nvSpPr>
          <p:cNvPr id="338948" name="Date Placeholder 3"/>
          <p:cNvSpPr>
            <a:spLocks noGrp="1"/>
          </p:cNvSpPr>
          <p:nvPr>
            <p:ph type="dt" sz="quarter" idx="1"/>
          </p:nvPr>
        </p:nvSpPr>
        <p:spPr>
          <a:noFill/>
        </p:spPr>
        <p:txBody>
          <a:bodyPr/>
          <a:lstStyle/>
          <a:p>
            <a:fld id="{E980C966-D397-4672-97B2-4422E4C9A6E1}" type="datetime7">
              <a:rPr lang="en-US" altLang="en-US" smtClean="0">
                <a:solidFill>
                  <a:srgbClr val="000000"/>
                </a:solidFill>
              </a:rPr>
              <a:pPr/>
              <a:t>Jan-17</a:t>
            </a:fld>
            <a:endParaRPr lang="en-US" altLang="en-US" smtClean="0">
              <a:solidFill>
                <a:srgbClr val="000000"/>
              </a:solidFill>
            </a:endParaRPr>
          </a:p>
        </p:txBody>
      </p:sp>
    </p:spTree>
    <p:extLst>
      <p:ext uri="{BB962C8B-B14F-4D97-AF65-F5344CB8AC3E}">
        <p14:creationId xmlns:p14="http://schemas.microsoft.com/office/powerpoint/2010/main" val="2925232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hazards involved with filling your own propane tanks?</a:t>
            </a:r>
          </a:p>
          <a:p>
            <a:r>
              <a:rPr lang="en-US" dirty="0" smtClean="0"/>
              <a:t>Are you using gasoline</a:t>
            </a:r>
            <a:r>
              <a:rPr lang="en-US" baseline="0" dirty="0" smtClean="0"/>
              <a:t> or diesel for fuel, how about battery operated mobile equipment?</a:t>
            </a:r>
          </a:p>
          <a:p>
            <a:r>
              <a:rPr lang="en-US" baseline="0" dirty="0" smtClean="0"/>
              <a:t>What is your smoking policy?</a:t>
            </a:r>
          </a:p>
          <a:p>
            <a:r>
              <a:rPr lang="en-US" baseline="0" dirty="0" smtClean="0"/>
              <a:t>Do you know the difference between the gas and/or diesel tank?</a:t>
            </a:r>
          </a:p>
          <a:p>
            <a:r>
              <a:rPr lang="en-US" baseline="0" dirty="0" smtClean="0"/>
              <a:t>Leaking propane will burn you if it gets on your skin because it is extremely cold.</a:t>
            </a:r>
          </a:p>
          <a:p>
            <a:r>
              <a:rPr lang="en-US" baseline="0" dirty="0" smtClean="0"/>
              <a:t>Keep open flames away!</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62</a:t>
            </a:fld>
            <a:endParaRPr lang="en-US"/>
          </a:p>
        </p:txBody>
      </p:sp>
    </p:spTree>
    <p:extLst>
      <p:ext uri="{BB962C8B-B14F-4D97-AF65-F5344CB8AC3E}">
        <p14:creationId xmlns:p14="http://schemas.microsoft.com/office/powerpoint/2010/main" val="3549937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need for using</a:t>
            </a:r>
            <a:r>
              <a:rPr lang="en-US" baseline="0" dirty="0" smtClean="0"/>
              <a:t> proper ppe when handling propane and/or batteries. Also discuss the need for safety around gasoline and diesel. “What is the smoking policy at your facility?”</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63</a:t>
            </a:fld>
            <a:endParaRPr lang="en-US"/>
          </a:p>
        </p:txBody>
      </p:sp>
    </p:spTree>
    <p:extLst>
      <p:ext uri="{BB962C8B-B14F-4D97-AF65-F5344CB8AC3E}">
        <p14:creationId xmlns:p14="http://schemas.microsoft.com/office/powerpoint/2010/main" val="32247963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1143000" y="685800"/>
            <a:ext cx="4572000" cy="3429000"/>
          </a:xfrm>
          <a:ln/>
        </p:spPr>
      </p:sp>
      <p:sp>
        <p:nvSpPr>
          <p:cNvPr id="199683" name="Notes Placeholder 2"/>
          <p:cNvSpPr>
            <a:spLocks noGrp="1"/>
          </p:cNvSpPr>
          <p:nvPr>
            <p:ph type="body" idx="1"/>
          </p:nvPr>
        </p:nvSpPr>
        <p:spPr>
          <a:noFill/>
        </p:spPr>
        <p:txBody>
          <a:bodyPr/>
          <a:lstStyle/>
          <a:p>
            <a:r>
              <a:rPr lang="en-US" altLang="en-US" dirty="0" smtClean="0"/>
              <a:t>Share story of carbon monoxide poisoning and cautions</a:t>
            </a:r>
          </a:p>
          <a:p>
            <a:endParaRPr lang="en-US" altLang="en-US" dirty="0" smtClean="0"/>
          </a:p>
          <a:p>
            <a:r>
              <a:rPr lang="en-US" altLang="en-US" dirty="0" smtClean="0"/>
              <a:t>CO monitors can help to reduce the risk associated with this hazard in your warehouse</a:t>
            </a:r>
          </a:p>
        </p:txBody>
      </p:sp>
      <p:sp>
        <p:nvSpPr>
          <p:cNvPr id="199684" name="Slide Number Placeholder 3"/>
          <p:cNvSpPr>
            <a:spLocks noGrp="1"/>
          </p:cNvSpPr>
          <p:nvPr>
            <p:ph type="sldNum" sz="quarter" idx="5"/>
          </p:nvPr>
        </p:nvSpPr>
        <p:spPr>
          <a:noFill/>
        </p:spPr>
        <p:txBody>
          <a:bodyPr/>
          <a:lstStyle/>
          <a:p>
            <a:fld id="{4DD9C758-E399-454E-BA72-7639CF0E70B2}" type="slidenum">
              <a:rPr lang="en-US" altLang="en-US" smtClean="0">
                <a:solidFill>
                  <a:prstClr val="black"/>
                </a:solidFill>
              </a:rPr>
              <a:pPr/>
              <a:t>64</a:t>
            </a:fld>
            <a:endParaRPr lang="en-US" altLang="en-US" smtClean="0">
              <a:solidFill>
                <a:prstClr val="black"/>
              </a:solidFill>
            </a:endParaRPr>
          </a:p>
        </p:txBody>
      </p:sp>
    </p:spTree>
    <p:extLst>
      <p:ext uri="{BB962C8B-B14F-4D97-AF65-F5344CB8AC3E}">
        <p14:creationId xmlns:p14="http://schemas.microsoft.com/office/powerpoint/2010/main" val="24698923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1143000" y="685800"/>
            <a:ext cx="4572000" cy="3429000"/>
          </a:xfrm>
          <a:ln/>
        </p:spPr>
      </p:sp>
      <p:sp>
        <p:nvSpPr>
          <p:cNvPr id="199683" name="Notes Placeholder 2"/>
          <p:cNvSpPr>
            <a:spLocks noGrp="1"/>
          </p:cNvSpPr>
          <p:nvPr>
            <p:ph type="body" idx="1"/>
          </p:nvPr>
        </p:nvSpPr>
        <p:spPr>
          <a:noFill/>
        </p:spPr>
        <p:txBody>
          <a:bodyPr/>
          <a:lstStyle/>
          <a:p>
            <a:r>
              <a:rPr lang="en-US" altLang="en-US" dirty="0" smtClean="0"/>
              <a:t>Share story of carbon monoxide poisoning and cautions, signs, and symptoms.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latin typeface="+mn-lt"/>
              </a:rPr>
              <a:t>Carbon monoxide, also known as CO, is a deadly gas. It's colorless, odorless and tasteless, making it impossible to detect by human senses. When Co is breathed in, it quickly replaces the oxygen in the bloodstream. Various stages of illness can easily lead up to unconsciousness and death.</a:t>
            </a:r>
          </a:p>
          <a:p>
            <a:pPr marL="342900" indent="-342900">
              <a:buFont typeface="Arial" panose="020B0604020202020204" pitchFamily="34" charset="0"/>
              <a:buChar char="•"/>
            </a:pPr>
            <a:r>
              <a:rPr lang="en-US" sz="1200" dirty="0" smtClean="0">
                <a:solidFill>
                  <a:prstClr val="black"/>
                </a:solidFill>
              </a:rPr>
              <a:t>Sleepiness</a:t>
            </a:r>
          </a:p>
          <a:p>
            <a:pPr marL="342900" indent="-342900">
              <a:buFont typeface="Arial" panose="020B0604020202020204" pitchFamily="34" charset="0"/>
              <a:buChar char="•"/>
            </a:pPr>
            <a:r>
              <a:rPr lang="en-US" sz="1200" dirty="0" smtClean="0">
                <a:solidFill>
                  <a:prstClr val="black"/>
                </a:solidFill>
              </a:rPr>
              <a:t>Fatigue</a:t>
            </a:r>
          </a:p>
          <a:p>
            <a:pPr marL="342900" indent="-342900">
              <a:buFont typeface="Arial" panose="020B0604020202020204" pitchFamily="34" charset="0"/>
              <a:buChar char="•"/>
            </a:pPr>
            <a:r>
              <a:rPr lang="en-US" sz="1200" dirty="0" smtClean="0">
                <a:solidFill>
                  <a:prstClr val="black"/>
                </a:solidFill>
              </a:rPr>
              <a:t>Pain or tightness across the chest</a:t>
            </a:r>
          </a:p>
          <a:p>
            <a:pPr marL="342900" indent="-342900">
              <a:buFont typeface="Arial" panose="020B0604020202020204" pitchFamily="34" charset="0"/>
              <a:buChar char="•"/>
            </a:pPr>
            <a:r>
              <a:rPr lang="en-US" sz="1200" dirty="0" smtClean="0">
                <a:solidFill>
                  <a:prstClr val="black"/>
                </a:solidFill>
              </a:rPr>
              <a:t>Shortness of breath</a:t>
            </a:r>
          </a:p>
          <a:p>
            <a:pPr marL="342900" indent="-342900">
              <a:buFont typeface="Arial" panose="020B0604020202020204" pitchFamily="34" charset="0"/>
              <a:buChar char="•"/>
            </a:pPr>
            <a:r>
              <a:rPr lang="en-US" sz="1200" dirty="0" smtClean="0">
                <a:solidFill>
                  <a:prstClr val="black"/>
                </a:solidFill>
              </a:rPr>
              <a:t>Dizziness</a:t>
            </a:r>
          </a:p>
          <a:p>
            <a:pPr marL="342900" indent="-342900">
              <a:buFont typeface="Arial" panose="020B0604020202020204" pitchFamily="34" charset="0"/>
              <a:buChar char="•"/>
            </a:pPr>
            <a:r>
              <a:rPr lang="en-US" sz="1200" dirty="0" smtClean="0">
                <a:solidFill>
                  <a:prstClr val="black"/>
                </a:solidFill>
              </a:rPr>
              <a:t>Headache</a:t>
            </a:r>
          </a:p>
          <a:p>
            <a:pPr marL="342900" indent="-342900">
              <a:buFont typeface="Arial" panose="020B0604020202020204" pitchFamily="34" charset="0"/>
              <a:buChar char="•"/>
            </a:pPr>
            <a:r>
              <a:rPr lang="en-US" sz="1200" dirty="0" smtClean="0">
                <a:solidFill>
                  <a:prstClr val="black"/>
                </a:solidFill>
              </a:rPr>
              <a:t>Nausea</a:t>
            </a:r>
          </a:p>
          <a:p>
            <a:pPr marL="342900" indent="-342900">
              <a:buFont typeface="Arial" panose="020B0604020202020204" pitchFamily="34" charset="0"/>
              <a:buChar char="•"/>
            </a:pPr>
            <a:endParaRPr lang="en-US" sz="1200" dirty="0" smtClean="0">
              <a:solidFill>
                <a:prstClr val="black"/>
              </a:solidFill>
            </a:endParaRPr>
          </a:p>
          <a:p>
            <a:r>
              <a:rPr lang="en-US" sz="1200" dirty="0" smtClean="0">
                <a:solidFill>
                  <a:prstClr val="black"/>
                </a:solidFill>
              </a:rPr>
              <a:t>If exposure continues, you will  become confused, weak, vomit, convulse and eventually collapse. </a:t>
            </a:r>
          </a:p>
          <a:p>
            <a:endParaRPr lang="en-US" altLang="en-US" dirty="0" smtClean="0"/>
          </a:p>
        </p:txBody>
      </p:sp>
      <p:sp>
        <p:nvSpPr>
          <p:cNvPr id="199684" name="Slide Number Placeholder 3"/>
          <p:cNvSpPr>
            <a:spLocks noGrp="1"/>
          </p:cNvSpPr>
          <p:nvPr>
            <p:ph type="sldNum" sz="quarter" idx="5"/>
          </p:nvPr>
        </p:nvSpPr>
        <p:spPr>
          <a:noFill/>
        </p:spPr>
        <p:txBody>
          <a:bodyPr/>
          <a:lstStyle/>
          <a:p>
            <a:fld id="{4DD9C758-E399-454E-BA72-7639CF0E70B2}" type="slidenum">
              <a:rPr lang="en-US" altLang="en-US" smtClean="0">
                <a:solidFill>
                  <a:prstClr val="black"/>
                </a:solidFill>
              </a:rPr>
              <a:pPr/>
              <a:t>65</a:t>
            </a:fld>
            <a:endParaRPr lang="en-US" altLang="en-US" smtClean="0">
              <a:solidFill>
                <a:prstClr val="black"/>
              </a:solidFill>
            </a:endParaRPr>
          </a:p>
        </p:txBody>
      </p:sp>
    </p:spTree>
    <p:extLst>
      <p:ext uri="{BB962C8B-B14F-4D97-AF65-F5344CB8AC3E}">
        <p14:creationId xmlns:p14="http://schemas.microsoft.com/office/powerpoint/2010/main" val="3864210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smtClean="0">
                <a:solidFill>
                  <a:prstClr val="black"/>
                </a:solidFill>
              </a:rPr>
              <a:t>Forklift Safety Training</a:t>
            </a:r>
          </a:p>
        </p:txBody>
      </p:sp>
      <p:sp>
        <p:nvSpPr>
          <p:cNvPr id="201731"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6DCCB3B-7409-45CC-A8F4-5138D019ADA0}" type="slidenum">
              <a:rPr lang="en-US" altLang="en-US" sz="1200" smtClean="0">
                <a:solidFill>
                  <a:prstClr val="black"/>
                </a:solidFill>
              </a:rPr>
              <a:pPr/>
              <a:t>66</a:t>
            </a:fld>
            <a:endParaRPr lang="en-US" altLang="en-US" sz="1200" smtClean="0">
              <a:solidFill>
                <a:prstClr val="black"/>
              </a:solidFill>
            </a:endParaRPr>
          </a:p>
        </p:txBody>
      </p:sp>
      <p:sp>
        <p:nvSpPr>
          <p:cNvPr id="201732" name="Rectangle 2"/>
          <p:cNvSpPr>
            <a:spLocks noGrp="1" noRot="1" noChangeAspect="1" noChangeArrowheads="1" noTextEdit="1"/>
          </p:cNvSpPr>
          <p:nvPr>
            <p:ph type="sldImg"/>
          </p:nvPr>
        </p:nvSpPr>
        <p:spPr>
          <a:xfrm>
            <a:off x="1143000" y="685800"/>
            <a:ext cx="4572000" cy="3429000"/>
          </a:xfrm>
          <a:ln/>
        </p:spPr>
      </p:sp>
      <p:sp>
        <p:nvSpPr>
          <p:cNvPr id="201733" name="Rectangle 3"/>
          <p:cNvSpPr>
            <a:spLocks noGrp="1" noChangeArrowheads="1"/>
          </p:cNvSpPr>
          <p:nvPr>
            <p:ph type="body" idx="1"/>
          </p:nvPr>
        </p:nvSpPr>
        <p:spPr>
          <a:noFill/>
        </p:spPr>
        <p:txBody>
          <a:bodyPr/>
          <a:lstStyle/>
          <a:p>
            <a:r>
              <a:rPr lang="en-US" altLang="en-US" dirty="0" smtClean="0"/>
              <a:t>What is your policy?</a:t>
            </a:r>
          </a:p>
          <a:p>
            <a:endParaRPr lang="en-US" altLang="en-US" dirty="0" smtClean="0"/>
          </a:p>
          <a:p>
            <a:r>
              <a:rPr lang="en-US" altLang="en-US" dirty="0" smtClean="0"/>
              <a:t>What are the hazards around cell phone use in the operating environment?</a:t>
            </a:r>
          </a:p>
          <a:p>
            <a:endParaRPr lang="en-US" altLang="en-US" dirty="0" smtClean="0"/>
          </a:p>
          <a:p>
            <a:r>
              <a:rPr lang="en-US" altLang="en-US" dirty="0" smtClean="0"/>
              <a:t>If cell</a:t>
            </a:r>
            <a:r>
              <a:rPr lang="en-US" altLang="en-US" baseline="0" dirty="0" smtClean="0"/>
              <a:t> phones are used in your operations do you have “safe areas” that you use them in?</a:t>
            </a:r>
          </a:p>
          <a:p>
            <a:endParaRPr lang="en-US" altLang="en-US" baseline="0" dirty="0" smtClean="0"/>
          </a:p>
          <a:p>
            <a:r>
              <a:rPr lang="en-US" altLang="en-US" baseline="0" dirty="0" smtClean="0"/>
              <a:t>This slide should create a lot of discussion within the class</a:t>
            </a:r>
            <a:endParaRPr lang="en-US" altLang="en-US" dirty="0" smtClean="0"/>
          </a:p>
        </p:txBody>
      </p:sp>
    </p:spTree>
    <p:extLst>
      <p:ext uri="{BB962C8B-B14F-4D97-AF65-F5344CB8AC3E}">
        <p14:creationId xmlns:p14="http://schemas.microsoft.com/office/powerpoint/2010/main" val="1301792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starting this section show video titled Hazard Recognition</a:t>
            </a:r>
            <a:r>
              <a:rPr lang="en-US" baseline="0" dirty="0" smtClean="0"/>
              <a:t> (11’ 14”).</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10</a:t>
            </a:fld>
            <a:endParaRPr lang="en-US" dirty="0"/>
          </a:p>
        </p:txBody>
      </p:sp>
    </p:spTree>
    <p:extLst>
      <p:ext uri="{BB962C8B-B14F-4D97-AF65-F5344CB8AC3E}">
        <p14:creationId xmlns:p14="http://schemas.microsoft.com/office/powerpoint/2010/main" val="803455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Operations:</a:t>
            </a:r>
            <a:r>
              <a:rPr lang="en-US" b="1" u="sng" baseline="0" dirty="0" smtClean="0"/>
              <a:t> </a:t>
            </a:r>
          </a:p>
          <a:p>
            <a:pPr marL="171450" indent="-171450">
              <a:buFont typeface="Arial" panose="020B0604020202020204" pitchFamily="34" charset="0"/>
              <a:buChar char="•"/>
            </a:pPr>
            <a:r>
              <a:rPr lang="en-US" baseline="0" dirty="0" smtClean="0"/>
              <a:t>Are operators trained and certified to use the equipment?</a:t>
            </a:r>
          </a:p>
          <a:p>
            <a:pPr marL="171450" indent="-171450">
              <a:buFont typeface="Arial" panose="020B0604020202020204" pitchFamily="34" charset="0"/>
              <a:buChar char="•"/>
            </a:pPr>
            <a:r>
              <a:rPr lang="en-US" baseline="0" dirty="0" smtClean="0"/>
              <a:t>Do operators travel at safe speeds?</a:t>
            </a:r>
          </a:p>
          <a:p>
            <a:pPr marL="171450" indent="-171450">
              <a:buFont typeface="Arial" panose="020B0604020202020204" pitchFamily="34" charset="0"/>
              <a:buChar char="•"/>
            </a:pPr>
            <a:r>
              <a:rPr lang="en-US" baseline="0" dirty="0" smtClean="0"/>
              <a:t>Do operators wear the seat belt at all times?</a:t>
            </a:r>
          </a:p>
          <a:p>
            <a:pPr marL="171450" indent="-171450">
              <a:buFont typeface="Arial" panose="020B0604020202020204" pitchFamily="34" charset="0"/>
              <a:buChar char="•"/>
            </a:pPr>
            <a:r>
              <a:rPr lang="en-US" baseline="0" dirty="0" smtClean="0"/>
              <a:t>Does the facility allow pedestrians to be nearby operating mobile equipment?</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1" u="sng" baseline="0" dirty="0" smtClean="0"/>
              <a:t>Load Handling:</a:t>
            </a:r>
          </a:p>
          <a:p>
            <a:pPr marL="171450" indent="-171450">
              <a:buFont typeface="Arial" panose="020B0604020202020204" pitchFamily="34" charset="0"/>
              <a:buChar char="•"/>
            </a:pPr>
            <a:r>
              <a:rPr lang="en-US" b="0" u="none" baseline="0" dirty="0" smtClean="0"/>
              <a:t>Does the operator understand the center of gravity, dynamic, and static forces that apply to the equipment that they are operating?</a:t>
            </a:r>
          </a:p>
          <a:p>
            <a:pPr marL="171450" indent="-171450">
              <a:buFont typeface="Arial" panose="020B0604020202020204" pitchFamily="34" charset="0"/>
              <a:buChar char="•"/>
            </a:pPr>
            <a:r>
              <a:rPr lang="en-US" b="0" u="none" baseline="0" dirty="0" smtClean="0"/>
              <a:t>Does the operator know the capacity of the equipment that they are operating?</a:t>
            </a:r>
          </a:p>
          <a:p>
            <a:pPr marL="171450" indent="-171450">
              <a:buFont typeface="Arial" panose="020B0604020202020204" pitchFamily="34" charset="0"/>
              <a:buChar char="•"/>
            </a:pPr>
            <a:r>
              <a:rPr lang="en-US" b="0" u="none" baseline="0" dirty="0" smtClean="0"/>
              <a:t>Can the operator see clearly when they are traveling with, or moving a load with their piece of mobile equipment?</a:t>
            </a:r>
          </a:p>
          <a:p>
            <a:pPr marL="171450" indent="-171450">
              <a:buFont typeface="Arial" panose="020B0604020202020204" pitchFamily="34" charset="0"/>
              <a:buChar char="•"/>
            </a:pPr>
            <a:endParaRPr lang="en-US" b="0" u="none" baseline="0" dirty="0" smtClean="0"/>
          </a:p>
          <a:p>
            <a:pPr marL="0" indent="0">
              <a:buFont typeface="Arial" panose="020B0604020202020204" pitchFamily="34" charset="0"/>
              <a:buNone/>
            </a:pPr>
            <a:r>
              <a:rPr lang="en-US" b="1" u="sng" baseline="0" dirty="0" smtClean="0"/>
              <a:t>Equipment Condition:</a:t>
            </a:r>
          </a:p>
          <a:p>
            <a:pPr marL="171450" indent="-171450">
              <a:buFont typeface="Arial" panose="020B0604020202020204" pitchFamily="34" charset="0"/>
              <a:buChar char="•"/>
            </a:pPr>
            <a:r>
              <a:rPr lang="en-US" b="0" u="none" baseline="0" dirty="0" smtClean="0"/>
              <a:t>Has the operator done a pre-operational inspection of the equipment?</a:t>
            </a:r>
          </a:p>
          <a:p>
            <a:pPr marL="171450" indent="-171450">
              <a:buFont typeface="Arial" panose="020B0604020202020204" pitchFamily="34" charset="0"/>
              <a:buChar char="•"/>
            </a:pPr>
            <a:r>
              <a:rPr lang="en-US" b="0" u="none" baseline="0" dirty="0" smtClean="0"/>
              <a:t>Is the equipment safe to use in the facility’s operating environment?</a:t>
            </a:r>
          </a:p>
          <a:p>
            <a:pPr marL="171450" indent="-171450">
              <a:buFont typeface="Arial" panose="020B0604020202020204" pitchFamily="34" charset="0"/>
              <a:buChar char="•"/>
            </a:pPr>
            <a:endParaRPr lang="en-US" b="0" u="none" baseline="0" dirty="0" smtClean="0"/>
          </a:p>
          <a:p>
            <a:pPr marL="0" indent="0">
              <a:buFont typeface="Arial" panose="020B0604020202020204" pitchFamily="34" charset="0"/>
              <a:buNone/>
            </a:pPr>
            <a:r>
              <a:rPr lang="en-US" b="1" u="sng" baseline="0" dirty="0" smtClean="0"/>
              <a:t>Shipping/Receiving Area:</a:t>
            </a:r>
          </a:p>
          <a:p>
            <a:pPr marL="171450" indent="-171450">
              <a:buFont typeface="Arial" panose="020B0604020202020204" pitchFamily="34" charset="0"/>
              <a:buChar char="•"/>
            </a:pPr>
            <a:r>
              <a:rPr lang="en-US" b="0" u="none" baseline="0" dirty="0" smtClean="0"/>
              <a:t>Is the dock plate in good condition?</a:t>
            </a:r>
          </a:p>
          <a:p>
            <a:pPr marL="171450" indent="-171450">
              <a:buFont typeface="Arial" panose="020B0604020202020204" pitchFamily="34" charset="0"/>
              <a:buChar char="•"/>
            </a:pPr>
            <a:r>
              <a:rPr lang="en-US" b="0" u="none" baseline="0" dirty="0" smtClean="0"/>
              <a:t>Does the mobile equipment operator understand the need for communications with the truck driver?</a:t>
            </a:r>
          </a:p>
          <a:p>
            <a:pPr marL="171450" indent="-171450">
              <a:buFont typeface="Arial" panose="020B0604020202020204" pitchFamily="34" charset="0"/>
              <a:buChar char="•"/>
            </a:pPr>
            <a:r>
              <a:rPr lang="en-US" b="0" u="none" baseline="0" dirty="0" smtClean="0"/>
              <a:t>Who chocks the truck’s wheels? Why?</a:t>
            </a:r>
          </a:p>
          <a:p>
            <a:pPr marL="171450" indent="-171450">
              <a:buFont typeface="Arial" panose="020B0604020202020204" pitchFamily="34" charset="0"/>
              <a:buChar char="•"/>
            </a:pPr>
            <a:r>
              <a:rPr lang="en-US" b="0" u="none" baseline="0" dirty="0" smtClean="0"/>
              <a:t>What is the jack stand used for? </a:t>
            </a:r>
          </a:p>
          <a:p>
            <a:pPr marL="171450" indent="-171450">
              <a:buFont typeface="Arial" panose="020B0604020202020204" pitchFamily="34" charset="0"/>
              <a:buChar char="•"/>
            </a:pPr>
            <a:r>
              <a:rPr lang="en-US" b="0" u="none" baseline="0" dirty="0" smtClean="0"/>
              <a:t>What is the condition of the trailer that the equipment operator will be traveling into and out of?</a:t>
            </a:r>
            <a:endParaRPr lang="en-US" b="0" u="none" dirty="0"/>
          </a:p>
        </p:txBody>
      </p:sp>
      <p:sp>
        <p:nvSpPr>
          <p:cNvPr id="4" name="Slide Number Placeholder 3"/>
          <p:cNvSpPr>
            <a:spLocks noGrp="1"/>
          </p:cNvSpPr>
          <p:nvPr>
            <p:ph type="sldNum" sz="quarter" idx="10"/>
          </p:nvPr>
        </p:nvSpPr>
        <p:spPr/>
        <p:txBody>
          <a:bodyPr/>
          <a:lstStyle/>
          <a:p>
            <a:fld id="{44075C40-9256-48B2-ACD0-FFA35C874F1F}" type="slidenum">
              <a:rPr lang="en-US" smtClean="0"/>
              <a:t>67</a:t>
            </a:fld>
            <a:endParaRPr lang="en-US"/>
          </a:p>
        </p:txBody>
      </p:sp>
    </p:spTree>
    <p:extLst>
      <p:ext uri="{BB962C8B-B14F-4D97-AF65-F5344CB8AC3E}">
        <p14:creationId xmlns:p14="http://schemas.microsoft.com/office/powerpoint/2010/main" val="2626833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can certify the operator? How does the trainer get certified?</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68</a:t>
            </a:fld>
            <a:endParaRPr lang="en-US"/>
          </a:p>
        </p:txBody>
      </p:sp>
    </p:spTree>
    <p:extLst>
      <p:ext uri="{BB962C8B-B14F-4D97-AF65-F5344CB8AC3E}">
        <p14:creationId xmlns:p14="http://schemas.microsoft.com/office/powerpoint/2010/main" val="3523347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the checklist that was already given out to each participant </a:t>
            </a:r>
            <a:endParaRPr lang="en-US" dirty="0"/>
          </a:p>
        </p:txBody>
      </p:sp>
      <p:sp>
        <p:nvSpPr>
          <p:cNvPr id="4" name="Slide Number Placeholder 3"/>
          <p:cNvSpPr>
            <a:spLocks noGrp="1"/>
          </p:cNvSpPr>
          <p:nvPr>
            <p:ph type="sldNum" sz="quarter" idx="10"/>
          </p:nvPr>
        </p:nvSpPr>
        <p:spPr/>
        <p:txBody>
          <a:bodyPr/>
          <a:lstStyle/>
          <a:p>
            <a:fld id="{1E9BAB13-F127-4703-BE8B-5594181A61FC}"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9018274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p>
          <a:p>
            <a:r>
              <a:rPr lang="en-US" dirty="0" smtClean="0"/>
              <a:t>Question 2 on Pre/Post Test</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8514488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5545572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1082317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p>
          <a:p>
            <a:r>
              <a:rPr lang="en-US" dirty="0" smtClean="0"/>
              <a:t>Question 3 on Pre/Post Test</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165926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p>
          <a:p>
            <a:r>
              <a:rPr lang="en-US" dirty="0" smtClean="0"/>
              <a:t>Question 9 on Pre/Post Test</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6703162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at the plant has to be on the same page when it comes to hazard recognition and mitigation</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86258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intent with this slide is to show how detailed instructions, or a well thought out process can assist in hazard mitigation. </a:t>
            </a:r>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23683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these talking points and give the “Safety in the Workplace” checklist handout to the group. This check list covers the main sections of this course. Giving the checklist out at this point will give those in the class good discussion points throughout the rest of the day. The sections will cover: Housekeeping, Fire Prevention, LOTO, PPE, Hazard Communication, and Mobile Equipment Safety. Tell those in the room to use this checklist as a reference tool throughout the day. And also to bring it back to their worksites to use as a reference tool on a daily basis.</a:t>
            </a:r>
          </a:p>
          <a:p>
            <a:endParaRPr lang="en-US" baseline="0" dirty="0" smtClean="0"/>
          </a:p>
          <a:p>
            <a:r>
              <a:rPr lang="en-US" baseline="0" dirty="0" smtClean="0"/>
              <a:t>While the checklists may not cover everything that could possibly be considered a hazard in the workplace they will help the student to begin to see their workplace from a hazard recognition POV.</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11</a:t>
            </a:fld>
            <a:endParaRPr lang="en-US" dirty="0"/>
          </a:p>
        </p:txBody>
      </p:sp>
    </p:spTree>
    <p:extLst>
      <p:ext uri="{BB962C8B-B14F-4D97-AF65-F5344CB8AC3E}">
        <p14:creationId xmlns:p14="http://schemas.microsoft.com/office/powerpoint/2010/main" val="12794394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46175" y="687388"/>
            <a:ext cx="4565650" cy="3425825"/>
          </a:xfrm>
          <a:ln cap="flat"/>
        </p:spPr>
      </p:sp>
      <p:sp>
        <p:nvSpPr>
          <p:cNvPr id="36867" name="Rectangle 3"/>
          <p:cNvSpPr>
            <a:spLocks noGrp="1" noChangeArrowheads="1"/>
          </p:cNvSpPr>
          <p:nvPr>
            <p:ph type="body" idx="1"/>
          </p:nvPr>
        </p:nvSpPr>
        <p:spPr>
          <a:noFill/>
          <a:ln/>
        </p:spPr>
        <p:txBody>
          <a:bodyPr lIns="92075" tIns="46038" rIns="92075" bIns="46038"/>
          <a:lstStyle/>
          <a:p>
            <a:pPr marL="0" marR="0" indent="0" algn="l" defTabSz="914400" rtl="0" eaLnBrk="1" fontAlgn="base" latinLnBrk="0" hangingPunct="1">
              <a:lnSpc>
                <a:spcPct val="100000"/>
              </a:lnSpc>
              <a:spcBef>
                <a:spcPts val="0"/>
              </a:spcBef>
              <a:spcAft>
                <a:spcPts val="0"/>
              </a:spcAft>
              <a:buClrTx/>
              <a:buSzTx/>
              <a:buFontTx/>
              <a:buNone/>
              <a:tabLst/>
              <a:defRPr/>
            </a:pPr>
            <a:r>
              <a:rPr lang="en-US" dirty="0" smtClean="0"/>
              <a:t>Before beginning this section show video titled Fire Prevention (14’ 11”)</a:t>
            </a:r>
            <a:r>
              <a:rPr lang="en-US" baseline="0" dirty="0" smtClean="0"/>
              <a:t>.</a:t>
            </a:r>
            <a:endParaRPr lang="en-US" dirty="0" smtClean="0"/>
          </a:p>
          <a:p>
            <a:pPr fontAlgn="base"/>
            <a:endParaRPr lang="en-US" sz="1200" b="0" i="0" kern="1200" dirty="0" smtClean="0">
              <a:solidFill>
                <a:schemeClr val="tx1"/>
              </a:solidFill>
              <a:effectLst/>
              <a:latin typeface="+mn-lt"/>
              <a:ea typeface="+mn-ea"/>
              <a:cs typeface="+mn-cs"/>
            </a:endParaRPr>
          </a:p>
          <a:p>
            <a:pPr fontAlgn="base"/>
            <a:endParaRPr lang="en-US" sz="1200" b="1" i="0" kern="1200" dirty="0" smtClean="0">
              <a:solidFill>
                <a:schemeClr val="tx1"/>
              </a:solidFill>
              <a:effectLst/>
              <a:latin typeface="+mn-lt"/>
              <a:ea typeface="+mn-ea"/>
              <a:cs typeface="+mn-cs"/>
            </a:endParaRPr>
          </a:p>
          <a:p>
            <a:pPr fontAlgn="base"/>
            <a:r>
              <a:rPr lang="en-US" sz="1200" b="1" i="0" kern="1200" dirty="0" smtClean="0">
                <a:solidFill>
                  <a:schemeClr val="tx1"/>
                </a:solidFill>
                <a:effectLst/>
                <a:latin typeface="+mn-lt"/>
                <a:ea typeface="+mn-ea"/>
                <a:cs typeface="+mn-cs"/>
              </a:rPr>
              <a:t>12 Ways to Prevent a Workplace Fire</a:t>
            </a:r>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Preventing fires is everyone’s job. We all need to be alert to anything that could cause a fire, and take responsibility to report any problem areas so they can be corrected. Here are some reminders about fire prevention:</a:t>
            </a:r>
          </a:p>
          <a:p>
            <a:pPr fontAlgn="base"/>
            <a:r>
              <a:rPr lang="en-US" sz="1200" b="0" i="0" kern="1200" dirty="0" smtClean="0">
                <a:solidFill>
                  <a:schemeClr val="tx1"/>
                </a:solidFill>
                <a:effectLst/>
                <a:latin typeface="+mn-lt"/>
                <a:ea typeface="+mn-ea"/>
                <a:cs typeface="+mn-cs"/>
              </a:rPr>
              <a:t>1. Practice good workplace housekeeping. Clutter contributes to fires by providing fuel and by preventing access to exits and emergency equipment.</a:t>
            </a:r>
          </a:p>
          <a:p>
            <a:pPr fontAlgn="base"/>
            <a:r>
              <a:rPr lang="en-US" sz="1200" b="0" i="0" kern="1200" dirty="0" smtClean="0">
                <a:solidFill>
                  <a:schemeClr val="tx1"/>
                </a:solidFill>
                <a:effectLst/>
                <a:latin typeface="+mn-lt"/>
                <a:ea typeface="+mn-ea"/>
                <a:cs typeface="+mn-cs"/>
              </a:rPr>
              <a:t>2. Place oily rags in a covered metal container. This waste must be properly disposed of on a regular basis.</a:t>
            </a:r>
          </a:p>
          <a:p>
            <a:pPr fontAlgn="base"/>
            <a:r>
              <a:rPr lang="en-US" sz="1200" b="0" i="0" kern="1200" dirty="0" smtClean="0">
                <a:solidFill>
                  <a:schemeClr val="tx1"/>
                </a:solidFill>
                <a:effectLst/>
                <a:latin typeface="+mn-lt"/>
                <a:ea typeface="+mn-ea"/>
                <a:cs typeface="+mn-cs"/>
              </a:rPr>
              <a:t>3. Maintain machinery to prevent overheating and friction sparks.</a:t>
            </a:r>
          </a:p>
          <a:p>
            <a:pPr fontAlgn="base"/>
            <a:r>
              <a:rPr lang="en-US" sz="1200" b="0" i="0" kern="1200" dirty="0" smtClean="0">
                <a:solidFill>
                  <a:schemeClr val="tx1"/>
                </a:solidFill>
                <a:effectLst/>
                <a:latin typeface="+mn-lt"/>
                <a:ea typeface="+mn-ea"/>
                <a:cs typeface="+mn-cs"/>
              </a:rPr>
              <a:t>4. Report electrical hazards. Many fires start in faulty wiring and malfunctioning electrical equipment. Never attempt electrical repairs unless you are qualified and authorized.</a:t>
            </a:r>
          </a:p>
          <a:p>
            <a:pPr fontAlgn="base"/>
            <a:r>
              <a:rPr lang="en-US" sz="1200" b="0" i="0" kern="1200" dirty="0" smtClean="0">
                <a:solidFill>
                  <a:schemeClr val="tx1"/>
                </a:solidFill>
                <a:effectLst/>
                <a:latin typeface="+mn-lt"/>
                <a:ea typeface="+mn-ea"/>
                <a:cs typeface="+mn-cs"/>
              </a:rPr>
              <a:t>5. Maintain free access to all electrical control panels. Material or equipment stored in front of the panels would slow down the shutting down of power in an emergency situation.</a:t>
            </a:r>
          </a:p>
          <a:p>
            <a:pPr fontAlgn="base"/>
            <a:r>
              <a:rPr lang="en-US" sz="1200" b="0" i="0" kern="1200" dirty="0" smtClean="0">
                <a:solidFill>
                  <a:schemeClr val="tx1"/>
                </a:solidFill>
                <a:effectLst/>
                <a:latin typeface="+mn-lt"/>
                <a:ea typeface="+mn-ea"/>
                <a:cs typeface="+mn-cs"/>
              </a:rPr>
              <a:t>6. Use and store chemicals safely. Read the label and the Safety Data Sheet to determine flammability and other fire hazards. Provide adequate ventilation when using and storing these substances.</a:t>
            </a:r>
          </a:p>
          <a:p>
            <a:pPr fontAlgn="base"/>
            <a:r>
              <a:rPr lang="en-US" sz="1200" b="0" i="0" kern="1200" dirty="0" smtClean="0">
                <a:solidFill>
                  <a:schemeClr val="tx1"/>
                </a:solidFill>
                <a:effectLst/>
                <a:latin typeface="+mn-lt"/>
                <a:ea typeface="+mn-ea"/>
                <a:cs typeface="+mn-cs"/>
              </a:rPr>
              <a:t>7. Use all precautions to prevent ignition in potentially explosive atmospheres such as those containing flammable liquid vapors or fine particles. Use non-sparking tools, and control static electricity as required.</a:t>
            </a:r>
          </a:p>
          <a:p>
            <a:pPr fontAlgn="base"/>
            <a:r>
              <a:rPr lang="en-US" sz="1200" b="0" i="0" kern="1200" dirty="0" smtClean="0">
                <a:solidFill>
                  <a:schemeClr val="tx1"/>
                </a:solidFill>
                <a:effectLst/>
                <a:latin typeface="+mn-lt"/>
                <a:ea typeface="+mn-ea"/>
                <a:cs typeface="+mn-cs"/>
              </a:rPr>
              <a:t>8. Help maintain building security to prevent arson fires. Lock up as instructed; report suspicious persons; and don’t leave combustible rubbish where it can be set afire outside the building.</a:t>
            </a:r>
          </a:p>
          <a:p>
            <a:pPr fontAlgn="base"/>
            <a:r>
              <a:rPr lang="en-US" sz="1200" b="0" i="0" kern="1200" dirty="0" smtClean="0">
                <a:solidFill>
                  <a:schemeClr val="tx1"/>
                </a:solidFill>
                <a:effectLst/>
                <a:latin typeface="+mn-lt"/>
                <a:ea typeface="+mn-ea"/>
                <a:cs typeface="+mn-cs"/>
              </a:rPr>
              <a:t>9. Smoke only in designated areas, and extinguish smoking materials safely. Never smoke in storerooms or chemical storage areas.</a:t>
            </a:r>
          </a:p>
          <a:p>
            <a:pPr fontAlgn="base"/>
            <a:r>
              <a:rPr lang="en-US" sz="1200" b="0" i="0" kern="1200" dirty="0" smtClean="0">
                <a:solidFill>
                  <a:schemeClr val="tx1"/>
                </a:solidFill>
                <a:effectLst/>
                <a:latin typeface="+mn-lt"/>
                <a:ea typeface="+mn-ea"/>
                <a:cs typeface="+mn-cs"/>
              </a:rPr>
              <a:t>10. Never block sprinklers, firefighting equipment or emergency exits. Observe clearances when stacking materials.</a:t>
            </a:r>
          </a:p>
          <a:p>
            <a:pPr fontAlgn="base"/>
            <a:r>
              <a:rPr lang="en-US" sz="1200" b="0" i="0" kern="1200" dirty="0" smtClean="0">
                <a:solidFill>
                  <a:schemeClr val="tx1"/>
                </a:solidFill>
                <a:effectLst/>
                <a:latin typeface="+mn-lt"/>
                <a:ea typeface="+mn-ea"/>
                <a:cs typeface="+mn-cs"/>
              </a:rPr>
              <a:t>11. Post emergency telephone numbers as well as the company address by the telephone in your station for quick access if a fire were to start in your work area.</a:t>
            </a:r>
          </a:p>
          <a:p>
            <a:pPr fontAlgn="base"/>
            <a:r>
              <a:rPr lang="en-US" sz="1200" b="0" i="0" kern="1200" dirty="0" smtClean="0">
                <a:solidFill>
                  <a:schemeClr val="tx1"/>
                </a:solidFill>
                <a:effectLst/>
                <a:latin typeface="+mn-lt"/>
                <a:ea typeface="+mn-ea"/>
                <a:cs typeface="+mn-cs"/>
              </a:rPr>
              <a:t>12. Learn how to properly use a fire extinguisher.</a:t>
            </a:r>
          </a:p>
          <a:p>
            <a:pPr eaLnBrk="1" hangingPunct="1"/>
            <a:endParaRPr lang="en-US" dirty="0" smtClean="0"/>
          </a:p>
        </p:txBody>
      </p:sp>
    </p:spTree>
    <p:extLst>
      <p:ext uri="{BB962C8B-B14F-4D97-AF65-F5344CB8AC3E}">
        <p14:creationId xmlns:p14="http://schemas.microsoft.com/office/powerpoint/2010/main" val="42020225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CFCB204-D924-42A5-80C3-C05D048DE416}" type="slidenum">
              <a:rPr lang="en-US" altLang="en-US" sz="1200">
                <a:solidFill>
                  <a:prstClr val="black"/>
                </a:solidFill>
              </a:rPr>
              <a:pPr/>
              <a:t>82</a:t>
            </a:fld>
            <a:endParaRPr lang="en-US" altLang="en-US" sz="1200">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marL="171450" indent="-171450">
              <a:buFont typeface="Arial" panose="020B0604020202020204" pitchFamily="34" charset="0"/>
              <a:buChar char="•"/>
            </a:pPr>
            <a:r>
              <a:rPr lang="en-US" altLang="en-US" dirty="0" smtClean="0"/>
              <a:t>Flammable and/or combustible</a:t>
            </a:r>
            <a:r>
              <a:rPr lang="en-US" altLang="en-US" baseline="0" dirty="0" smtClean="0"/>
              <a:t> material storage </a:t>
            </a:r>
          </a:p>
          <a:p>
            <a:pPr marL="171450" indent="-171450">
              <a:buFont typeface="Arial" panose="020B0604020202020204" pitchFamily="34" charset="0"/>
              <a:buChar char="•"/>
            </a:pPr>
            <a:r>
              <a:rPr lang="en-US" altLang="en-US" baseline="0" dirty="0" smtClean="0"/>
              <a:t>Clothing requirements (especially for those individuals doing hot work)</a:t>
            </a:r>
          </a:p>
          <a:p>
            <a:pPr marL="171450" indent="-171450">
              <a:buFont typeface="Arial" panose="020B0604020202020204" pitchFamily="34" charset="0"/>
              <a:buChar char="•"/>
            </a:pPr>
            <a:r>
              <a:rPr lang="en-US" altLang="en-US" baseline="0" dirty="0" smtClean="0"/>
              <a:t>Poor electrical conditions</a:t>
            </a:r>
          </a:p>
          <a:p>
            <a:pPr marL="171450" indent="-171450">
              <a:buFont typeface="Arial" panose="020B0604020202020204" pitchFamily="34" charset="0"/>
              <a:buChar char="•"/>
            </a:pPr>
            <a:r>
              <a:rPr lang="en-US" altLang="en-US" baseline="0" dirty="0" smtClean="0"/>
              <a:t>Hot work that does not include an area inspection before the job is started – consider using a hot work permit</a:t>
            </a:r>
          </a:p>
          <a:p>
            <a:pPr marL="171450" indent="-171450">
              <a:buFont typeface="Arial" panose="020B0604020202020204" pitchFamily="34" charset="0"/>
              <a:buChar char="•"/>
            </a:pPr>
            <a:r>
              <a:rPr lang="en-US" altLang="en-US" baseline="0" dirty="0" smtClean="0"/>
              <a:t>Hot work that does not include a fire watch during and after the job</a:t>
            </a:r>
          </a:p>
          <a:p>
            <a:pPr marL="171450" indent="-171450">
              <a:buFont typeface="Arial" panose="020B0604020202020204" pitchFamily="34" charset="0"/>
              <a:buChar char="•"/>
            </a:pPr>
            <a:r>
              <a:rPr lang="en-US" altLang="en-US" baseline="0" dirty="0" smtClean="0"/>
              <a:t>Smoking policies at your workplace</a:t>
            </a:r>
          </a:p>
          <a:p>
            <a:pPr marL="171450" indent="-171450">
              <a:buFont typeface="Arial" panose="020B0604020202020204" pitchFamily="34" charset="0"/>
              <a:buChar char="•"/>
            </a:pPr>
            <a:r>
              <a:rPr lang="en-US" altLang="en-US" baseline="0" dirty="0" smtClean="0"/>
              <a:t>Access/Egress routes and housekeeping in these areas</a:t>
            </a:r>
          </a:p>
          <a:p>
            <a:pPr marL="171450" indent="-171450">
              <a:buFont typeface="Arial" panose="020B0604020202020204" pitchFamily="34" charset="0"/>
              <a:buChar char="•"/>
            </a:pPr>
            <a:r>
              <a:rPr lang="en-US" altLang="en-US" baseline="0" dirty="0" smtClean="0"/>
              <a:t>Fire extinguishers are in place and charged</a:t>
            </a:r>
          </a:p>
          <a:p>
            <a:pPr marL="171450" indent="-171450">
              <a:buFont typeface="Arial" panose="020B0604020202020204" pitchFamily="34" charset="0"/>
              <a:buChar char="•"/>
            </a:pPr>
            <a:r>
              <a:rPr lang="en-US" altLang="en-US" baseline="0" dirty="0" smtClean="0"/>
              <a:t>Combustible dust</a:t>
            </a:r>
          </a:p>
          <a:p>
            <a:endParaRPr lang="en-US" altLang="en-US" dirty="0" smtClean="0"/>
          </a:p>
        </p:txBody>
      </p:sp>
    </p:spTree>
    <p:extLst>
      <p:ext uri="{BB962C8B-B14F-4D97-AF65-F5344CB8AC3E}">
        <p14:creationId xmlns:p14="http://schemas.microsoft.com/office/powerpoint/2010/main" val="13852935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1B0109E-7F45-4FB4-89E8-F1FF78D6FB1A}" type="slidenum">
              <a:rPr lang="en-US" altLang="en-US" sz="1200">
                <a:solidFill>
                  <a:prstClr val="black"/>
                </a:solidFill>
              </a:rPr>
              <a:pPr/>
              <a:t>83</a:t>
            </a:fld>
            <a:endParaRPr lang="en-US" altLang="en-US" sz="120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r>
              <a:rPr lang="en-US" altLang="en-US" dirty="0" smtClean="0"/>
              <a:t>Know the different classes of fires and where these hazard types might be in your facility. </a:t>
            </a:r>
          </a:p>
          <a:p>
            <a:r>
              <a:rPr lang="en-US" altLang="en-US" dirty="0" smtClean="0"/>
              <a:t>http://www.ilpi.com/safety/extinguishers.html</a:t>
            </a:r>
          </a:p>
          <a:p>
            <a:r>
              <a:rPr lang="en-US" altLang="en-US" dirty="0" smtClean="0"/>
              <a:t>http://www.bettendorf.org/egov/docs/1160167747_549163.pdf</a:t>
            </a:r>
          </a:p>
          <a:p>
            <a:endParaRPr lang="en-US" altLang="en-US" dirty="0" smtClean="0"/>
          </a:p>
        </p:txBody>
      </p:sp>
    </p:spTree>
    <p:extLst>
      <p:ext uri="{BB962C8B-B14F-4D97-AF65-F5344CB8AC3E}">
        <p14:creationId xmlns:p14="http://schemas.microsoft.com/office/powerpoint/2010/main" val="11169989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8F4A71C-69B7-4456-AC08-EB3C6DEB89F0}" type="slidenum">
              <a:rPr lang="en-US" altLang="en-US" sz="1200">
                <a:solidFill>
                  <a:prstClr val="black"/>
                </a:solidFill>
              </a:rPr>
              <a:pPr/>
              <a:t>84</a:t>
            </a:fld>
            <a:endParaRPr lang="en-US" altLang="en-US" sz="120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Know the different classes of fires and where these hazard types might be in your facility. </a:t>
            </a:r>
          </a:p>
          <a:p>
            <a:r>
              <a:rPr lang="en-US" altLang="en-US" dirty="0" smtClean="0"/>
              <a:t>http://www.ilpi.com/safety/extinguishers.html</a:t>
            </a:r>
          </a:p>
          <a:p>
            <a:r>
              <a:rPr lang="en-US" altLang="en-US" dirty="0" smtClean="0"/>
              <a:t>http://www.bettendorf.org/egov/docs/1160167747_549163.pdf</a:t>
            </a:r>
          </a:p>
        </p:txBody>
      </p:sp>
    </p:spTree>
    <p:extLst>
      <p:ext uri="{BB962C8B-B14F-4D97-AF65-F5344CB8AC3E}">
        <p14:creationId xmlns:p14="http://schemas.microsoft.com/office/powerpoint/2010/main" val="1964506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8D6504C-E729-4BEF-913B-A1EB1914E236}" type="slidenum">
              <a:rPr lang="en-US" altLang="en-US" sz="1200">
                <a:solidFill>
                  <a:prstClr val="black"/>
                </a:solidFill>
              </a:rPr>
              <a:pPr/>
              <a:t>85</a:t>
            </a:fld>
            <a:endParaRPr lang="en-US" altLang="en-US" sz="120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Know the different classes of fires and where these hazard types might be in your facility. </a:t>
            </a:r>
          </a:p>
          <a:p>
            <a:r>
              <a:rPr lang="en-US" altLang="en-US" dirty="0" smtClean="0"/>
              <a:t>http://www.ilpi.com/safety/extinguishers.html</a:t>
            </a:r>
          </a:p>
          <a:p>
            <a:r>
              <a:rPr lang="en-US" altLang="en-US" dirty="0" smtClean="0"/>
              <a:t>http://www.bettendorf.org/egov/docs/1160167747_549163.pdf</a:t>
            </a:r>
          </a:p>
        </p:txBody>
      </p:sp>
    </p:spTree>
    <p:extLst>
      <p:ext uri="{BB962C8B-B14F-4D97-AF65-F5344CB8AC3E}">
        <p14:creationId xmlns:p14="http://schemas.microsoft.com/office/powerpoint/2010/main" val="38385153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EF3B471-6B49-4478-81F0-5FF2554EF63B}" type="slidenum">
              <a:rPr lang="en-US" altLang="en-US" sz="1200">
                <a:solidFill>
                  <a:prstClr val="black"/>
                </a:solidFill>
              </a:rPr>
              <a:pPr/>
              <a:t>86</a:t>
            </a:fld>
            <a:endParaRPr lang="en-US" altLang="en-US"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Know the different classes of fires and where these hazard types might be in your facility. </a:t>
            </a:r>
          </a:p>
          <a:p>
            <a:r>
              <a:rPr lang="en-US" altLang="en-US" dirty="0" smtClean="0"/>
              <a:t>http://www.ilpi.com/safety/extinguishers.html</a:t>
            </a:r>
          </a:p>
          <a:p>
            <a:r>
              <a:rPr lang="en-US" altLang="en-US" dirty="0" smtClean="0"/>
              <a:t>http://www.bettendorf.org/egov/docs/1160167747_549163.pdf</a:t>
            </a:r>
          </a:p>
        </p:txBody>
      </p:sp>
    </p:spTree>
    <p:extLst>
      <p:ext uri="{BB962C8B-B14F-4D97-AF65-F5344CB8AC3E}">
        <p14:creationId xmlns:p14="http://schemas.microsoft.com/office/powerpoint/2010/main" val="33747893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704DB81-D013-4E90-8709-D8D7B4C0F4CC}" type="slidenum">
              <a:rPr lang="en-US" altLang="en-US" sz="1200">
                <a:solidFill>
                  <a:prstClr val="black"/>
                </a:solidFill>
              </a:rPr>
              <a:pPr/>
              <a:t>87</a:t>
            </a:fld>
            <a:endParaRPr lang="en-US" altLang="en-US" sz="1200">
              <a:solidFill>
                <a:prstClr val="black"/>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r>
              <a:rPr lang="en-US" altLang="en-US" dirty="0" smtClean="0"/>
              <a:t>Only</a:t>
            </a:r>
            <a:r>
              <a:rPr lang="en-US" altLang="en-US" baseline="0" dirty="0" smtClean="0"/>
              <a:t> those individuals who are trained and educated to do so should fight a fire which is beyond the incipient stage.</a:t>
            </a:r>
          </a:p>
          <a:p>
            <a:endParaRPr lang="en-US" altLang="en-US" baseline="0" dirty="0" smtClean="0"/>
          </a:p>
          <a:p>
            <a:r>
              <a:rPr lang="en-US" altLang="en-US" baseline="0" dirty="0" smtClean="0"/>
              <a:t>The FOUR STAGES of a FIRE</a:t>
            </a:r>
          </a:p>
          <a:p>
            <a:pPr fontAlgn="base"/>
            <a:r>
              <a:rPr lang="en-US" sz="1200" b="0" i="0" kern="1200" dirty="0" smtClean="0">
                <a:solidFill>
                  <a:schemeClr val="tx1"/>
                </a:solidFill>
                <a:effectLst/>
                <a:latin typeface="+mn-lt"/>
                <a:ea typeface="+mn-ea"/>
                <a:cs typeface="+mn-cs"/>
              </a:rPr>
              <a:t>By most standards including the International Fire Service Training Association (IFSTA) there are 4 stages of a fire.  These stages are </a:t>
            </a:r>
            <a:r>
              <a:rPr lang="en-US" sz="1200" b="0" i="1" kern="1200" dirty="0" smtClean="0">
                <a:solidFill>
                  <a:schemeClr val="tx1"/>
                </a:solidFill>
                <a:effectLst/>
                <a:latin typeface="+mn-lt"/>
                <a:ea typeface="+mn-ea"/>
                <a:cs typeface="+mn-cs"/>
              </a:rPr>
              <a:t>incipient</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growth</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fully developed</a:t>
            </a:r>
            <a:r>
              <a:rPr lang="en-US" sz="1200" b="0" i="0" kern="1200" dirty="0" smtClean="0">
                <a:solidFill>
                  <a:schemeClr val="tx1"/>
                </a:solidFill>
                <a:effectLst/>
                <a:latin typeface="+mn-lt"/>
                <a:ea typeface="+mn-ea"/>
                <a:cs typeface="+mn-cs"/>
              </a:rPr>
              <a:t>, and </a:t>
            </a:r>
            <a:r>
              <a:rPr lang="en-US" sz="1200" b="0" i="1" kern="1200" dirty="0" smtClean="0">
                <a:solidFill>
                  <a:schemeClr val="tx1"/>
                </a:solidFill>
                <a:effectLst/>
                <a:latin typeface="+mn-lt"/>
                <a:ea typeface="+mn-ea"/>
                <a:cs typeface="+mn-cs"/>
              </a:rPr>
              <a:t>decay</a:t>
            </a:r>
            <a:r>
              <a:rPr lang="en-US" sz="1200" b="0" i="0" kern="1200" dirty="0" smtClean="0">
                <a:solidFill>
                  <a:schemeClr val="tx1"/>
                </a:solidFill>
                <a:effectLst/>
                <a:latin typeface="+mn-lt"/>
                <a:ea typeface="+mn-ea"/>
                <a:cs typeface="+mn-cs"/>
              </a:rPr>
              <a:t>.  The following is a brief overview of each stage.</a:t>
            </a:r>
          </a:p>
          <a:p>
            <a:pPr fontAlgn="base"/>
            <a:r>
              <a:rPr lang="en-US" sz="1200" b="1" i="0" kern="1200" dirty="0" smtClean="0">
                <a:solidFill>
                  <a:schemeClr val="tx1"/>
                </a:solidFill>
                <a:effectLst/>
                <a:latin typeface="+mn-lt"/>
                <a:ea typeface="+mn-ea"/>
                <a:cs typeface="+mn-cs"/>
              </a:rPr>
              <a:t>Incipient</a:t>
            </a:r>
            <a:r>
              <a:rPr lang="en-US" sz="1200" b="0" i="0" kern="1200" dirty="0" smtClean="0">
                <a:solidFill>
                  <a:schemeClr val="tx1"/>
                </a:solidFill>
                <a:effectLst/>
                <a:latin typeface="+mn-lt"/>
                <a:ea typeface="+mn-ea"/>
                <a:cs typeface="+mn-cs"/>
              </a:rPr>
              <a:t> – This first stage begins when heat, oxygen and a fuel source combine and have a chemical reaction resulting in fire.  This is also known as “ignition” and is usually represented by a very small fire which often (and hopefully) goes out on its own, before the following stages are reached.  Recognizing a fire in this stage provides your best chance at suppression or escape.</a:t>
            </a:r>
          </a:p>
          <a:p>
            <a:pPr fontAlgn="base"/>
            <a:r>
              <a:rPr lang="en-US" sz="1200" b="1" i="0" kern="1200" dirty="0" smtClean="0">
                <a:solidFill>
                  <a:schemeClr val="tx1"/>
                </a:solidFill>
                <a:effectLst/>
                <a:latin typeface="+mn-lt"/>
                <a:ea typeface="+mn-ea"/>
                <a:cs typeface="+mn-cs"/>
              </a:rPr>
              <a:t>Growth</a:t>
            </a:r>
            <a:r>
              <a:rPr lang="en-US" sz="1200" b="0" i="0" kern="1200" dirty="0" smtClean="0">
                <a:solidFill>
                  <a:schemeClr val="tx1"/>
                </a:solidFill>
                <a:effectLst/>
                <a:latin typeface="+mn-lt"/>
                <a:ea typeface="+mn-ea"/>
                <a:cs typeface="+mn-cs"/>
              </a:rPr>
              <a:t> – The </a:t>
            </a:r>
            <a:r>
              <a:rPr lang="en-US" sz="1200" b="0" i="1" kern="1200" dirty="0" smtClean="0">
                <a:solidFill>
                  <a:schemeClr val="tx1"/>
                </a:solidFill>
                <a:effectLst/>
                <a:latin typeface="+mn-lt"/>
                <a:ea typeface="+mn-ea"/>
                <a:cs typeface="+mn-cs"/>
              </a:rPr>
              <a:t>growth stage</a:t>
            </a:r>
            <a:r>
              <a:rPr lang="en-US" sz="1200" b="0" i="0" kern="1200" dirty="0" smtClean="0">
                <a:solidFill>
                  <a:schemeClr val="tx1"/>
                </a:solidFill>
                <a:effectLst/>
                <a:latin typeface="+mn-lt"/>
                <a:ea typeface="+mn-ea"/>
                <a:cs typeface="+mn-cs"/>
              </a:rPr>
              <a:t> is where the structures fire load and oxygen are used as fuel for the fire. There are numerous factors affecting the growth stage including where the fire started, what combustibles are near it, ceiling height and the potential for “thermal layering”.  It is during this shortest of the 4 stages when a deadly “flashover” can occur; potentially trapping, injuring or killing firefighters.</a:t>
            </a:r>
          </a:p>
          <a:p>
            <a:pPr fontAlgn="base"/>
            <a:r>
              <a:rPr lang="en-US" sz="1200" b="1" i="0" kern="1200" dirty="0" smtClean="0">
                <a:solidFill>
                  <a:schemeClr val="tx1"/>
                </a:solidFill>
                <a:effectLst/>
                <a:latin typeface="+mn-lt"/>
                <a:ea typeface="+mn-ea"/>
                <a:cs typeface="+mn-cs"/>
              </a:rPr>
              <a:t>Fully Developed</a:t>
            </a:r>
            <a:r>
              <a:rPr lang="en-US" sz="1200" b="0" i="0" kern="1200" dirty="0" smtClean="0">
                <a:solidFill>
                  <a:schemeClr val="tx1"/>
                </a:solidFill>
                <a:effectLst/>
                <a:latin typeface="+mn-lt"/>
                <a:ea typeface="+mn-ea"/>
                <a:cs typeface="+mn-cs"/>
              </a:rPr>
              <a:t> – When the growth stage has reached its max and all combustible materials have been ignited, a fire is considered </a:t>
            </a:r>
            <a:r>
              <a:rPr lang="en-US" sz="1200" b="0" i="1" kern="1200" dirty="0" smtClean="0">
                <a:solidFill>
                  <a:schemeClr val="tx1"/>
                </a:solidFill>
                <a:effectLst/>
                <a:latin typeface="+mn-lt"/>
                <a:ea typeface="+mn-ea"/>
                <a:cs typeface="+mn-cs"/>
              </a:rPr>
              <a:t>fully developed</a:t>
            </a:r>
            <a:r>
              <a:rPr lang="en-US" sz="1200" b="0" i="0" kern="1200" dirty="0" smtClean="0">
                <a:solidFill>
                  <a:schemeClr val="tx1"/>
                </a:solidFill>
                <a:effectLst/>
                <a:latin typeface="+mn-lt"/>
                <a:ea typeface="+mn-ea"/>
                <a:cs typeface="+mn-cs"/>
              </a:rPr>
              <a:t>.  This is the hottest phase of a fire and the most dangerous for anybody trapped within.</a:t>
            </a:r>
          </a:p>
          <a:p>
            <a:pPr fontAlgn="base"/>
            <a:r>
              <a:rPr lang="en-US" sz="1200" b="1" i="0" kern="1200" dirty="0" smtClean="0">
                <a:solidFill>
                  <a:schemeClr val="tx1"/>
                </a:solidFill>
                <a:effectLst/>
                <a:latin typeface="+mn-lt"/>
                <a:ea typeface="+mn-ea"/>
                <a:cs typeface="+mn-cs"/>
              </a:rPr>
              <a:t>Decay</a:t>
            </a:r>
            <a:r>
              <a:rPr lang="en-US" sz="1200" b="0" i="0" kern="1200" dirty="0" smtClean="0">
                <a:solidFill>
                  <a:schemeClr val="tx1"/>
                </a:solidFill>
                <a:effectLst/>
                <a:latin typeface="+mn-lt"/>
                <a:ea typeface="+mn-ea"/>
                <a:cs typeface="+mn-cs"/>
              </a:rPr>
              <a:t> – Usually the longest stage of a fire, the </a:t>
            </a:r>
            <a:r>
              <a:rPr lang="en-US" sz="1200" b="0" i="1" kern="1200" dirty="0" smtClean="0">
                <a:solidFill>
                  <a:schemeClr val="tx1"/>
                </a:solidFill>
                <a:effectLst/>
                <a:latin typeface="+mn-lt"/>
                <a:ea typeface="+mn-ea"/>
                <a:cs typeface="+mn-cs"/>
              </a:rPr>
              <a:t>decay stage</a:t>
            </a:r>
            <a:r>
              <a:rPr lang="en-US" sz="1200" b="0" i="0" kern="1200" dirty="0" smtClean="0">
                <a:solidFill>
                  <a:schemeClr val="tx1"/>
                </a:solidFill>
                <a:effectLst/>
                <a:latin typeface="+mn-lt"/>
                <a:ea typeface="+mn-ea"/>
                <a:cs typeface="+mn-cs"/>
              </a:rPr>
              <a:t> is characterized a significant decrease in oxygen or fuel, putting an end to the fire.  Two common dangers during this stage are first – the existence of non-flaming combustibles, which can potentially start a new fire if not fully extinguished.  Second, there is the danger of a backdraft when oxygen is reintroduced to a volatile, confined space.</a:t>
            </a:r>
          </a:p>
          <a:p>
            <a:endParaRPr lang="en-US" altLang="en-US" dirty="0" smtClean="0"/>
          </a:p>
        </p:txBody>
      </p:sp>
    </p:spTree>
    <p:extLst>
      <p:ext uri="{BB962C8B-B14F-4D97-AF65-F5344CB8AC3E}">
        <p14:creationId xmlns:p14="http://schemas.microsoft.com/office/powerpoint/2010/main" val="26433148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3A4FF02-4742-4E8A-A5C3-81F3FE711277}" type="slidenum">
              <a:rPr lang="en-US" altLang="en-US" sz="1200">
                <a:solidFill>
                  <a:prstClr val="black"/>
                </a:solidFill>
              </a:rPr>
              <a:pPr/>
              <a:t>88</a:t>
            </a:fld>
            <a:endParaRPr lang="en-US" altLang="en-US" sz="120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r>
              <a:rPr lang="en-US" altLang="en-US" dirty="0" smtClean="0"/>
              <a:t>Practice good housekeeping to keep fire fighting equipment readily </a:t>
            </a:r>
            <a:r>
              <a:rPr lang="en-US" altLang="en-US" dirty="0" err="1" smtClean="0"/>
              <a:t>accesable</a:t>
            </a:r>
            <a:endParaRPr lang="en-US" altLang="en-US" dirty="0" smtClean="0"/>
          </a:p>
        </p:txBody>
      </p:sp>
    </p:spTree>
    <p:extLst>
      <p:ext uri="{BB962C8B-B14F-4D97-AF65-F5344CB8AC3E}">
        <p14:creationId xmlns:p14="http://schemas.microsoft.com/office/powerpoint/2010/main" val="37732661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B690A90-179E-4F28-BEB8-37A39C8CD324}" type="slidenum">
              <a:rPr lang="en-US" altLang="en-US" sz="1200">
                <a:solidFill>
                  <a:prstClr val="black"/>
                </a:solidFill>
              </a:rPr>
              <a:pPr/>
              <a:t>89</a:t>
            </a:fld>
            <a:endParaRPr lang="en-US" altLang="en-US"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8561453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B690A90-179E-4F28-BEB8-37A39C8CD324}" type="slidenum">
              <a:rPr lang="en-US" altLang="en-US" sz="1200">
                <a:solidFill>
                  <a:prstClr val="black"/>
                </a:solidFill>
              </a:rPr>
              <a:pPr/>
              <a:t>90</a:t>
            </a:fld>
            <a:endParaRPr lang="en-US" altLang="en-US"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r>
              <a:rPr lang="en-US" altLang="en-US" dirty="0" smtClean="0"/>
              <a:t>Share</a:t>
            </a:r>
            <a:r>
              <a:rPr lang="en-US" altLang="en-US" baseline="0" dirty="0" smtClean="0"/>
              <a:t> the F.Y.S. handout with the group and discuss the meaning of PASS and also what an incipient stage fire is.</a:t>
            </a:r>
            <a:endParaRPr lang="en-US" altLang="en-US" dirty="0" smtClean="0"/>
          </a:p>
        </p:txBody>
      </p:sp>
    </p:spTree>
    <p:extLst>
      <p:ext uri="{BB962C8B-B14F-4D97-AF65-F5344CB8AC3E}">
        <p14:creationId xmlns:p14="http://schemas.microsoft.com/office/powerpoint/2010/main" val="2856145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is the identification of hazards and the reduction of risk. That’s what it’s all about!</a:t>
            </a:r>
          </a:p>
          <a:p>
            <a:endParaRPr lang="en-US" dirty="0" smtClean="0"/>
          </a:p>
          <a:p>
            <a:r>
              <a:rPr lang="en-US" dirty="0" smtClean="0"/>
              <a:t>How can you help?</a:t>
            </a:r>
          </a:p>
          <a:p>
            <a:pPr marL="342900" indent="-342900">
              <a:buFont typeface="Arial" panose="020B0604020202020204" pitchFamily="34" charset="0"/>
              <a:buChar char="•"/>
            </a:pPr>
            <a:r>
              <a:rPr lang="en-US" sz="1200" dirty="0" smtClean="0">
                <a:solidFill>
                  <a:prstClr val="black"/>
                </a:solidFill>
              </a:rPr>
              <a:t>Those in charge of assessing the hazards in a workplace scrutinize items, conditions and situations that could potentially pose a risk to employees, contractors and/or the general public. They look at situations and conditions and think about what could potentially go wrong that could or would result in loss of life, loss of work days, loss of productivity, loss of property, injuries or sickness.</a:t>
            </a:r>
          </a:p>
          <a:p>
            <a:pPr marL="342900" indent="-342900">
              <a:buFont typeface="Arial" panose="020B0604020202020204" pitchFamily="34" charset="0"/>
              <a:buChar char="•"/>
            </a:pPr>
            <a:r>
              <a:rPr lang="en-US" sz="1200" dirty="0" smtClean="0">
                <a:solidFill>
                  <a:prstClr val="black"/>
                </a:solidFill>
              </a:rPr>
              <a:t>Hazard assessments look realistically at every task in the workplace and its inherent dangers. Then it sets out to make each task as safe as possible.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smtClean="0">
                <a:solidFill>
                  <a:prstClr val="black"/>
                </a:solidFill>
                <a:latin typeface="+mn-lt"/>
              </a:rPr>
              <a:t>What are the typical hazards we see?</a:t>
            </a:r>
            <a:endParaRPr lang="en-US" sz="1200" dirty="0" smtClean="0">
              <a:solidFill>
                <a:prstClr val="black"/>
              </a:solidFill>
            </a:endParaRPr>
          </a:p>
          <a:p>
            <a:pPr marL="342900" indent="-342900">
              <a:buFont typeface="Arial" panose="020B0604020202020204" pitchFamily="34" charset="0"/>
              <a:buChar char="•"/>
            </a:pPr>
            <a:r>
              <a:rPr lang="en-US" sz="1200" dirty="0" smtClean="0">
                <a:solidFill>
                  <a:prstClr val="black"/>
                </a:solidFill>
              </a:rPr>
              <a:t>Whenever machinery is being used there is danger of a malfunctioning machine, unsafe operation, unsafe clothing for machine operation, untrained workers, or poor working conditions for operating machinery.</a:t>
            </a:r>
          </a:p>
          <a:p>
            <a:pPr marL="342900" indent="-342900">
              <a:buFont typeface="Arial" panose="020B0604020202020204" pitchFamily="34" charset="0"/>
              <a:buChar char="•"/>
            </a:pPr>
            <a:r>
              <a:rPr lang="en-US" sz="1200" dirty="0" smtClean="0">
                <a:solidFill>
                  <a:prstClr val="black"/>
                </a:solidFill>
              </a:rPr>
              <a:t>If the workplace involves movement of vehicles, there are potential dangers. Poor housekeeping may pose a danger because the workplace has not been kept cleared and  employees do not see materials that are in the traffic area.</a:t>
            </a:r>
          </a:p>
          <a:p>
            <a:pPr marL="342900" indent="-342900">
              <a:buFont typeface="Arial" panose="020B0604020202020204" pitchFamily="34" charset="0"/>
              <a:buChar char="•"/>
            </a:pPr>
            <a:endParaRPr lang="en-US" sz="1200"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12</a:t>
            </a:fld>
            <a:endParaRPr lang="en-US" dirty="0"/>
          </a:p>
        </p:txBody>
      </p:sp>
    </p:spTree>
    <p:extLst>
      <p:ext uri="{BB962C8B-B14F-4D97-AF65-F5344CB8AC3E}">
        <p14:creationId xmlns:p14="http://schemas.microsoft.com/office/powerpoint/2010/main" val="15444763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 extinguisher(s) accessible and their location’s are marked properly</a:t>
            </a:r>
          </a:p>
          <a:p>
            <a:r>
              <a:rPr lang="en-US" dirty="0" smtClean="0"/>
              <a:t>Fire extinguishers are in place and charged</a:t>
            </a:r>
          </a:p>
          <a:p>
            <a:r>
              <a:rPr lang="en-US" dirty="0" smtClean="0"/>
              <a:t>No combustibles or flammables in hot work areas</a:t>
            </a:r>
          </a:p>
          <a:p>
            <a:r>
              <a:rPr lang="en-US" dirty="0" smtClean="0"/>
              <a:t>Trash/Rag cans covered or emptied on a daily basis</a:t>
            </a:r>
          </a:p>
          <a:p>
            <a:r>
              <a:rPr lang="en-US" dirty="0" smtClean="0"/>
              <a:t>Clear egress routes and exit signs</a:t>
            </a:r>
          </a:p>
          <a:p>
            <a:r>
              <a:rPr lang="en-US" dirty="0" smtClean="0"/>
              <a:t>Automatic sprinkler heads unobstructed</a:t>
            </a:r>
          </a:p>
          <a:p>
            <a:r>
              <a:rPr lang="en-US" dirty="0" smtClean="0"/>
              <a:t>Flammable liquids stored properly</a:t>
            </a:r>
          </a:p>
          <a:p>
            <a:r>
              <a:rPr lang="en-US" dirty="0" smtClean="0"/>
              <a:t>Combustible materials kept to a minimum in process areas</a:t>
            </a:r>
          </a:p>
          <a:p>
            <a:r>
              <a:rPr lang="en-US" dirty="0" smtClean="0"/>
              <a:t>Fire extinguisher are checked per code</a:t>
            </a:r>
          </a:p>
          <a:p>
            <a:endParaRPr lang="en-US" dirty="0"/>
          </a:p>
        </p:txBody>
      </p:sp>
      <p:sp>
        <p:nvSpPr>
          <p:cNvPr id="4" name="Slide Number Placeholder 3"/>
          <p:cNvSpPr>
            <a:spLocks noGrp="1"/>
          </p:cNvSpPr>
          <p:nvPr>
            <p:ph type="sldNum" sz="quarter" idx="10"/>
          </p:nvPr>
        </p:nvSpPr>
        <p:spPr/>
        <p:txBody>
          <a:bodyPr/>
          <a:lstStyle/>
          <a:p>
            <a:fld id="{1E9BAB13-F127-4703-BE8B-5594181A61FC}" type="slidenum">
              <a:rPr lang="en-US">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39018274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Aisles/Stairs/Work stations clear of obstructions (slip/trip hazards)</a:t>
            </a:r>
          </a:p>
          <a:p>
            <a:r>
              <a:rPr lang="en-US" dirty="0" smtClean="0"/>
              <a:t>Entry/Exits clear and unlocked</a:t>
            </a:r>
          </a:p>
          <a:p>
            <a:r>
              <a:rPr lang="en-US" dirty="0" smtClean="0"/>
              <a:t>Work area clear of recognized hazards</a:t>
            </a:r>
          </a:p>
          <a:p>
            <a:r>
              <a:rPr lang="en-US" dirty="0" smtClean="0"/>
              <a:t>Disconnects accessible</a:t>
            </a:r>
          </a:p>
          <a:p>
            <a:r>
              <a:rPr lang="en-US" dirty="0" smtClean="0"/>
              <a:t>Compressed cylinders stored properly</a:t>
            </a:r>
          </a:p>
          <a:p>
            <a:r>
              <a:rPr lang="en-US" dirty="0" smtClean="0"/>
              <a:t>Material stacked properly (will it fall)</a:t>
            </a:r>
          </a:p>
          <a:p>
            <a:r>
              <a:rPr lang="en-US" dirty="0" smtClean="0"/>
              <a:t>Break room clean</a:t>
            </a:r>
          </a:p>
          <a:p>
            <a:r>
              <a:rPr lang="en-US" dirty="0" smtClean="0"/>
              <a:t>Overall general area clean</a:t>
            </a:r>
          </a:p>
          <a:p>
            <a:r>
              <a:rPr lang="en-US" dirty="0" smtClean="0"/>
              <a:t>Proper spill management tools available and used</a:t>
            </a:r>
          </a:p>
          <a:p>
            <a:r>
              <a:rPr lang="en-US" dirty="0" smtClean="0"/>
              <a:t>Scrap stored properly/orderly</a:t>
            </a:r>
          </a:p>
          <a:p>
            <a:r>
              <a:rPr lang="en-US" dirty="0" smtClean="0"/>
              <a:t>Mobile equipment cabs</a:t>
            </a:r>
          </a:p>
          <a:p>
            <a:r>
              <a:rPr lang="en-US" dirty="0" smtClean="0"/>
              <a:t>Condition of maintenance shop areas</a:t>
            </a:r>
          </a:p>
          <a:p>
            <a:r>
              <a:rPr lang="en-US" dirty="0" smtClean="0"/>
              <a:t>Restrooms clean and sanitary</a:t>
            </a:r>
          </a:p>
          <a:p>
            <a:endParaRPr lang="en-US" dirty="0"/>
          </a:p>
        </p:txBody>
      </p:sp>
      <p:sp>
        <p:nvSpPr>
          <p:cNvPr id="4" name="Slide Number Placeholder 3"/>
          <p:cNvSpPr>
            <a:spLocks noGrp="1"/>
          </p:cNvSpPr>
          <p:nvPr>
            <p:ph type="sldNum" sz="quarter" idx="10"/>
          </p:nvPr>
        </p:nvSpPr>
        <p:spPr/>
        <p:txBody>
          <a:bodyPr/>
          <a:lstStyle/>
          <a:p>
            <a:fld id="{1E9BAB13-F127-4703-BE8B-5594181A61FC}" type="slidenum">
              <a:rPr lang="en-US">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9018274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p>
          <a:p>
            <a:r>
              <a:rPr lang="en-US" dirty="0" smtClean="0"/>
              <a:t>Question 7 on Pre/Post Test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93</a:t>
            </a:fld>
            <a:endParaRPr lang="en-US"/>
          </a:p>
        </p:txBody>
      </p:sp>
    </p:spTree>
    <p:extLst>
      <p:ext uri="{BB962C8B-B14F-4D97-AF65-F5344CB8AC3E}">
        <p14:creationId xmlns:p14="http://schemas.microsoft.com/office/powerpoint/2010/main" val="16340013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p>
          <a:p>
            <a:r>
              <a:rPr lang="en-US" dirty="0" smtClean="0"/>
              <a:t>Question 15 on Pre/Post Test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94</a:t>
            </a:fld>
            <a:endParaRPr lang="en-US"/>
          </a:p>
        </p:txBody>
      </p:sp>
    </p:spTree>
    <p:extLst>
      <p:ext uri="{BB962C8B-B14F-4D97-AF65-F5344CB8AC3E}">
        <p14:creationId xmlns:p14="http://schemas.microsoft.com/office/powerpoint/2010/main" val="41996239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a:t>
            </a:r>
          </a:p>
          <a:p>
            <a:r>
              <a:rPr lang="en-US" dirty="0" smtClean="0"/>
              <a:t>Question</a:t>
            </a:r>
            <a:r>
              <a:rPr lang="en-US" baseline="0" dirty="0" smtClean="0"/>
              <a:t> 1 on Pre/Post Test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95</a:t>
            </a:fld>
            <a:endParaRPr lang="en-US"/>
          </a:p>
        </p:txBody>
      </p:sp>
    </p:spTree>
    <p:extLst>
      <p:ext uri="{BB962C8B-B14F-4D97-AF65-F5344CB8AC3E}">
        <p14:creationId xmlns:p14="http://schemas.microsoft.com/office/powerpoint/2010/main" val="1706400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a:t>
            </a:r>
          </a:p>
          <a:p>
            <a:r>
              <a:rPr lang="en-US" dirty="0" smtClean="0"/>
              <a:t>Question 6 on Pre/Post Test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96</a:t>
            </a:fld>
            <a:endParaRPr lang="en-US"/>
          </a:p>
        </p:txBody>
      </p:sp>
    </p:spTree>
    <p:extLst>
      <p:ext uri="{BB962C8B-B14F-4D97-AF65-F5344CB8AC3E}">
        <p14:creationId xmlns:p14="http://schemas.microsoft.com/office/powerpoint/2010/main" val="15699215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a:t>
            </a:r>
            <a:endParaRPr lang="en-US"/>
          </a:p>
        </p:txBody>
      </p:sp>
      <p:sp>
        <p:nvSpPr>
          <p:cNvPr id="4" name="Slide Number Placeholder 3"/>
          <p:cNvSpPr>
            <a:spLocks noGrp="1"/>
          </p:cNvSpPr>
          <p:nvPr>
            <p:ph type="sldNum" sz="quarter" idx="10"/>
          </p:nvPr>
        </p:nvSpPr>
        <p:spPr/>
        <p:txBody>
          <a:bodyPr/>
          <a:lstStyle/>
          <a:p>
            <a:fld id="{44075C40-9256-48B2-ACD0-FFA35C874F1F}" type="slidenum">
              <a:rPr lang="en-US" smtClean="0"/>
              <a:t>97</a:t>
            </a:fld>
            <a:endParaRPr lang="en-US"/>
          </a:p>
        </p:txBody>
      </p:sp>
    </p:spTree>
    <p:extLst>
      <p:ext uri="{BB962C8B-B14F-4D97-AF65-F5344CB8AC3E}">
        <p14:creationId xmlns:p14="http://schemas.microsoft.com/office/powerpoint/2010/main" val="21861943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46175" y="687388"/>
            <a:ext cx="4565650" cy="3425825"/>
          </a:xfrm>
          <a:ln cap="flat"/>
        </p:spPr>
      </p:sp>
      <p:sp>
        <p:nvSpPr>
          <p:cNvPr id="36867" name="Rectangle 3"/>
          <p:cNvSpPr>
            <a:spLocks noGrp="1" noChangeArrowheads="1"/>
          </p:cNvSpPr>
          <p:nvPr>
            <p:ph type="body" idx="1"/>
          </p:nvPr>
        </p:nvSpPr>
        <p:spPr>
          <a:noFill/>
          <a:ln/>
        </p:spPr>
        <p:txBody>
          <a:bodyPr lIns="92075" tIns="46038" rIns="92075" bIns="46038"/>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 beginning this section show video titled Lockout Tagout (16’ 46”)</a:t>
            </a:r>
            <a:r>
              <a:rPr lang="en-US" baseline="0" dirty="0" smtClean="0"/>
              <a:t>.</a:t>
            </a:r>
            <a:endParaRPr lang="en-US" dirty="0" smtClean="0"/>
          </a:p>
          <a:p>
            <a:pPr eaLnBrk="1" hangingPunct="1"/>
            <a:endParaRPr lang="en-US" dirty="0" smtClean="0"/>
          </a:p>
        </p:txBody>
      </p:sp>
    </p:spTree>
    <p:extLst>
      <p:ext uri="{BB962C8B-B14F-4D97-AF65-F5344CB8AC3E}">
        <p14:creationId xmlns:p14="http://schemas.microsoft.com/office/powerpoint/2010/main" val="27349161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31888" y="674688"/>
            <a:ext cx="4595812" cy="3448050"/>
          </a:xfrm>
          <a:ln/>
        </p:spPr>
      </p:sp>
      <p:sp>
        <p:nvSpPr>
          <p:cNvPr id="37891" name="Rectangle 3"/>
          <p:cNvSpPr>
            <a:spLocks noGrp="1" noChangeArrowheads="1"/>
          </p:cNvSpPr>
          <p:nvPr>
            <p:ph type="body" idx="1"/>
          </p:nvPr>
        </p:nvSpPr>
        <p:spPr>
          <a:xfrm>
            <a:off x="893764" y="4346681"/>
            <a:ext cx="5070475" cy="4122152"/>
          </a:xfrm>
          <a:noFill/>
          <a:ln/>
        </p:spPr>
        <p:txBody>
          <a:bodyPr/>
          <a:lstStyle/>
          <a:p>
            <a:pPr marL="228600" indent="-228600" eaLnBrk="1" hangingPunct="1"/>
            <a:r>
              <a:rPr lang="en-US" dirty="0" smtClean="0"/>
              <a:t>If you are unsure to what equipment LOTO applies, perform a hazard analysis.</a:t>
            </a:r>
          </a:p>
          <a:p>
            <a:pPr marL="228600" indent="-228600" eaLnBrk="1" hangingPunct="1"/>
            <a:r>
              <a:rPr lang="en-US" dirty="0" smtClean="0"/>
              <a:t>Make sure that all sources of energy are considered.</a:t>
            </a:r>
          </a:p>
          <a:p>
            <a:pPr marL="228600" indent="-228600" eaLnBrk="1" hangingPunct="1"/>
            <a:r>
              <a:rPr lang="en-US" dirty="0" smtClean="0"/>
              <a:t>Do not jeopardize an employee by not requiring LOTO</a:t>
            </a:r>
          </a:p>
          <a:p>
            <a:pPr marL="228600" indent="-228600" eaLnBrk="1" hangingPunct="1"/>
            <a:r>
              <a:rPr lang="en-US" dirty="0" smtClean="0"/>
              <a:t>When in doubt, lock it out</a:t>
            </a:r>
          </a:p>
        </p:txBody>
      </p:sp>
    </p:spTree>
    <p:extLst>
      <p:ext uri="{BB962C8B-B14F-4D97-AF65-F5344CB8AC3E}">
        <p14:creationId xmlns:p14="http://schemas.microsoft.com/office/powerpoint/2010/main" val="15131875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31888" y="674688"/>
            <a:ext cx="4595812" cy="3448050"/>
          </a:xfrm>
          <a:ln/>
        </p:spPr>
      </p:sp>
      <p:sp>
        <p:nvSpPr>
          <p:cNvPr id="38915" name="Rectangle 3"/>
          <p:cNvSpPr>
            <a:spLocks noGrp="1" noChangeArrowheads="1"/>
          </p:cNvSpPr>
          <p:nvPr>
            <p:ph type="body" idx="1"/>
          </p:nvPr>
        </p:nvSpPr>
        <p:spPr>
          <a:xfrm>
            <a:off x="893764" y="4346681"/>
            <a:ext cx="5070475" cy="4122152"/>
          </a:xfrm>
          <a:noFill/>
          <a:ln/>
        </p:spPr>
        <p:txBody>
          <a:bodyPr/>
          <a:lstStyle/>
          <a:p>
            <a:pPr marL="228600" indent="-228600" eaLnBrk="1" hangingPunct="1"/>
            <a:r>
              <a:rPr lang="en-US" dirty="0" smtClean="0"/>
              <a:t>Anytime an employee could be injured by the piece of equipment, it should be de-energized and locked out.</a:t>
            </a:r>
          </a:p>
          <a:p>
            <a:pPr marL="228600" indent="-228600" eaLnBrk="1" hangingPunct="1"/>
            <a:endParaRPr lang="en-US" dirty="0" smtClean="0"/>
          </a:p>
          <a:p>
            <a:pPr marL="228600" indent="-228600" eaLnBrk="1" hangingPunct="1"/>
            <a:r>
              <a:rPr lang="en-US" dirty="0" smtClean="0"/>
              <a:t>A safety device in this case can be a guard.</a:t>
            </a:r>
          </a:p>
        </p:txBody>
      </p:sp>
    </p:spTree>
    <p:extLst>
      <p:ext uri="{BB962C8B-B14F-4D97-AF65-F5344CB8AC3E}">
        <p14:creationId xmlns:p14="http://schemas.microsoft.com/office/powerpoint/2010/main" val="2024215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smtClean="0">
                <a:solidFill>
                  <a:prstClr val="black"/>
                </a:solidFill>
              </a:rPr>
              <a:t>Try to include someone on your team who doesn’t work in this area all the time. Things that would be picked up as hazards by a fresh pair of eyes become overlooked problems if you work with them every day.</a:t>
            </a:r>
          </a:p>
          <a:p>
            <a:pPr marL="342900" indent="-342900">
              <a:buFont typeface="Arial" panose="020B0604020202020204" pitchFamily="34" charset="0"/>
              <a:buChar char="•"/>
            </a:pPr>
            <a:r>
              <a:rPr lang="en-US" sz="1200" dirty="0" smtClean="0">
                <a:solidFill>
                  <a:prstClr val="black"/>
                </a:solidFill>
              </a:rPr>
              <a:t>Divide the assessment area into sections. These may include: offices, receiving, shipping, manufacturing, customer service, processing.</a:t>
            </a:r>
          </a:p>
          <a:p>
            <a:pPr marL="342900" indent="-342900">
              <a:buFont typeface="Arial" panose="020B0604020202020204" pitchFamily="34" charset="0"/>
              <a:buChar char="•"/>
            </a:pPr>
            <a:r>
              <a:rPr lang="en-US" sz="1200" dirty="0" smtClean="0">
                <a:solidFill>
                  <a:prstClr val="black"/>
                </a:solidFill>
              </a:rPr>
              <a:t>Do a pre-assessment preparation. Start by collecting information about previous inspections and recommended changes. Look at information from work hazard reports, recommendations from your Safety Committee, and maintenance reports.</a:t>
            </a:r>
          </a:p>
          <a:p>
            <a:pPr marL="342900" indent="-342900">
              <a:buFont typeface="Arial" panose="020B0604020202020204" pitchFamily="34" charset="0"/>
              <a:buChar char="•"/>
            </a:pPr>
            <a:r>
              <a:rPr lang="en-US" sz="1200" dirty="0" smtClean="0">
                <a:solidFill>
                  <a:prstClr val="black"/>
                </a:solidFill>
              </a:rPr>
              <a:t>Monthly inspections are necessary, but they are no substitute for daily checks. Daily inspections look for hazards.</a:t>
            </a:r>
          </a:p>
          <a:p>
            <a:pPr marL="342900" indent="-342900">
              <a:buFont typeface="Arial" panose="020B0604020202020204" pitchFamily="34" charset="0"/>
              <a:buChar char="•"/>
            </a:pPr>
            <a:r>
              <a:rPr lang="en-US" sz="1200" dirty="0" smtClean="0">
                <a:solidFill>
                  <a:prstClr val="black"/>
                </a:solidFill>
              </a:rPr>
              <a:t>Create a plant inspection team. The members should be as close to field operations level as possible. They are the ones who work with these potential hazards every day. Ultimately the employer is responsible for the prevention of injuries, illness, and loss, but workers in the field have the most immediate understanding of conditions.</a:t>
            </a:r>
          </a:p>
          <a:p>
            <a:pPr marL="342900" indent="-342900">
              <a:buFont typeface="Arial" panose="020B0604020202020204" pitchFamily="34" charset="0"/>
              <a:buChar char="•"/>
            </a:pPr>
            <a:r>
              <a:rPr lang="en-US" sz="1200" dirty="0" smtClean="0">
                <a:solidFill>
                  <a:prstClr val="black"/>
                </a:solidFill>
              </a:rPr>
              <a:t>The hazard recognition committee’s job is to note hazards. Whether these have yet to cause an injury, illness, or loss is not part of this committee’s consideration.</a:t>
            </a:r>
          </a:p>
          <a:p>
            <a:pPr marL="342900" indent="-342900">
              <a:buFont typeface="Arial" panose="020B0604020202020204" pitchFamily="34" charset="0"/>
              <a:buChar char="•"/>
            </a:pPr>
            <a:r>
              <a:rPr lang="en-US" sz="1200" dirty="0" smtClean="0">
                <a:solidFill>
                  <a:prstClr val="black"/>
                </a:solidFill>
              </a:rPr>
              <a:t>The committee should inform employees and managers of the upcoming hazard assessment. Identify hazards on site by inspection, but also by talking to workers and having them demonstrate how a process or piece of equipment or safety procedure works.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prstClr val="black"/>
                </a:solidFill>
              </a:rPr>
              <a:t>Be sure to communicate the results of your findings.</a:t>
            </a:r>
          </a:p>
          <a:p>
            <a:pPr marL="342900" indent="-342900">
              <a:buFont typeface="Arial" panose="020B0604020202020204" pitchFamily="34" charset="0"/>
              <a:buChar char="•"/>
            </a:pPr>
            <a:endParaRPr lang="en-US" sz="1200" dirty="0" smtClean="0">
              <a:solidFill>
                <a:prstClr val="black"/>
              </a:solidFill>
            </a:endParaRPr>
          </a:p>
          <a:p>
            <a:pPr marL="342900" indent="-342900">
              <a:buFont typeface="Arial" panose="020B0604020202020204" pitchFamily="34" charset="0"/>
              <a:buChar char="•"/>
            </a:pPr>
            <a:endParaRPr lang="en-US" sz="1200" dirty="0" smtClean="0">
              <a:solidFill>
                <a:prstClr val="black"/>
              </a:solidFill>
            </a:endParaRPr>
          </a:p>
          <a:p>
            <a:pPr marL="342900" indent="-342900">
              <a:buFont typeface="Arial" panose="020B0604020202020204" pitchFamily="34" charset="0"/>
              <a:buChar char="•"/>
            </a:pPr>
            <a:endParaRPr lang="en-US" sz="1200"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2611637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31888" y="674688"/>
            <a:ext cx="4595812" cy="3448050"/>
          </a:xfrm>
          <a:ln/>
        </p:spPr>
      </p:sp>
      <p:sp>
        <p:nvSpPr>
          <p:cNvPr id="39939" name="Rectangle 3"/>
          <p:cNvSpPr>
            <a:spLocks noGrp="1" noChangeArrowheads="1"/>
          </p:cNvSpPr>
          <p:nvPr>
            <p:ph type="body" idx="1"/>
          </p:nvPr>
        </p:nvSpPr>
        <p:spPr>
          <a:xfrm>
            <a:off x="893764" y="4346681"/>
            <a:ext cx="5070475" cy="4122152"/>
          </a:xfrm>
          <a:noFill/>
          <a:ln/>
        </p:spPr>
        <p:txBody>
          <a:bodyPr/>
          <a:lstStyle/>
          <a:p>
            <a:pPr marL="228600" indent="-228600" eaLnBrk="1" hangingPunct="1"/>
            <a:r>
              <a:rPr lang="en-US" dirty="0" smtClean="0"/>
              <a:t>There are many different types of energy sources that may need lockout/tagout. Do not overlook any potential source of energy.</a:t>
            </a:r>
          </a:p>
          <a:p>
            <a:pPr marL="228600" indent="-228600" eaLnBrk="1" hangingPunct="1"/>
            <a:r>
              <a:rPr lang="en-US" dirty="0" smtClean="0"/>
              <a:t>Many sources are invisible.</a:t>
            </a:r>
          </a:p>
          <a:p>
            <a:pPr marL="228600" indent="-228600" eaLnBrk="1" hangingPunct="1"/>
            <a:r>
              <a:rPr lang="en-US" dirty="0" smtClean="0"/>
              <a:t>A job hazard analysis can help identify energy sources.</a:t>
            </a:r>
          </a:p>
          <a:p>
            <a:pPr marL="228600" indent="-228600" eaLnBrk="1" hangingPunct="1"/>
            <a:r>
              <a:rPr lang="en-US" dirty="0" smtClean="0"/>
              <a:t>Make sure any and all sources of energy can be effectively isolated.</a:t>
            </a:r>
          </a:p>
        </p:txBody>
      </p:sp>
    </p:spTree>
    <p:extLst>
      <p:ext uri="{BB962C8B-B14F-4D97-AF65-F5344CB8AC3E}">
        <p14:creationId xmlns:p14="http://schemas.microsoft.com/office/powerpoint/2010/main" val="23757309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List the types of equipment</a:t>
            </a:r>
            <a:r>
              <a:rPr lang="en-US" baseline="0" dirty="0" smtClean="0"/>
              <a:t> we have to lockout.</a:t>
            </a:r>
          </a:p>
          <a:p>
            <a:endParaRPr lang="en-US" baseline="0" dirty="0" smtClean="0"/>
          </a:p>
          <a:p>
            <a:r>
              <a:rPr lang="en-US" baseline="0" dirty="0" smtClean="0"/>
              <a:t>Ask those in the room. What do they have at their facilities that might need LOTO.</a:t>
            </a:r>
          </a:p>
          <a:p>
            <a:endParaRPr lang="en-US" baseline="0" dirty="0" smtClean="0"/>
          </a:p>
          <a:p>
            <a:r>
              <a:rPr lang="en-US" baseline="0" dirty="0" smtClean="0"/>
              <a:t>There are 3 lockout points on this system, the main electrical point, the conveyor, and the wire </a:t>
            </a:r>
            <a:r>
              <a:rPr lang="en-US" baseline="0" dirty="0" err="1" smtClean="0"/>
              <a:t>tyer</a:t>
            </a:r>
            <a:r>
              <a:rPr lang="en-US" baseline="0" dirty="0" smtClean="0"/>
              <a:t> system.</a:t>
            </a:r>
            <a:endParaRPr lang="en-US" dirty="0"/>
          </a:p>
        </p:txBody>
      </p:sp>
    </p:spTree>
    <p:extLst>
      <p:ext uri="{BB962C8B-B14F-4D97-AF65-F5344CB8AC3E}">
        <p14:creationId xmlns:p14="http://schemas.microsoft.com/office/powerpoint/2010/main" val="29323222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those</a:t>
            </a:r>
            <a:r>
              <a:rPr lang="en-US" baseline="0" dirty="0" smtClean="0"/>
              <a:t> in the room…</a:t>
            </a:r>
            <a:endParaRPr lang="en-US" dirty="0" smtClean="0"/>
          </a:p>
          <a:p>
            <a:endParaRPr lang="en-US" dirty="0" smtClean="0"/>
          </a:p>
          <a:p>
            <a:r>
              <a:rPr lang="en-US" dirty="0" smtClean="0"/>
              <a:t>What type of machinery do you have that might have multiple LOTO points at your facility?</a:t>
            </a:r>
            <a:endParaRPr lang="en-US" dirty="0"/>
          </a:p>
        </p:txBody>
      </p:sp>
      <p:sp>
        <p:nvSpPr>
          <p:cNvPr id="4" name="Slide Number Placeholder 3"/>
          <p:cNvSpPr>
            <a:spLocks noGrp="1"/>
          </p:cNvSpPr>
          <p:nvPr>
            <p:ph type="sldNum" sz="quarter" idx="10"/>
          </p:nvPr>
        </p:nvSpPr>
        <p:spPr/>
        <p:txBody>
          <a:bodyPr/>
          <a:lstStyle/>
          <a:p>
            <a:fld id="{523AC573-3D56-401F-B787-7D35E9AD8FF6}"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29854817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this a LOTO issue? How do you do it?</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105</a:t>
            </a:fld>
            <a:endParaRPr lang="en-US"/>
          </a:p>
        </p:txBody>
      </p:sp>
    </p:spTree>
    <p:extLst>
      <p:ext uri="{BB962C8B-B14F-4D97-AF65-F5344CB8AC3E}">
        <p14:creationId xmlns:p14="http://schemas.microsoft.com/office/powerpoint/2010/main" val="20254070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this question to the group: Is it the responsibility of the person going in and out of the trailer to chock the wheels of the trailer? If you let a truck</a:t>
            </a:r>
            <a:r>
              <a:rPr lang="en-US" baseline="0" dirty="0" smtClean="0"/>
              <a:t> driver do this for you it is still your responsibility to check the chocks to be sure that they are in place. </a:t>
            </a: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106</a:t>
            </a:fld>
            <a:endParaRPr lang="en-US"/>
          </a:p>
        </p:txBody>
      </p:sp>
    </p:spTree>
    <p:extLst>
      <p:ext uri="{BB962C8B-B14F-4D97-AF65-F5344CB8AC3E}">
        <p14:creationId xmlns:p14="http://schemas.microsoft.com/office/powerpoint/2010/main" val="27573895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OSHA Letters of Interpretation on this subject</a:t>
            </a:r>
          </a:p>
          <a:p>
            <a:r>
              <a:rPr lang="en-US" dirty="0" smtClean="0"/>
              <a:t>https://www.osha.gov/pls/oshaweb/owadisp.show_document?p_table=INTERPRETATIONS&amp;p_id=28121</a:t>
            </a:r>
          </a:p>
          <a:p>
            <a:r>
              <a:rPr lang="en-US" dirty="0" smtClean="0"/>
              <a:t>https://www.osha.gov/pls/oshaweb/owadisp.show_document?p_table=INTERPRETATIONS&amp;p_id=25161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107</a:t>
            </a:fld>
            <a:endParaRPr lang="en-US"/>
          </a:p>
        </p:txBody>
      </p:sp>
    </p:spTree>
    <p:extLst>
      <p:ext uri="{BB962C8B-B14F-4D97-AF65-F5344CB8AC3E}">
        <p14:creationId xmlns:p14="http://schemas.microsoft.com/office/powerpoint/2010/main" val="8034695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the use of glad hand locks and how they are used to lock out the air lines to the braking system of the trailer. This is a positive locking system that make the trailer wheels unable to roll.</a:t>
            </a:r>
          </a:p>
          <a:p>
            <a:endParaRPr lang="en-US" baseline="0" dirty="0" smtClean="0"/>
          </a:p>
          <a:p>
            <a:r>
              <a:rPr lang="en-US" sz="1200" b="0" i="0" kern="1200" dirty="0" smtClean="0">
                <a:solidFill>
                  <a:schemeClr val="tx1"/>
                </a:solidFill>
                <a:effectLst/>
                <a:latin typeface="+mn-lt"/>
                <a:ea typeface="+mn-ea"/>
                <a:cs typeface="+mn-cs"/>
              </a:rPr>
              <a:t>Air Brake </a:t>
            </a:r>
            <a:r>
              <a:rPr lang="en-US" sz="1200" b="1" i="0" kern="1200" dirty="0" smtClean="0">
                <a:solidFill>
                  <a:schemeClr val="tx1"/>
                </a:solidFill>
                <a:effectLst/>
                <a:latin typeface="+mn-lt"/>
                <a:ea typeface="+mn-ea"/>
                <a:cs typeface="+mn-cs"/>
              </a:rPr>
              <a:t>Glad Hand Locks</a:t>
            </a:r>
            <a:r>
              <a:rPr lang="en-US" sz="1200" b="0" i="0" kern="1200" dirty="0" smtClean="0">
                <a:solidFill>
                  <a:schemeClr val="tx1"/>
                </a:solidFill>
                <a:effectLst/>
                <a:latin typeface="+mn-lt"/>
                <a:ea typeface="+mn-ea"/>
                <a:cs typeface="+mn-cs"/>
              </a:rPr>
              <a:t> Help Prevent Unscheduled Departures from your Dock Bay. </a:t>
            </a:r>
            <a:r>
              <a:rPr lang="en-US" sz="1200" b="1" i="0" kern="1200" dirty="0" smtClean="0">
                <a:solidFill>
                  <a:schemeClr val="tx1"/>
                </a:solidFill>
                <a:effectLst/>
                <a:latin typeface="+mn-lt"/>
                <a:ea typeface="+mn-ea"/>
                <a:cs typeface="+mn-cs"/>
              </a:rPr>
              <a:t>Glad hand locks</a:t>
            </a:r>
            <a:r>
              <a:rPr lang="en-US" sz="1200" b="0" i="0" kern="1200" dirty="0" smtClean="0">
                <a:solidFill>
                  <a:schemeClr val="tx1"/>
                </a:solidFill>
                <a:effectLst/>
                <a:latin typeface="+mn-lt"/>
                <a:ea typeface="+mn-ea"/>
                <a:cs typeface="+mn-cs"/>
              </a:rPr>
              <a:t> are the perfect device to "dead-line" a trailer, offering a simple way to prevent a trailer from being moved while being loaded or unloaded.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Short YouTube Video on this subject -- https://www.youtube.com/watch?v=OuFV8CBzp48</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t>108</a:t>
            </a:fld>
            <a:endParaRPr lang="en-US"/>
          </a:p>
        </p:txBody>
      </p:sp>
    </p:spTree>
    <p:extLst>
      <p:ext uri="{BB962C8B-B14F-4D97-AF65-F5344CB8AC3E}">
        <p14:creationId xmlns:p14="http://schemas.microsoft.com/office/powerpoint/2010/main" val="7174636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device like this may</a:t>
            </a:r>
            <a:r>
              <a:rPr lang="en-US" baseline="0" dirty="0" smtClean="0"/>
              <a:t> be set in place to ensure that the driver does not leave until the Stop sign is removed from in front of their tractor.</a:t>
            </a:r>
            <a:endParaRPr lang="en-US" dirty="0"/>
          </a:p>
        </p:txBody>
      </p:sp>
      <p:sp>
        <p:nvSpPr>
          <p:cNvPr id="4" name="Slide Number Placeholder 3"/>
          <p:cNvSpPr>
            <a:spLocks noGrp="1"/>
          </p:cNvSpPr>
          <p:nvPr>
            <p:ph type="sldNum" sz="quarter" idx="10"/>
          </p:nvPr>
        </p:nvSpPr>
        <p:spPr/>
        <p:txBody>
          <a:bodyPr/>
          <a:lstStyle/>
          <a:p>
            <a:fld id="{523AC573-3D56-401F-B787-7D35E9AD8FF6}"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7278888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43000" y="685800"/>
            <a:ext cx="4572000" cy="3429000"/>
          </a:xfrm>
          <a:ln/>
        </p:spPr>
      </p:sp>
      <p:sp>
        <p:nvSpPr>
          <p:cNvPr id="41987" name="Rectangle 3"/>
          <p:cNvSpPr>
            <a:spLocks noGrp="1" noChangeArrowheads="1"/>
          </p:cNvSpPr>
          <p:nvPr>
            <p:ph type="body" idx="1"/>
          </p:nvPr>
        </p:nvSpPr>
        <p:spPr>
          <a:noFill/>
          <a:ln/>
        </p:spPr>
        <p:txBody>
          <a:bodyPr/>
          <a:lstStyle/>
          <a:p>
            <a:pPr eaLnBrk="1" hangingPunct="1"/>
            <a:r>
              <a:rPr lang="en-US" dirty="0" smtClean="0"/>
              <a:t>Authorized employees are these who are at risk while the equipment is being repaired or adjusted.</a:t>
            </a:r>
          </a:p>
          <a:p>
            <a:pPr eaLnBrk="1" hangingPunct="1"/>
            <a:r>
              <a:rPr lang="en-US" dirty="0" smtClean="0"/>
              <a:t>It is important that authorized employees inform affected employees of the work to be done.</a:t>
            </a:r>
          </a:p>
          <a:p>
            <a:pPr eaLnBrk="1" hangingPunct="1"/>
            <a:r>
              <a:rPr lang="en-US" dirty="0" smtClean="0"/>
              <a:t>The “danger tag” is an important communication device for the authorized employee.</a:t>
            </a:r>
          </a:p>
          <a:p>
            <a:pPr eaLnBrk="1" hangingPunct="1"/>
            <a:r>
              <a:rPr lang="en-US" dirty="0" smtClean="0"/>
              <a:t>Authorized employees are the only ones who can place a</a:t>
            </a:r>
            <a:r>
              <a:rPr lang="en-US" baseline="0" dirty="0" smtClean="0"/>
              <a:t> LOTO device on the equipment.</a:t>
            </a:r>
            <a:endParaRPr lang="en-US" dirty="0" smtClean="0"/>
          </a:p>
          <a:p>
            <a:pPr eaLnBrk="1" hangingPunct="1"/>
            <a:endParaRPr lang="en-US" dirty="0" smtClean="0"/>
          </a:p>
        </p:txBody>
      </p:sp>
    </p:spTree>
    <p:extLst>
      <p:ext uri="{BB962C8B-B14F-4D97-AF65-F5344CB8AC3E}">
        <p14:creationId xmlns:p14="http://schemas.microsoft.com/office/powerpoint/2010/main" val="41536599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31888" y="674688"/>
            <a:ext cx="4595812" cy="3448050"/>
          </a:xfrm>
          <a:ln/>
        </p:spPr>
      </p:sp>
      <p:sp>
        <p:nvSpPr>
          <p:cNvPr id="40963" name="Rectangle 3"/>
          <p:cNvSpPr>
            <a:spLocks noGrp="1" noChangeArrowheads="1"/>
          </p:cNvSpPr>
          <p:nvPr>
            <p:ph type="body" idx="1"/>
          </p:nvPr>
        </p:nvSpPr>
        <p:spPr>
          <a:xfrm>
            <a:off x="893764" y="4346681"/>
            <a:ext cx="5070475" cy="4122152"/>
          </a:xfrm>
          <a:noFill/>
          <a:ln/>
        </p:spPr>
        <p:txBody>
          <a:bodyPr/>
          <a:lstStyle/>
          <a:p>
            <a:pPr marL="228600" indent="-228600" eaLnBrk="1" hangingPunct="1">
              <a:buFontTx/>
              <a:buChar char="•"/>
            </a:pPr>
            <a:r>
              <a:rPr lang="en-US" dirty="0" smtClean="0"/>
              <a:t>Affected employees can be almost anyone in a facility.</a:t>
            </a:r>
          </a:p>
          <a:p>
            <a:pPr marL="228600" indent="-228600" eaLnBrk="1" hangingPunct="1">
              <a:buFontTx/>
              <a:buChar char="•"/>
            </a:pPr>
            <a:r>
              <a:rPr lang="en-US" dirty="0" smtClean="0"/>
              <a:t>An affected employee can have a significant impact on authorized employees if the affected employee starts the equipment prior to the completion of the work by the authorized employee.</a:t>
            </a:r>
          </a:p>
          <a:p>
            <a:pPr marL="228600" indent="-228600" eaLnBrk="1" hangingPunct="1">
              <a:buFontTx/>
              <a:buChar char="•"/>
            </a:pPr>
            <a:r>
              <a:rPr lang="en-US" dirty="0" smtClean="0"/>
              <a:t>Remember to discuss the “Other Employee” category of people under this standard.</a:t>
            </a:r>
          </a:p>
        </p:txBody>
      </p:sp>
    </p:spTree>
    <p:extLst>
      <p:ext uri="{BB962C8B-B14F-4D97-AF65-F5344CB8AC3E}">
        <p14:creationId xmlns:p14="http://schemas.microsoft.com/office/powerpoint/2010/main" val="852364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ISRIPowerpoint-02.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defTabSz="914400">
              <a:defRPr/>
            </a:lvl1pPr>
          </a:lstStyle>
          <a:p>
            <a:pPr>
              <a:defRPr/>
            </a:pPr>
            <a:fld id="{709FBC15-7896-4C90-A76C-5BBCE557E573}" type="datetime1">
              <a:rPr lang="en-US"/>
              <a:pPr>
                <a:defRPr/>
              </a:pPr>
              <a:t>1/30/2017</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E8955AF3-AB0E-4AA6-8061-9BF239EBF1EC}" type="slidenum">
              <a:rPr lang="en-US"/>
              <a:pPr>
                <a:defRPr/>
              </a:pPr>
              <a:t>‹#›</a:t>
            </a:fld>
            <a:endParaRPr lang="en-US" dirty="0"/>
          </a:p>
        </p:txBody>
      </p:sp>
    </p:spTree>
    <p:extLst>
      <p:ext uri="{BB962C8B-B14F-4D97-AF65-F5344CB8AC3E}">
        <p14:creationId xmlns:p14="http://schemas.microsoft.com/office/powerpoint/2010/main" val="293934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E9B99CAF-12AC-4746-85AF-0C8E5E6BE5E6}"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54DDF34-1EE7-49AC-977E-0C2F69105D4C}" type="slidenum">
              <a:rPr lang="en-US"/>
              <a:pPr>
                <a:defRPr/>
              </a:pPr>
              <a:t>‹#›</a:t>
            </a:fld>
            <a:endParaRPr lang="en-US" dirty="0"/>
          </a:p>
        </p:txBody>
      </p:sp>
    </p:spTree>
    <p:extLst>
      <p:ext uri="{BB962C8B-B14F-4D97-AF65-F5344CB8AC3E}">
        <p14:creationId xmlns:p14="http://schemas.microsoft.com/office/powerpoint/2010/main" val="10561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98BF31B0-E4DA-46D0-9CD7-01647526BB81}"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E919882-C28D-4940-A88A-3855E5801CD7}" type="slidenum">
              <a:rPr lang="en-US"/>
              <a:pPr>
                <a:defRPr/>
              </a:pPr>
              <a:t>‹#›</a:t>
            </a:fld>
            <a:endParaRPr lang="en-US" dirty="0"/>
          </a:p>
        </p:txBody>
      </p:sp>
    </p:spTree>
    <p:extLst>
      <p:ext uri="{BB962C8B-B14F-4D97-AF65-F5344CB8AC3E}">
        <p14:creationId xmlns:p14="http://schemas.microsoft.com/office/powerpoint/2010/main" val="279584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defTabSz="914400">
              <a:defRPr/>
            </a:lvl1pPr>
          </a:lstStyle>
          <a:p>
            <a:pPr>
              <a:defRPr/>
            </a:pPr>
            <a:fld id="{CA86A26B-33B8-42F3-BAF2-BF13457A5D88}" type="datetime1">
              <a:rPr lang="en-US" altLang="en-US"/>
              <a:pPr>
                <a:defRPr/>
              </a:pPr>
              <a:t>1/30/2017</a:t>
            </a:fld>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defTabSz="914400">
              <a:defRPr/>
            </a:lvl1pPr>
          </a:lstStyle>
          <a:p>
            <a:pPr>
              <a:defRPr/>
            </a:pPr>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defTabSz="914400">
              <a:defRPr/>
            </a:lvl1pPr>
          </a:lstStyle>
          <a:p>
            <a:pPr>
              <a:defRPr/>
            </a:pPr>
            <a:fld id="{C99CE8D6-2DFA-4B91-A6F9-AB69E7CD8D0F}" type="slidenum">
              <a:rPr lang="en-US" altLang="en-US"/>
              <a:pPr>
                <a:defRPr/>
              </a:pPr>
              <a:t>‹#›</a:t>
            </a:fld>
            <a:endParaRPr lang="en-US" altLang="en-US"/>
          </a:p>
        </p:txBody>
      </p:sp>
    </p:spTree>
    <p:extLst>
      <p:ext uri="{BB962C8B-B14F-4D97-AF65-F5344CB8AC3E}">
        <p14:creationId xmlns:p14="http://schemas.microsoft.com/office/powerpoint/2010/main" val="2269886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p:txBody>
          <a:bodyPr/>
          <a:lstStyle>
            <a:lvl1pPr defTabSz="914400">
              <a:defRPr/>
            </a:lvl1pPr>
          </a:lstStyle>
          <a:p>
            <a:pPr>
              <a:defRPr/>
            </a:pPr>
            <a:fld id="{ED351387-810B-4622-B558-D67E11E9D209}" type="datetime1">
              <a:rPr lang="en-US"/>
              <a:pPr>
                <a:defRPr/>
              </a:pPr>
              <a:t>1/30/2017</a:t>
            </a:fld>
            <a:endParaRPr lang="en-US"/>
          </a:p>
        </p:txBody>
      </p:sp>
      <p:sp>
        <p:nvSpPr>
          <p:cNvPr id="7"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8"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784552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defTabSz="914400">
              <a:defRPr/>
            </a:lvl1pPr>
          </a:lstStyle>
          <a:p>
            <a:pPr>
              <a:defRPr/>
            </a:pPr>
            <a:fld id="{DEAC5D22-FFD5-435B-8A04-8E4D474A9A86}" type="datetime1">
              <a:rPr lang="en-US"/>
              <a:pPr>
                <a:defRPr/>
              </a:pPr>
              <a:t>1/30/2017</a:t>
            </a:fld>
            <a:endParaRPr lang="en-US"/>
          </a:p>
        </p:txBody>
      </p:sp>
      <p:sp>
        <p:nvSpPr>
          <p:cNvPr id="6"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49177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9BD70C-F351-47D2-9ED6-B2114FD5DC91}" type="slidenum">
              <a:rPr lang="en-US"/>
              <a:pPr>
                <a:defRPr/>
              </a:pPr>
              <a:t>‹#›</a:t>
            </a:fld>
            <a:endParaRPr lang="en-US"/>
          </a:p>
        </p:txBody>
      </p:sp>
    </p:spTree>
    <p:extLst>
      <p:ext uri="{BB962C8B-B14F-4D97-AF65-F5344CB8AC3E}">
        <p14:creationId xmlns:p14="http://schemas.microsoft.com/office/powerpoint/2010/main" val="414616271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703" y="278309"/>
            <a:ext cx="777270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703" y="1599903"/>
            <a:ext cx="3813024" cy="45303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2870" y="1599903"/>
            <a:ext cx="3814535" cy="4530328"/>
          </a:xfrm>
        </p:spPr>
        <p:txBody>
          <a:bodyPr/>
          <a:lstStyle/>
          <a:p>
            <a:pPr lvl="0"/>
            <a:endParaRPr lang="en-US" noProof="0" dirty="0" smtClean="0"/>
          </a:p>
        </p:txBody>
      </p:sp>
      <p:sp>
        <p:nvSpPr>
          <p:cNvPr id="5" name="Rectangle 9"/>
          <p:cNvSpPr>
            <a:spLocks noGrp="1" noChangeArrowheads="1"/>
          </p:cNvSpPr>
          <p:nvPr>
            <p:ph type="dt" sz="half" idx="10"/>
          </p:nvPr>
        </p:nvSpPr>
        <p:spPr>
          <a:ln/>
        </p:spPr>
        <p:txBody>
          <a:bodyPr/>
          <a:lstStyle>
            <a:lvl1pPr>
              <a:defRPr/>
            </a:lvl1pPr>
          </a:lstStyle>
          <a:p>
            <a:endParaRPr lang="en-US" dirty="0"/>
          </a:p>
        </p:txBody>
      </p:sp>
      <p:sp>
        <p:nvSpPr>
          <p:cNvPr id="6" name="Rectangle 10"/>
          <p:cNvSpPr>
            <a:spLocks noGrp="1" noChangeArrowheads="1"/>
          </p:cNvSpPr>
          <p:nvPr>
            <p:ph type="ftr" sz="quarter" idx="11"/>
          </p:nvPr>
        </p:nvSpPr>
        <p:spPr>
          <a:ln/>
        </p:spPr>
        <p:txBody>
          <a:bodyPr/>
          <a:lstStyle>
            <a:lvl1pPr>
              <a:defRPr/>
            </a:lvl1pPr>
          </a:lstStyle>
          <a:p>
            <a:endParaRPr lang="en-US" dirty="0"/>
          </a:p>
        </p:txBody>
      </p:sp>
      <p:sp>
        <p:nvSpPr>
          <p:cNvPr id="7" name="Rectangle 11"/>
          <p:cNvSpPr>
            <a:spLocks noGrp="1" noChangeArrowheads="1"/>
          </p:cNvSpPr>
          <p:nvPr>
            <p:ph type="sldNum" sz="quarter" idx="12"/>
          </p:nvPr>
        </p:nvSpPr>
        <p:spPr>
          <a:ln/>
        </p:spPr>
        <p:txBody>
          <a:bodyPr/>
          <a:lstStyle>
            <a:lvl1pPr>
              <a:defRPr/>
            </a:lvl1pPr>
          </a:lstStyle>
          <a:p>
            <a:fld id="{790917F2-D2F7-49E7-9912-71168793046C}" type="slidenum">
              <a:rPr lang="en-US"/>
              <a:pPr/>
              <a:t>‹#›</a:t>
            </a:fld>
            <a:endParaRPr lang="en-US" dirty="0"/>
          </a:p>
        </p:txBody>
      </p:sp>
    </p:spTree>
    <p:extLst>
      <p:ext uri="{BB962C8B-B14F-4D97-AF65-F5344CB8AC3E}">
        <p14:creationId xmlns:p14="http://schemas.microsoft.com/office/powerpoint/2010/main" val="4121935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9597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5301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5127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CD5B6F7-799C-4F73-8102-11E55FC9848B}"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7D3A245-0728-4303-B410-89F6AF68F518}" type="slidenum">
              <a:rPr lang="en-US"/>
              <a:pPr>
                <a:defRPr/>
              </a:pPr>
              <a:t>‹#›</a:t>
            </a:fld>
            <a:endParaRPr lang="en-US" dirty="0"/>
          </a:p>
        </p:txBody>
      </p:sp>
    </p:spTree>
    <p:extLst>
      <p:ext uri="{BB962C8B-B14F-4D97-AF65-F5344CB8AC3E}">
        <p14:creationId xmlns:p14="http://schemas.microsoft.com/office/powerpoint/2010/main" val="3652118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373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8704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1659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279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5177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6665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0453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1998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15200" cy="1447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419600" y="1905000"/>
            <a:ext cx="3810000" cy="4419600"/>
          </a:xfrm>
        </p:spPr>
        <p:txBody>
          <a:bodyPr/>
          <a:lstStyle/>
          <a:p>
            <a:pPr lvl="0"/>
            <a:endParaRPr lang="en-US" noProof="0" smtClean="0"/>
          </a:p>
        </p:txBody>
      </p:sp>
    </p:spTree>
    <p:extLst>
      <p:ext uri="{BB962C8B-B14F-4D97-AF65-F5344CB8AC3E}">
        <p14:creationId xmlns:p14="http://schemas.microsoft.com/office/powerpoint/2010/main" val="2871661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ISRIPowerpoint-02.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defTabSz="914400">
              <a:defRPr/>
            </a:lvl1pPr>
          </a:lstStyle>
          <a:p>
            <a:pPr>
              <a:defRPr/>
            </a:pPr>
            <a:fld id="{709FBC15-7896-4C90-A76C-5BBCE557E573}" type="datetime1">
              <a:rPr lang="en-US"/>
              <a:pPr>
                <a:defRPr/>
              </a:pPr>
              <a:t>1/30/2017</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E8955AF3-AB0E-4AA6-8061-9BF239EBF1EC}" type="slidenum">
              <a:rPr lang="en-US"/>
              <a:pPr>
                <a:defRPr/>
              </a:pPr>
              <a:t>‹#›</a:t>
            </a:fld>
            <a:endParaRPr lang="en-US" dirty="0"/>
          </a:p>
        </p:txBody>
      </p:sp>
    </p:spTree>
    <p:extLst>
      <p:ext uri="{BB962C8B-B14F-4D97-AF65-F5344CB8AC3E}">
        <p14:creationId xmlns:p14="http://schemas.microsoft.com/office/powerpoint/2010/main" val="255082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397F6575-CFFD-447E-88D0-4794947192AE}"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5D4F7F9-6B5B-40A2-84FD-BB1DDA5E90BD}" type="slidenum">
              <a:rPr lang="en-US"/>
              <a:pPr>
                <a:defRPr/>
              </a:pPr>
              <a:t>‹#›</a:t>
            </a:fld>
            <a:endParaRPr lang="en-US" dirty="0"/>
          </a:p>
        </p:txBody>
      </p:sp>
    </p:spTree>
    <p:extLst>
      <p:ext uri="{BB962C8B-B14F-4D97-AF65-F5344CB8AC3E}">
        <p14:creationId xmlns:p14="http://schemas.microsoft.com/office/powerpoint/2010/main" val="2165326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CD5B6F7-799C-4F73-8102-11E55FC9848B}"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7D3A245-0728-4303-B410-89F6AF68F518}" type="slidenum">
              <a:rPr lang="en-US"/>
              <a:pPr>
                <a:defRPr/>
              </a:pPr>
              <a:t>‹#›</a:t>
            </a:fld>
            <a:endParaRPr lang="en-US" dirty="0"/>
          </a:p>
        </p:txBody>
      </p:sp>
    </p:spTree>
    <p:extLst>
      <p:ext uri="{BB962C8B-B14F-4D97-AF65-F5344CB8AC3E}">
        <p14:creationId xmlns:p14="http://schemas.microsoft.com/office/powerpoint/2010/main" val="3237837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397F6575-CFFD-447E-88D0-4794947192AE}"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5D4F7F9-6B5B-40A2-84FD-BB1DDA5E90BD}" type="slidenum">
              <a:rPr lang="en-US"/>
              <a:pPr>
                <a:defRPr/>
              </a:pPr>
              <a:t>‹#›</a:t>
            </a:fld>
            <a:endParaRPr lang="en-US" dirty="0"/>
          </a:p>
        </p:txBody>
      </p:sp>
    </p:spTree>
    <p:extLst>
      <p:ext uri="{BB962C8B-B14F-4D97-AF65-F5344CB8AC3E}">
        <p14:creationId xmlns:p14="http://schemas.microsoft.com/office/powerpoint/2010/main" val="2125422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AA5DA9A8-F0ED-4269-B1D6-8CBC0A9F2F50}" type="datetime1">
              <a:rPr lang="en-US"/>
              <a:pPr>
                <a:defRPr/>
              </a:pPr>
              <a:t>1/30/2017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FF7F427A-E03F-476E-8053-2E612A6744BD}" type="slidenum">
              <a:rPr lang="en-US"/>
              <a:pPr>
                <a:defRPr/>
              </a:pPr>
              <a:t>‹#›</a:t>
            </a:fld>
            <a:endParaRPr lang="en-US" dirty="0"/>
          </a:p>
        </p:txBody>
      </p:sp>
    </p:spTree>
    <p:extLst>
      <p:ext uri="{BB962C8B-B14F-4D97-AF65-F5344CB8AC3E}">
        <p14:creationId xmlns:p14="http://schemas.microsoft.com/office/powerpoint/2010/main" val="646524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A9029A3D-44FA-4413-9D4B-6860418DF82B}" type="datetime1">
              <a:rPr lang="en-US"/>
              <a:pPr>
                <a:defRPr/>
              </a:pPr>
              <a:t>1/30/2017</a:t>
            </a:fld>
            <a:endParaRPr lang="en-US" dirty="0"/>
          </a:p>
        </p:txBody>
      </p:sp>
      <p:sp>
        <p:nvSpPr>
          <p:cNvPr id="8" name="Footer Placeholder 7"/>
          <p:cNvSpPr>
            <a:spLocks noGrp="1"/>
          </p:cNvSpPr>
          <p:nvPr>
            <p:ph type="ftr" sz="quarter" idx="11"/>
          </p:nvPr>
        </p:nvSpPr>
        <p:spPr/>
        <p:txBody>
          <a:bodyPr/>
          <a:lstStyle>
            <a:lvl1pPr defTabSz="91440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3C996482-947F-4990-B687-9CBC7C241EB8}" type="slidenum">
              <a:rPr lang="en-US"/>
              <a:pPr>
                <a:defRPr/>
              </a:pPr>
              <a:t>‹#›</a:t>
            </a:fld>
            <a:endParaRPr lang="en-US" dirty="0"/>
          </a:p>
        </p:txBody>
      </p:sp>
    </p:spTree>
    <p:extLst>
      <p:ext uri="{BB962C8B-B14F-4D97-AF65-F5344CB8AC3E}">
        <p14:creationId xmlns:p14="http://schemas.microsoft.com/office/powerpoint/2010/main" val="2513376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1CD94FD6-F208-4DD4-A7B3-71973D172F34}" type="datetime1">
              <a:rPr lang="en-US"/>
              <a:pPr>
                <a:defRPr/>
              </a:pPr>
              <a:t>1/30/2017</a:t>
            </a:fld>
            <a:endParaRPr lang="en-US" dirty="0"/>
          </a:p>
        </p:txBody>
      </p:sp>
      <p:sp>
        <p:nvSpPr>
          <p:cNvPr id="4" name="Footer Placeholder 3"/>
          <p:cNvSpPr>
            <a:spLocks noGrp="1"/>
          </p:cNvSpPr>
          <p:nvPr>
            <p:ph type="ftr" sz="quarter" idx="11"/>
          </p:nvPr>
        </p:nvSpPr>
        <p:spPr/>
        <p:txBody>
          <a:bodyPr/>
          <a:lstStyle>
            <a:lvl1pPr defTabSz="91440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1D3E1C6B-3460-482E-9A63-052D5AC1CEAE}" type="slidenum">
              <a:rPr lang="en-US"/>
              <a:pPr>
                <a:defRPr/>
              </a:pPr>
              <a:t>‹#›</a:t>
            </a:fld>
            <a:endParaRPr lang="en-US" dirty="0"/>
          </a:p>
        </p:txBody>
      </p:sp>
    </p:spTree>
    <p:extLst>
      <p:ext uri="{BB962C8B-B14F-4D97-AF65-F5344CB8AC3E}">
        <p14:creationId xmlns:p14="http://schemas.microsoft.com/office/powerpoint/2010/main" val="2104046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A13D4B1E-2E57-44DE-8769-F9CC12F22A2E}" type="datetime1">
              <a:rPr lang="en-US"/>
              <a:pPr>
                <a:defRPr/>
              </a:pPr>
              <a:t>1/30/2017</a:t>
            </a:fld>
            <a:endParaRPr lang="en-US" dirty="0"/>
          </a:p>
        </p:txBody>
      </p:sp>
      <p:sp>
        <p:nvSpPr>
          <p:cNvPr id="3" name="Footer Placeholder 2"/>
          <p:cNvSpPr>
            <a:spLocks noGrp="1"/>
          </p:cNvSpPr>
          <p:nvPr>
            <p:ph type="ftr" sz="quarter" idx="11"/>
          </p:nvPr>
        </p:nvSpPr>
        <p:spPr/>
        <p:txBody>
          <a:bodyPr/>
          <a:lstStyle>
            <a:lvl1pPr defTabSz="91440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E208546F-0F20-4AE5-9EE4-413BE60D69A3}" type="slidenum">
              <a:rPr lang="en-US"/>
              <a:pPr>
                <a:defRPr/>
              </a:pPr>
              <a:t>‹#›</a:t>
            </a:fld>
            <a:endParaRPr lang="en-US" dirty="0"/>
          </a:p>
        </p:txBody>
      </p:sp>
    </p:spTree>
    <p:extLst>
      <p:ext uri="{BB962C8B-B14F-4D97-AF65-F5344CB8AC3E}">
        <p14:creationId xmlns:p14="http://schemas.microsoft.com/office/powerpoint/2010/main" val="1131362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E8C0B3BB-0AE1-43BB-A8A5-132225B276C2}" type="datetime1">
              <a:rPr lang="en-US"/>
              <a:pPr>
                <a:defRPr/>
              </a:pPr>
              <a:t>1/30/2017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890F79CA-9DEB-4F5C-B7A4-030F1A4FA721}" type="slidenum">
              <a:rPr lang="en-US"/>
              <a:pPr>
                <a:defRPr/>
              </a:pPr>
              <a:t>‹#›</a:t>
            </a:fld>
            <a:endParaRPr lang="en-US" dirty="0"/>
          </a:p>
        </p:txBody>
      </p:sp>
    </p:spTree>
    <p:extLst>
      <p:ext uri="{BB962C8B-B14F-4D97-AF65-F5344CB8AC3E}">
        <p14:creationId xmlns:p14="http://schemas.microsoft.com/office/powerpoint/2010/main" val="2993152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45237DE1-BA28-4A9B-9B23-1CBA1251BD90}" type="datetime1">
              <a:rPr lang="en-US"/>
              <a:pPr>
                <a:defRPr/>
              </a:pPr>
              <a:t>1/30/2017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8AE08F7-468F-4C6E-B703-D3B597CB4694}" type="slidenum">
              <a:rPr lang="en-US"/>
              <a:pPr>
                <a:defRPr/>
              </a:pPr>
              <a:t>‹#›</a:t>
            </a:fld>
            <a:endParaRPr lang="en-US" dirty="0"/>
          </a:p>
        </p:txBody>
      </p:sp>
    </p:spTree>
    <p:extLst>
      <p:ext uri="{BB962C8B-B14F-4D97-AF65-F5344CB8AC3E}">
        <p14:creationId xmlns:p14="http://schemas.microsoft.com/office/powerpoint/2010/main" val="2258517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E9B99CAF-12AC-4746-85AF-0C8E5E6BE5E6}"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54DDF34-1EE7-49AC-977E-0C2F69105D4C}" type="slidenum">
              <a:rPr lang="en-US"/>
              <a:pPr>
                <a:defRPr/>
              </a:pPr>
              <a:t>‹#›</a:t>
            </a:fld>
            <a:endParaRPr lang="en-US" dirty="0"/>
          </a:p>
        </p:txBody>
      </p:sp>
    </p:spTree>
    <p:extLst>
      <p:ext uri="{BB962C8B-B14F-4D97-AF65-F5344CB8AC3E}">
        <p14:creationId xmlns:p14="http://schemas.microsoft.com/office/powerpoint/2010/main" val="2083883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98BF31B0-E4DA-46D0-9CD7-01647526BB81}"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E919882-C28D-4940-A88A-3855E5801CD7}" type="slidenum">
              <a:rPr lang="en-US"/>
              <a:pPr>
                <a:defRPr/>
              </a:pPr>
              <a:t>‹#›</a:t>
            </a:fld>
            <a:endParaRPr lang="en-US" dirty="0"/>
          </a:p>
        </p:txBody>
      </p:sp>
    </p:spTree>
    <p:extLst>
      <p:ext uri="{BB962C8B-B14F-4D97-AF65-F5344CB8AC3E}">
        <p14:creationId xmlns:p14="http://schemas.microsoft.com/office/powerpoint/2010/main" val="422352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AA5DA9A8-F0ED-4269-B1D6-8CBC0A9F2F50}" type="datetime1">
              <a:rPr lang="en-US"/>
              <a:pPr>
                <a:defRPr/>
              </a:pPr>
              <a:t>1/30/2017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FF7F427A-E03F-476E-8053-2E612A6744BD}" type="slidenum">
              <a:rPr lang="en-US"/>
              <a:pPr>
                <a:defRPr/>
              </a:pPr>
              <a:t>‹#›</a:t>
            </a:fld>
            <a:endParaRPr lang="en-US" dirty="0"/>
          </a:p>
        </p:txBody>
      </p:sp>
    </p:spTree>
    <p:extLst>
      <p:ext uri="{BB962C8B-B14F-4D97-AF65-F5344CB8AC3E}">
        <p14:creationId xmlns:p14="http://schemas.microsoft.com/office/powerpoint/2010/main" val="322929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defTabSz="914400">
              <a:defRPr/>
            </a:lvl1pPr>
          </a:lstStyle>
          <a:p>
            <a:pPr>
              <a:defRPr/>
            </a:pPr>
            <a:fld id="{CA86A26B-33B8-42F3-BAF2-BF13457A5D88}" type="datetime1">
              <a:rPr lang="en-US" altLang="en-US"/>
              <a:pPr>
                <a:defRPr/>
              </a:pPr>
              <a:t>1/30/2017</a:t>
            </a:fld>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defTabSz="914400">
              <a:defRPr/>
            </a:lvl1pPr>
          </a:lstStyle>
          <a:p>
            <a:pPr>
              <a:defRPr/>
            </a:pPr>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defTabSz="914400">
              <a:defRPr/>
            </a:lvl1pPr>
          </a:lstStyle>
          <a:p>
            <a:pPr>
              <a:defRPr/>
            </a:pPr>
            <a:fld id="{C99CE8D6-2DFA-4B91-A6F9-AB69E7CD8D0F}" type="slidenum">
              <a:rPr lang="en-US" altLang="en-US"/>
              <a:pPr>
                <a:defRPr/>
              </a:pPr>
              <a:t>‹#›</a:t>
            </a:fld>
            <a:endParaRPr lang="en-US" altLang="en-US"/>
          </a:p>
        </p:txBody>
      </p:sp>
    </p:spTree>
    <p:extLst>
      <p:ext uri="{BB962C8B-B14F-4D97-AF65-F5344CB8AC3E}">
        <p14:creationId xmlns:p14="http://schemas.microsoft.com/office/powerpoint/2010/main" val="357168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p:txBody>
          <a:bodyPr/>
          <a:lstStyle>
            <a:lvl1pPr defTabSz="914400">
              <a:defRPr/>
            </a:lvl1pPr>
          </a:lstStyle>
          <a:p>
            <a:pPr>
              <a:defRPr/>
            </a:pPr>
            <a:fld id="{ED351387-810B-4622-B558-D67E11E9D209}" type="datetime1">
              <a:rPr lang="en-US"/>
              <a:pPr>
                <a:defRPr/>
              </a:pPr>
              <a:t>1/30/2017</a:t>
            </a:fld>
            <a:endParaRPr lang="en-US"/>
          </a:p>
        </p:txBody>
      </p:sp>
      <p:sp>
        <p:nvSpPr>
          <p:cNvPr id="7"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8"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3796829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defTabSz="914400">
              <a:defRPr/>
            </a:lvl1pPr>
          </a:lstStyle>
          <a:p>
            <a:pPr>
              <a:defRPr/>
            </a:pPr>
            <a:fld id="{DEAC5D22-FFD5-435B-8A04-8E4D474A9A86}" type="datetime1">
              <a:rPr lang="en-US"/>
              <a:pPr>
                <a:defRPr/>
              </a:pPr>
              <a:t>1/30/2017</a:t>
            </a:fld>
            <a:endParaRPr lang="en-US"/>
          </a:p>
        </p:txBody>
      </p:sp>
      <p:sp>
        <p:nvSpPr>
          <p:cNvPr id="6"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314749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703" y="278309"/>
            <a:ext cx="777270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703" y="1599903"/>
            <a:ext cx="3813024" cy="45303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2870" y="1599903"/>
            <a:ext cx="3814535" cy="4530328"/>
          </a:xfrm>
        </p:spPr>
        <p:txBody>
          <a:bodyPr/>
          <a:lstStyle/>
          <a:p>
            <a:pPr lvl="0"/>
            <a:endParaRPr lang="en-US" noProof="0" dirty="0" smtClean="0"/>
          </a:p>
        </p:txBody>
      </p:sp>
      <p:sp>
        <p:nvSpPr>
          <p:cNvPr id="5" name="Rectangle 9"/>
          <p:cNvSpPr>
            <a:spLocks noGrp="1" noChangeArrowheads="1"/>
          </p:cNvSpPr>
          <p:nvPr>
            <p:ph type="dt" sz="half" idx="10"/>
          </p:nvPr>
        </p:nvSpPr>
        <p:spPr>
          <a:ln/>
        </p:spPr>
        <p:txBody>
          <a:bodyPr/>
          <a:lstStyle>
            <a:lvl1pPr>
              <a:defRPr/>
            </a:lvl1pPr>
          </a:lstStyle>
          <a:p>
            <a:endParaRPr lang="en-US" dirty="0"/>
          </a:p>
        </p:txBody>
      </p:sp>
      <p:sp>
        <p:nvSpPr>
          <p:cNvPr id="6" name="Rectangle 10"/>
          <p:cNvSpPr>
            <a:spLocks noGrp="1" noChangeArrowheads="1"/>
          </p:cNvSpPr>
          <p:nvPr>
            <p:ph type="ftr" sz="quarter" idx="11"/>
          </p:nvPr>
        </p:nvSpPr>
        <p:spPr>
          <a:ln/>
        </p:spPr>
        <p:txBody>
          <a:bodyPr/>
          <a:lstStyle>
            <a:lvl1pPr>
              <a:defRPr/>
            </a:lvl1pPr>
          </a:lstStyle>
          <a:p>
            <a:endParaRPr lang="en-US" dirty="0"/>
          </a:p>
        </p:txBody>
      </p:sp>
      <p:sp>
        <p:nvSpPr>
          <p:cNvPr id="7" name="Rectangle 11"/>
          <p:cNvSpPr>
            <a:spLocks noGrp="1" noChangeArrowheads="1"/>
          </p:cNvSpPr>
          <p:nvPr>
            <p:ph type="sldNum" sz="quarter" idx="12"/>
          </p:nvPr>
        </p:nvSpPr>
        <p:spPr>
          <a:ln/>
        </p:spPr>
        <p:txBody>
          <a:bodyPr/>
          <a:lstStyle>
            <a:lvl1pPr>
              <a:defRPr/>
            </a:lvl1pPr>
          </a:lstStyle>
          <a:p>
            <a:fld id="{790917F2-D2F7-49E7-9912-71168793046C}" type="slidenum">
              <a:rPr lang="en-US"/>
              <a:pPr/>
              <a:t>‹#›</a:t>
            </a:fld>
            <a:endParaRPr lang="en-US" dirty="0"/>
          </a:p>
        </p:txBody>
      </p:sp>
    </p:spTree>
    <p:extLst>
      <p:ext uri="{BB962C8B-B14F-4D97-AF65-F5344CB8AC3E}">
        <p14:creationId xmlns:p14="http://schemas.microsoft.com/office/powerpoint/2010/main" val="3463705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2379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6391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910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9161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6463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1826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A9029A3D-44FA-4413-9D4B-6860418DF82B}" type="datetime1">
              <a:rPr lang="en-US"/>
              <a:pPr>
                <a:defRPr/>
              </a:pPr>
              <a:t>1/30/2017</a:t>
            </a:fld>
            <a:endParaRPr lang="en-US" dirty="0"/>
          </a:p>
        </p:txBody>
      </p:sp>
      <p:sp>
        <p:nvSpPr>
          <p:cNvPr id="8" name="Footer Placeholder 7"/>
          <p:cNvSpPr>
            <a:spLocks noGrp="1"/>
          </p:cNvSpPr>
          <p:nvPr>
            <p:ph type="ftr" sz="quarter" idx="11"/>
          </p:nvPr>
        </p:nvSpPr>
        <p:spPr/>
        <p:txBody>
          <a:bodyPr/>
          <a:lstStyle>
            <a:lvl1pPr defTabSz="91440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3C996482-947F-4990-B687-9CBC7C241EB8}" type="slidenum">
              <a:rPr lang="en-US"/>
              <a:pPr>
                <a:defRPr/>
              </a:pPr>
              <a:t>‹#›</a:t>
            </a:fld>
            <a:endParaRPr lang="en-US" dirty="0"/>
          </a:p>
        </p:txBody>
      </p:sp>
    </p:spTree>
    <p:extLst>
      <p:ext uri="{BB962C8B-B14F-4D97-AF65-F5344CB8AC3E}">
        <p14:creationId xmlns:p14="http://schemas.microsoft.com/office/powerpoint/2010/main" val="2500993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52949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3787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9631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1320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8204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15200" cy="1447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419600" y="1905000"/>
            <a:ext cx="3810000" cy="4419600"/>
          </a:xfrm>
        </p:spPr>
        <p:txBody>
          <a:bodyPr/>
          <a:lstStyle/>
          <a:p>
            <a:pPr lvl="0"/>
            <a:endParaRPr lang="en-US" noProof="0" smtClean="0"/>
          </a:p>
        </p:txBody>
      </p:sp>
    </p:spTree>
    <p:extLst>
      <p:ext uri="{BB962C8B-B14F-4D97-AF65-F5344CB8AC3E}">
        <p14:creationId xmlns:p14="http://schemas.microsoft.com/office/powerpoint/2010/main" val="501418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ISRIPowerpoint-02.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defTabSz="914400">
              <a:defRPr/>
            </a:lvl1pPr>
          </a:lstStyle>
          <a:p>
            <a:pPr>
              <a:defRPr/>
            </a:pPr>
            <a:fld id="{709FBC15-7896-4C90-A76C-5BBCE557E573}" type="datetime1">
              <a:rPr lang="en-US"/>
              <a:pPr>
                <a:defRPr/>
              </a:pPr>
              <a:t>1/30/2017</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E8955AF3-AB0E-4AA6-8061-9BF239EBF1EC}" type="slidenum">
              <a:rPr lang="en-US"/>
              <a:pPr>
                <a:defRPr/>
              </a:pPr>
              <a:t>‹#›</a:t>
            </a:fld>
            <a:endParaRPr lang="en-US" dirty="0"/>
          </a:p>
        </p:txBody>
      </p:sp>
    </p:spTree>
    <p:extLst>
      <p:ext uri="{BB962C8B-B14F-4D97-AF65-F5344CB8AC3E}">
        <p14:creationId xmlns:p14="http://schemas.microsoft.com/office/powerpoint/2010/main" val="782241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CD5B6F7-799C-4F73-8102-11E55FC9848B}"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7D3A245-0728-4303-B410-89F6AF68F518}" type="slidenum">
              <a:rPr lang="en-US"/>
              <a:pPr>
                <a:defRPr/>
              </a:pPr>
              <a:t>‹#›</a:t>
            </a:fld>
            <a:endParaRPr lang="en-US" dirty="0"/>
          </a:p>
        </p:txBody>
      </p:sp>
    </p:spTree>
    <p:extLst>
      <p:ext uri="{BB962C8B-B14F-4D97-AF65-F5344CB8AC3E}">
        <p14:creationId xmlns:p14="http://schemas.microsoft.com/office/powerpoint/2010/main" val="12555266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397F6575-CFFD-447E-88D0-4794947192AE}"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5D4F7F9-6B5B-40A2-84FD-BB1DDA5E90BD}" type="slidenum">
              <a:rPr lang="en-US"/>
              <a:pPr>
                <a:defRPr/>
              </a:pPr>
              <a:t>‹#›</a:t>
            </a:fld>
            <a:endParaRPr lang="en-US" dirty="0"/>
          </a:p>
        </p:txBody>
      </p:sp>
    </p:spTree>
    <p:extLst>
      <p:ext uri="{BB962C8B-B14F-4D97-AF65-F5344CB8AC3E}">
        <p14:creationId xmlns:p14="http://schemas.microsoft.com/office/powerpoint/2010/main" val="31757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AA5DA9A8-F0ED-4269-B1D6-8CBC0A9F2F50}" type="datetime1">
              <a:rPr lang="en-US"/>
              <a:pPr>
                <a:defRPr/>
              </a:pPr>
              <a:t>1/30/2017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FF7F427A-E03F-476E-8053-2E612A6744BD}" type="slidenum">
              <a:rPr lang="en-US"/>
              <a:pPr>
                <a:defRPr/>
              </a:pPr>
              <a:t>‹#›</a:t>
            </a:fld>
            <a:endParaRPr lang="en-US" dirty="0"/>
          </a:p>
        </p:txBody>
      </p:sp>
    </p:spTree>
    <p:extLst>
      <p:ext uri="{BB962C8B-B14F-4D97-AF65-F5344CB8AC3E}">
        <p14:creationId xmlns:p14="http://schemas.microsoft.com/office/powerpoint/2010/main" val="241231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1CD94FD6-F208-4DD4-A7B3-71973D172F34}" type="datetime1">
              <a:rPr lang="en-US"/>
              <a:pPr>
                <a:defRPr/>
              </a:pPr>
              <a:t>1/30/2017</a:t>
            </a:fld>
            <a:endParaRPr lang="en-US" dirty="0"/>
          </a:p>
        </p:txBody>
      </p:sp>
      <p:sp>
        <p:nvSpPr>
          <p:cNvPr id="4" name="Footer Placeholder 3"/>
          <p:cNvSpPr>
            <a:spLocks noGrp="1"/>
          </p:cNvSpPr>
          <p:nvPr>
            <p:ph type="ftr" sz="quarter" idx="11"/>
          </p:nvPr>
        </p:nvSpPr>
        <p:spPr/>
        <p:txBody>
          <a:bodyPr/>
          <a:lstStyle>
            <a:lvl1pPr defTabSz="91440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1D3E1C6B-3460-482E-9A63-052D5AC1CEAE}" type="slidenum">
              <a:rPr lang="en-US"/>
              <a:pPr>
                <a:defRPr/>
              </a:pPr>
              <a:t>‹#›</a:t>
            </a:fld>
            <a:endParaRPr lang="en-US" dirty="0"/>
          </a:p>
        </p:txBody>
      </p:sp>
    </p:spTree>
    <p:extLst>
      <p:ext uri="{BB962C8B-B14F-4D97-AF65-F5344CB8AC3E}">
        <p14:creationId xmlns:p14="http://schemas.microsoft.com/office/powerpoint/2010/main" val="2362881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A9029A3D-44FA-4413-9D4B-6860418DF82B}" type="datetime1">
              <a:rPr lang="en-US"/>
              <a:pPr>
                <a:defRPr/>
              </a:pPr>
              <a:t>1/30/2017</a:t>
            </a:fld>
            <a:endParaRPr lang="en-US" dirty="0"/>
          </a:p>
        </p:txBody>
      </p:sp>
      <p:sp>
        <p:nvSpPr>
          <p:cNvPr id="8" name="Footer Placeholder 7"/>
          <p:cNvSpPr>
            <a:spLocks noGrp="1"/>
          </p:cNvSpPr>
          <p:nvPr>
            <p:ph type="ftr" sz="quarter" idx="11"/>
          </p:nvPr>
        </p:nvSpPr>
        <p:spPr/>
        <p:txBody>
          <a:bodyPr/>
          <a:lstStyle>
            <a:lvl1pPr defTabSz="91440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3C996482-947F-4990-B687-9CBC7C241EB8}" type="slidenum">
              <a:rPr lang="en-US"/>
              <a:pPr>
                <a:defRPr/>
              </a:pPr>
              <a:t>‹#›</a:t>
            </a:fld>
            <a:endParaRPr lang="en-US" dirty="0"/>
          </a:p>
        </p:txBody>
      </p:sp>
    </p:spTree>
    <p:extLst>
      <p:ext uri="{BB962C8B-B14F-4D97-AF65-F5344CB8AC3E}">
        <p14:creationId xmlns:p14="http://schemas.microsoft.com/office/powerpoint/2010/main" val="2639334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1CD94FD6-F208-4DD4-A7B3-71973D172F34}" type="datetime1">
              <a:rPr lang="en-US"/>
              <a:pPr>
                <a:defRPr/>
              </a:pPr>
              <a:t>1/30/2017</a:t>
            </a:fld>
            <a:endParaRPr lang="en-US" dirty="0"/>
          </a:p>
        </p:txBody>
      </p:sp>
      <p:sp>
        <p:nvSpPr>
          <p:cNvPr id="4" name="Footer Placeholder 3"/>
          <p:cNvSpPr>
            <a:spLocks noGrp="1"/>
          </p:cNvSpPr>
          <p:nvPr>
            <p:ph type="ftr" sz="quarter" idx="11"/>
          </p:nvPr>
        </p:nvSpPr>
        <p:spPr/>
        <p:txBody>
          <a:bodyPr/>
          <a:lstStyle>
            <a:lvl1pPr defTabSz="91440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1D3E1C6B-3460-482E-9A63-052D5AC1CEAE}" type="slidenum">
              <a:rPr lang="en-US"/>
              <a:pPr>
                <a:defRPr/>
              </a:pPr>
              <a:t>‹#›</a:t>
            </a:fld>
            <a:endParaRPr lang="en-US" dirty="0"/>
          </a:p>
        </p:txBody>
      </p:sp>
    </p:spTree>
    <p:extLst>
      <p:ext uri="{BB962C8B-B14F-4D97-AF65-F5344CB8AC3E}">
        <p14:creationId xmlns:p14="http://schemas.microsoft.com/office/powerpoint/2010/main" val="578868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A13D4B1E-2E57-44DE-8769-F9CC12F22A2E}" type="datetime1">
              <a:rPr lang="en-US"/>
              <a:pPr>
                <a:defRPr/>
              </a:pPr>
              <a:t>1/30/2017</a:t>
            </a:fld>
            <a:endParaRPr lang="en-US" dirty="0"/>
          </a:p>
        </p:txBody>
      </p:sp>
      <p:sp>
        <p:nvSpPr>
          <p:cNvPr id="3" name="Footer Placeholder 2"/>
          <p:cNvSpPr>
            <a:spLocks noGrp="1"/>
          </p:cNvSpPr>
          <p:nvPr>
            <p:ph type="ftr" sz="quarter" idx="11"/>
          </p:nvPr>
        </p:nvSpPr>
        <p:spPr/>
        <p:txBody>
          <a:bodyPr/>
          <a:lstStyle>
            <a:lvl1pPr defTabSz="91440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E208546F-0F20-4AE5-9EE4-413BE60D69A3}" type="slidenum">
              <a:rPr lang="en-US"/>
              <a:pPr>
                <a:defRPr/>
              </a:pPr>
              <a:t>‹#›</a:t>
            </a:fld>
            <a:endParaRPr lang="en-US" dirty="0"/>
          </a:p>
        </p:txBody>
      </p:sp>
    </p:spTree>
    <p:extLst>
      <p:ext uri="{BB962C8B-B14F-4D97-AF65-F5344CB8AC3E}">
        <p14:creationId xmlns:p14="http://schemas.microsoft.com/office/powerpoint/2010/main" val="5324909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E8C0B3BB-0AE1-43BB-A8A5-132225B276C2}" type="datetime1">
              <a:rPr lang="en-US"/>
              <a:pPr>
                <a:defRPr/>
              </a:pPr>
              <a:t>1/30/2017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890F79CA-9DEB-4F5C-B7A4-030F1A4FA721}" type="slidenum">
              <a:rPr lang="en-US"/>
              <a:pPr>
                <a:defRPr/>
              </a:pPr>
              <a:t>‹#›</a:t>
            </a:fld>
            <a:endParaRPr lang="en-US" dirty="0"/>
          </a:p>
        </p:txBody>
      </p:sp>
    </p:spTree>
    <p:extLst>
      <p:ext uri="{BB962C8B-B14F-4D97-AF65-F5344CB8AC3E}">
        <p14:creationId xmlns:p14="http://schemas.microsoft.com/office/powerpoint/2010/main" val="4195378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45237DE1-BA28-4A9B-9B23-1CBA1251BD90}" type="datetime1">
              <a:rPr lang="en-US"/>
              <a:pPr>
                <a:defRPr/>
              </a:pPr>
              <a:t>1/30/2017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8AE08F7-468F-4C6E-B703-D3B597CB4694}" type="slidenum">
              <a:rPr lang="en-US"/>
              <a:pPr>
                <a:defRPr/>
              </a:pPr>
              <a:t>‹#›</a:t>
            </a:fld>
            <a:endParaRPr lang="en-US" dirty="0"/>
          </a:p>
        </p:txBody>
      </p:sp>
    </p:spTree>
    <p:extLst>
      <p:ext uri="{BB962C8B-B14F-4D97-AF65-F5344CB8AC3E}">
        <p14:creationId xmlns:p14="http://schemas.microsoft.com/office/powerpoint/2010/main" val="2945875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E9B99CAF-12AC-4746-85AF-0C8E5E6BE5E6}"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54DDF34-1EE7-49AC-977E-0C2F69105D4C}" type="slidenum">
              <a:rPr lang="en-US"/>
              <a:pPr>
                <a:defRPr/>
              </a:pPr>
              <a:t>‹#›</a:t>
            </a:fld>
            <a:endParaRPr lang="en-US" dirty="0"/>
          </a:p>
        </p:txBody>
      </p:sp>
    </p:spTree>
    <p:extLst>
      <p:ext uri="{BB962C8B-B14F-4D97-AF65-F5344CB8AC3E}">
        <p14:creationId xmlns:p14="http://schemas.microsoft.com/office/powerpoint/2010/main" val="15858715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98BF31B0-E4DA-46D0-9CD7-01647526BB81}" type="datetime1">
              <a:rPr lang="en-US"/>
              <a:pPr>
                <a:defRPr/>
              </a:pPr>
              <a:t>1/30/2017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E919882-C28D-4940-A88A-3855E5801CD7}" type="slidenum">
              <a:rPr lang="en-US"/>
              <a:pPr>
                <a:defRPr/>
              </a:pPr>
              <a:t>‹#›</a:t>
            </a:fld>
            <a:endParaRPr lang="en-US" dirty="0"/>
          </a:p>
        </p:txBody>
      </p:sp>
    </p:spTree>
    <p:extLst>
      <p:ext uri="{BB962C8B-B14F-4D97-AF65-F5344CB8AC3E}">
        <p14:creationId xmlns:p14="http://schemas.microsoft.com/office/powerpoint/2010/main" val="41803158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defTabSz="914400">
              <a:defRPr/>
            </a:lvl1pPr>
          </a:lstStyle>
          <a:p>
            <a:pPr>
              <a:defRPr/>
            </a:pPr>
            <a:fld id="{CA86A26B-33B8-42F3-BAF2-BF13457A5D88}" type="datetime1">
              <a:rPr lang="en-US" altLang="en-US"/>
              <a:pPr>
                <a:defRPr/>
              </a:pPr>
              <a:t>1/30/2017</a:t>
            </a:fld>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defTabSz="914400">
              <a:defRPr/>
            </a:lvl1pPr>
          </a:lstStyle>
          <a:p>
            <a:pPr>
              <a:defRPr/>
            </a:pPr>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defTabSz="914400">
              <a:defRPr/>
            </a:lvl1pPr>
          </a:lstStyle>
          <a:p>
            <a:pPr>
              <a:defRPr/>
            </a:pPr>
            <a:fld id="{C99CE8D6-2DFA-4B91-A6F9-AB69E7CD8D0F}" type="slidenum">
              <a:rPr lang="en-US" altLang="en-US"/>
              <a:pPr>
                <a:defRPr/>
              </a:pPr>
              <a:t>‹#›</a:t>
            </a:fld>
            <a:endParaRPr lang="en-US" altLang="en-US"/>
          </a:p>
        </p:txBody>
      </p:sp>
    </p:spTree>
    <p:extLst>
      <p:ext uri="{BB962C8B-B14F-4D97-AF65-F5344CB8AC3E}">
        <p14:creationId xmlns:p14="http://schemas.microsoft.com/office/powerpoint/2010/main" val="2037408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p:txBody>
          <a:bodyPr/>
          <a:lstStyle>
            <a:lvl1pPr defTabSz="914400">
              <a:defRPr/>
            </a:lvl1pPr>
          </a:lstStyle>
          <a:p>
            <a:pPr>
              <a:defRPr/>
            </a:pPr>
            <a:fld id="{ED351387-810B-4622-B558-D67E11E9D209}" type="datetime1">
              <a:rPr lang="en-US"/>
              <a:pPr>
                <a:defRPr/>
              </a:pPr>
              <a:t>1/30/2017</a:t>
            </a:fld>
            <a:endParaRPr lang="en-US"/>
          </a:p>
        </p:txBody>
      </p:sp>
      <p:sp>
        <p:nvSpPr>
          <p:cNvPr id="7"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8"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621698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defTabSz="914400">
              <a:defRPr/>
            </a:lvl1pPr>
          </a:lstStyle>
          <a:p>
            <a:pPr>
              <a:defRPr/>
            </a:pPr>
            <a:fld id="{DEAC5D22-FFD5-435B-8A04-8E4D474A9A86}" type="datetime1">
              <a:rPr lang="en-US"/>
              <a:pPr>
                <a:defRPr/>
              </a:pPr>
              <a:t>1/30/2017</a:t>
            </a:fld>
            <a:endParaRPr lang="en-US"/>
          </a:p>
        </p:txBody>
      </p:sp>
      <p:sp>
        <p:nvSpPr>
          <p:cNvPr id="6"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303004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A13D4B1E-2E57-44DE-8769-F9CC12F22A2E}" type="datetime1">
              <a:rPr lang="en-US"/>
              <a:pPr>
                <a:defRPr/>
              </a:pPr>
              <a:t>1/30/2017</a:t>
            </a:fld>
            <a:endParaRPr lang="en-US" dirty="0"/>
          </a:p>
        </p:txBody>
      </p:sp>
      <p:sp>
        <p:nvSpPr>
          <p:cNvPr id="3" name="Footer Placeholder 2"/>
          <p:cNvSpPr>
            <a:spLocks noGrp="1"/>
          </p:cNvSpPr>
          <p:nvPr>
            <p:ph type="ftr" sz="quarter" idx="11"/>
          </p:nvPr>
        </p:nvSpPr>
        <p:spPr/>
        <p:txBody>
          <a:bodyPr/>
          <a:lstStyle>
            <a:lvl1pPr defTabSz="91440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E208546F-0F20-4AE5-9EE4-413BE60D69A3}" type="slidenum">
              <a:rPr lang="en-US"/>
              <a:pPr>
                <a:defRPr/>
              </a:pPr>
              <a:t>‹#›</a:t>
            </a:fld>
            <a:endParaRPr lang="en-US" dirty="0"/>
          </a:p>
        </p:txBody>
      </p:sp>
    </p:spTree>
    <p:extLst>
      <p:ext uri="{BB962C8B-B14F-4D97-AF65-F5344CB8AC3E}">
        <p14:creationId xmlns:p14="http://schemas.microsoft.com/office/powerpoint/2010/main" val="10299519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9BD70C-F351-47D2-9ED6-B2114FD5DC91}" type="slidenum">
              <a:rPr lang="en-US"/>
              <a:pPr>
                <a:defRPr/>
              </a:pPr>
              <a:t>‹#›</a:t>
            </a:fld>
            <a:endParaRPr lang="en-US"/>
          </a:p>
        </p:txBody>
      </p:sp>
    </p:spTree>
    <p:extLst>
      <p:ext uri="{BB962C8B-B14F-4D97-AF65-F5344CB8AC3E}">
        <p14:creationId xmlns:p14="http://schemas.microsoft.com/office/powerpoint/2010/main" val="390198422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703" y="278309"/>
            <a:ext cx="777270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703" y="1599903"/>
            <a:ext cx="3813024" cy="45303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2870" y="1599903"/>
            <a:ext cx="3814535" cy="4530328"/>
          </a:xfrm>
        </p:spPr>
        <p:txBody>
          <a:bodyPr/>
          <a:lstStyle/>
          <a:p>
            <a:pPr lvl="0"/>
            <a:endParaRPr lang="en-US" noProof="0" dirty="0" smtClean="0"/>
          </a:p>
        </p:txBody>
      </p:sp>
      <p:sp>
        <p:nvSpPr>
          <p:cNvPr id="5" name="Rectangle 9"/>
          <p:cNvSpPr>
            <a:spLocks noGrp="1" noChangeArrowheads="1"/>
          </p:cNvSpPr>
          <p:nvPr>
            <p:ph type="dt" sz="half" idx="10"/>
          </p:nvPr>
        </p:nvSpPr>
        <p:spPr>
          <a:ln/>
        </p:spPr>
        <p:txBody>
          <a:bodyPr/>
          <a:lstStyle>
            <a:lvl1pPr>
              <a:defRPr/>
            </a:lvl1pPr>
          </a:lstStyle>
          <a:p>
            <a:endParaRPr lang="en-US" dirty="0"/>
          </a:p>
        </p:txBody>
      </p:sp>
      <p:sp>
        <p:nvSpPr>
          <p:cNvPr id="6" name="Rectangle 10"/>
          <p:cNvSpPr>
            <a:spLocks noGrp="1" noChangeArrowheads="1"/>
          </p:cNvSpPr>
          <p:nvPr>
            <p:ph type="ftr" sz="quarter" idx="11"/>
          </p:nvPr>
        </p:nvSpPr>
        <p:spPr>
          <a:ln/>
        </p:spPr>
        <p:txBody>
          <a:bodyPr/>
          <a:lstStyle>
            <a:lvl1pPr>
              <a:defRPr/>
            </a:lvl1pPr>
          </a:lstStyle>
          <a:p>
            <a:endParaRPr lang="en-US" dirty="0"/>
          </a:p>
        </p:txBody>
      </p:sp>
      <p:sp>
        <p:nvSpPr>
          <p:cNvPr id="7" name="Rectangle 11"/>
          <p:cNvSpPr>
            <a:spLocks noGrp="1" noChangeArrowheads="1"/>
          </p:cNvSpPr>
          <p:nvPr>
            <p:ph type="sldNum" sz="quarter" idx="12"/>
          </p:nvPr>
        </p:nvSpPr>
        <p:spPr>
          <a:ln/>
        </p:spPr>
        <p:txBody>
          <a:bodyPr/>
          <a:lstStyle>
            <a:lvl1pPr>
              <a:defRPr/>
            </a:lvl1pPr>
          </a:lstStyle>
          <a:p>
            <a:fld id="{790917F2-D2F7-49E7-9912-71168793046C}" type="slidenum">
              <a:rPr lang="en-US"/>
              <a:pPr/>
              <a:t>‹#›</a:t>
            </a:fld>
            <a:endParaRPr lang="en-US" dirty="0"/>
          </a:p>
        </p:txBody>
      </p:sp>
    </p:spTree>
    <p:extLst>
      <p:ext uri="{BB962C8B-B14F-4D97-AF65-F5344CB8AC3E}">
        <p14:creationId xmlns:p14="http://schemas.microsoft.com/office/powerpoint/2010/main" val="1903597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E8C0B3BB-0AE1-43BB-A8A5-132225B276C2}" type="datetime1">
              <a:rPr lang="en-US"/>
              <a:pPr>
                <a:defRPr/>
              </a:pPr>
              <a:t>1/30/2017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890F79CA-9DEB-4F5C-B7A4-030F1A4FA721}" type="slidenum">
              <a:rPr lang="en-US"/>
              <a:pPr>
                <a:defRPr/>
              </a:pPr>
              <a:t>‹#›</a:t>
            </a:fld>
            <a:endParaRPr lang="en-US" dirty="0"/>
          </a:p>
        </p:txBody>
      </p:sp>
    </p:spTree>
    <p:extLst>
      <p:ext uri="{BB962C8B-B14F-4D97-AF65-F5344CB8AC3E}">
        <p14:creationId xmlns:p14="http://schemas.microsoft.com/office/powerpoint/2010/main" val="307849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45237DE1-BA28-4A9B-9B23-1CBA1251BD90}" type="datetime1">
              <a:rPr lang="en-US"/>
              <a:pPr>
                <a:defRPr/>
              </a:pPr>
              <a:t>1/30/2017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8AE08F7-468F-4C6E-B703-D3B597CB4694}" type="slidenum">
              <a:rPr lang="en-US"/>
              <a:pPr>
                <a:defRPr/>
              </a:pPr>
              <a:t>‹#›</a:t>
            </a:fld>
            <a:endParaRPr lang="en-US" dirty="0"/>
          </a:p>
        </p:txBody>
      </p:sp>
    </p:spTree>
    <p:extLst>
      <p:ext uri="{BB962C8B-B14F-4D97-AF65-F5344CB8AC3E}">
        <p14:creationId xmlns:p14="http://schemas.microsoft.com/office/powerpoint/2010/main" val="3847155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jpe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a:defRPr sz="900">
                <a:solidFill>
                  <a:prstClr val="black">
                    <a:tint val="75000"/>
                  </a:prstClr>
                </a:solidFill>
              </a:defRPr>
            </a:lvl1pPr>
          </a:lstStyle>
          <a:p>
            <a:pPr fontAlgn="base">
              <a:spcBef>
                <a:spcPct val="0"/>
              </a:spcBef>
              <a:spcAft>
                <a:spcPct val="0"/>
              </a:spcAft>
              <a:defRPr/>
            </a:pPr>
            <a:fld id="{C2142784-4883-46F4-84CF-84827C5241ED}" type="datetime1">
              <a:rPr lang="en-US">
                <a:latin typeface="Arial" charset="0"/>
              </a:rPr>
              <a:pPr fontAlgn="base">
                <a:spcBef>
                  <a:spcPct val="0"/>
                </a:spcBef>
                <a:spcAft>
                  <a:spcPct val="0"/>
                </a:spcAft>
                <a:defRPr/>
              </a:pPr>
              <a:t>1/30/2017</a:t>
            </a:fld>
            <a:endParaRPr lang="en-US" dirty="0">
              <a:latin typeface="Arial"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a:defRPr sz="900">
                <a:solidFill>
                  <a:prstClr val="black">
                    <a:tint val="75000"/>
                  </a:prstClr>
                </a:solidFill>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457200">
              <a:defRPr sz="900">
                <a:solidFill>
                  <a:prstClr val="black">
                    <a:tint val="75000"/>
                  </a:prstClr>
                </a:solidFill>
              </a:defRPr>
            </a:lvl1pPr>
          </a:lstStyle>
          <a:p>
            <a:pPr fontAlgn="base">
              <a:spcBef>
                <a:spcPct val="0"/>
              </a:spcBef>
              <a:spcAft>
                <a:spcPct val="0"/>
              </a:spcAft>
              <a:defRPr/>
            </a:pPr>
            <a:fld id="{DD2F3965-84C0-4F06-B7B6-B4AE0C806074}" type="slidenum">
              <a:rPr lang="en-US">
                <a:latin typeface="Arial" charset="0"/>
              </a:rPr>
              <a:pPr fontAlgn="base">
                <a:spcBef>
                  <a:spcPct val="0"/>
                </a:spcBef>
                <a:spcAft>
                  <a:spcPct val="0"/>
                </a:spcAft>
                <a:defRPr/>
              </a:pPr>
              <a:t>‹#›</a:t>
            </a:fld>
            <a:endParaRPr lang="en-US" dirty="0">
              <a:latin typeface="Arial" charset="0"/>
            </a:endParaRPr>
          </a:p>
        </p:txBody>
      </p:sp>
      <p:pic>
        <p:nvPicPr>
          <p:cNvPr id="1031" name="Picture 6" descr="ISRIPowerpoint-01.jpg"/>
          <p:cNvPicPr>
            <a:picLocks noChangeAspect="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767284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73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a:defRPr sz="900">
                <a:solidFill>
                  <a:prstClr val="black">
                    <a:tint val="75000"/>
                  </a:prstClr>
                </a:solidFill>
              </a:defRPr>
            </a:lvl1pPr>
          </a:lstStyle>
          <a:p>
            <a:pPr fontAlgn="base">
              <a:spcBef>
                <a:spcPct val="0"/>
              </a:spcBef>
              <a:spcAft>
                <a:spcPct val="0"/>
              </a:spcAft>
              <a:defRPr/>
            </a:pPr>
            <a:fld id="{C2142784-4883-46F4-84CF-84827C5241ED}" type="datetime1">
              <a:rPr lang="en-US">
                <a:latin typeface="Arial" charset="0"/>
              </a:rPr>
              <a:pPr fontAlgn="base">
                <a:spcBef>
                  <a:spcPct val="0"/>
                </a:spcBef>
                <a:spcAft>
                  <a:spcPct val="0"/>
                </a:spcAft>
                <a:defRPr/>
              </a:pPr>
              <a:t>1/30/2017</a:t>
            </a:fld>
            <a:endParaRPr lang="en-US" dirty="0">
              <a:latin typeface="Arial"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a:defRPr sz="900">
                <a:solidFill>
                  <a:prstClr val="black">
                    <a:tint val="75000"/>
                  </a:prstClr>
                </a:solidFill>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457200">
              <a:defRPr sz="900">
                <a:solidFill>
                  <a:prstClr val="black">
                    <a:tint val="75000"/>
                  </a:prstClr>
                </a:solidFill>
              </a:defRPr>
            </a:lvl1pPr>
          </a:lstStyle>
          <a:p>
            <a:pPr fontAlgn="base">
              <a:spcBef>
                <a:spcPct val="0"/>
              </a:spcBef>
              <a:spcAft>
                <a:spcPct val="0"/>
              </a:spcAft>
              <a:defRPr/>
            </a:pPr>
            <a:fld id="{DD2F3965-84C0-4F06-B7B6-B4AE0C806074}" type="slidenum">
              <a:rPr lang="en-US">
                <a:latin typeface="Arial" charset="0"/>
              </a:rPr>
              <a:pPr fontAlgn="base">
                <a:spcBef>
                  <a:spcPct val="0"/>
                </a:spcBef>
                <a:spcAft>
                  <a:spcPct val="0"/>
                </a:spcAft>
                <a:defRPr/>
              </a:pPr>
              <a:t>‹#›</a:t>
            </a:fld>
            <a:endParaRPr lang="en-US" dirty="0">
              <a:latin typeface="Arial" charset="0"/>
            </a:endParaRPr>
          </a:p>
        </p:txBody>
      </p:sp>
      <p:pic>
        <p:nvPicPr>
          <p:cNvPr id="1031" name="Picture 6" descr="ISRIPowerpoint-01.jpg"/>
          <p:cNvPicPr>
            <a:picLocks noChangeAspect="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86363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6" r:id="rId15"/>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53099-D0F1-45F0-B485-A17657D02CBF}"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756844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a:defRPr sz="900">
                <a:solidFill>
                  <a:prstClr val="black">
                    <a:tint val="75000"/>
                  </a:prstClr>
                </a:solidFill>
              </a:defRPr>
            </a:lvl1pPr>
          </a:lstStyle>
          <a:p>
            <a:pPr fontAlgn="base">
              <a:spcBef>
                <a:spcPct val="0"/>
              </a:spcBef>
              <a:spcAft>
                <a:spcPct val="0"/>
              </a:spcAft>
              <a:defRPr/>
            </a:pPr>
            <a:fld id="{C2142784-4883-46F4-84CF-84827C5241ED}" type="datetime1">
              <a:rPr lang="en-US">
                <a:latin typeface="Arial" charset="0"/>
              </a:rPr>
              <a:pPr fontAlgn="base">
                <a:spcBef>
                  <a:spcPct val="0"/>
                </a:spcBef>
                <a:spcAft>
                  <a:spcPct val="0"/>
                </a:spcAft>
                <a:defRPr/>
              </a:pPr>
              <a:t>1/30/2017</a:t>
            </a:fld>
            <a:endParaRPr lang="en-US" dirty="0">
              <a:latin typeface="Arial"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a:defRPr sz="900">
                <a:solidFill>
                  <a:prstClr val="black">
                    <a:tint val="75000"/>
                  </a:prstClr>
                </a:solidFill>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457200">
              <a:defRPr sz="900">
                <a:solidFill>
                  <a:prstClr val="black">
                    <a:tint val="75000"/>
                  </a:prstClr>
                </a:solidFill>
              </a:defRPr>
            </a:lvl1pPr>
          </a:lstStyle>
          <a:p>
            <a:pPr fontAlgn="base">
              <a:spcBef>
                <a:spcPct val="0"/>
              </a:spcBef>
              <a:spcAft>
                <a:spcPct val="0"/>
              </a:spcAft>
              <a:defRPr/>
            </a:pPr>
            <a:fld id="{DD2F3965-84C0-4F06-B7B6-B4AE0C806074}" type="slidenum">
              <a:rPr lang="en-US">
                <a:latin typeface="Arial" charset="0"/>
              </a:rPr>
              <a:pPr fontAlgn="base">
                <a:spcBef>
                  <a:spcPct val="0"/>
                </a:spcBef>
                <a:spcAft>
                  <a:spcPct val="0"/>
                </a:spcAft>
                <a:defRPr/>
              </a:pPr>
              <a:t>‹#›</a:t>
            </a:fld>
            <a:endParaRPr lang="en-US" dirty="0">
              <a:latin typeface="Arial" charset="0"/>
            </a:endParaRPr>
          </a:p>
        </p:txBody>
      </p:sp>
      <p:pic>
        <p:nvPicPr>
          <p:cNvPr id="1031" name="Picture 6" descr="ISRIPowerpoint-01.jpg"/>
          <p:cNvPicPr>
            <a:picLocks noChangeAspect="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9364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0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afeopedia.com/definition/152/hazard"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100.jpg"/></Relationships>
</file>

<file path=ppt/slides/_rels/slide11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16.xml"/><Relationship Id="rId4" Type="http://schemas.openxmlformats.org/officeDocument/2006/relationships/image" Target="../media/image103.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16.xml"/><Relationship Id="rId5" Type="http://schemas.openxmlformats.org/officeDocument/2006/relationships/image" Target="../media/image109.gif"/><Relationship Id="rId4" Type="http://schemas.openxmlformats.org/officeDocument/2006/relationships/image" Target="../media/image108.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4.xml"/><Relationship Id="rId1" Type="http://schemas.openxmlformats.org/officeDocument/2006/relationships/slideLayout" Target="../slideLayouts/slideLayout56.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ghssafety.com/large-sds-binder-with-a-z/&amp;ei=HpkxVavDAZHyav70gNAB&amp;bvm=bv.91071109,d.aWw&amp;psig=AFQjCNHpSEqAlPHspiILAROdfh__KrE2Zw&amp;ust=1429400205190622" TargetMode="External"/><Relationship Id="rId2" Type="http://schemas.openxmlformats.org/officeDocument/2006/relationships/notesSlide" Target="../notesSlides/notesSlide123.xml"/><Relationship Id="rId1" Type="http://schemas.openxmlformats.org/officeDocument/2006/relationships/slideLayout" Target="../slideLayouts/slideLayout18.xml"/><Relationship Id="rId4" Type="http://schemas.openxmlformats.org/officeDocument/2006/relationships/image" Target="../media/image117.jpe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8.xml"/><Relationship Id="rId1" Type="http://schemas.openxmlformats.org/officeDocument/2006/relationships/vmlDrawing" Target="../drawings/vmlDrawing6.vml"/><Relationship Id="rId6" Type="http://schemas.openxmlformats.org/officeDocument/2006/relationships/image" Target="../media/image121.jpeg"/><Relationship Id="rId5" Type="http://schemas.openxmlformats.org/officeDocument/2006/relationships/image" Target="../media/image120.e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4.xml"/><Relationship Id="rId1" Type="http://schemas.openxmlformats.org/officeDocument/2006/relationships/slideLayout" Target="../slideLayouts/slideLayout23.xml"/></Relationships>
</file>

<file path=ppt/slides/_rels/slide15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5.xml"/><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3.xml"/></Relationships>
</file>

<file path=ppt/slides/_rels/slide15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9.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2.xml"/><Relationship Id="rId1" Type="http://schemas.openxmlformats.org/officeDocument/2006/relationships/slideLayout" Target="../slideLayouts/slideLayout2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0.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0.xml"/></Relationships>
</file>

<file path=ppt/slides/_rels/slide1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 Id="rId4" Type="http://schemas.openxmlformats.org/officeDocument/2006/relationships/image" Target="../media/image137.jpeg"/></Relationships>
</file>

<file path=ppt/slides/_rels/slide1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eg"/><Relationship Id="rId1" Type="http://schemas.openxmlformats.org/officeDocument/2006/relationships/slideLayout" Target="../slideLayouts/slideLayout4.xml"/><Relationship Id="rId4" Type="http://schemas.openxmlformats.org/officeDocument/2006/relationships/image" Target="../media/image140.jpg"/></Relationships>
</file>

<file path=ppt/slides/_rels/slide17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8.xml"/><Relationship Id="rId1" Type="http://schemas.openxmlformats.org/officeDocument/2006/relationships/slideLayout" Target="../slideLayouts/slideLayout15.xml"/><Relationship Id="rId4" Type="http://schemas.openxmlformats.org/officeDocument/2006/relationships/image" Target="../media/image145.png"/></Relationships>
</file>

<file path=ppt/slides/_rels/slide17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8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5.xml"/></Relationships>
</file>

<file path=ppt/slides/_rels/slide182.xml.rels><?xml version="1.0" encoding="UTF-8" standalone="yes"?>
<Relationships xmlns="http://schemas.openxmlformats.org/package/2006/relationships"><Relationship Id="rId3" Type="http://schemas.openxmlformats.org/officeDocument/2006/relationships/hyperlink" Target="https://en.wikipedia.org/wiki/Auditory_system" TargetMode="External"/><Relationship Id="rId2" Type="http://schemas.openxmlformats.org/officeDocument/2006/relationships/notesSlide" Target="../notesSlides/notesSlide149.xml"/><Relationship Id="rId1" Type="http://schemas.openxmlformats.org/officeDocument/2006/relationships/slideLayout" Target="../slideLayouts/slideLayout15.xml"/><Relationship Id="rId4" Type="http://schemas.openxmlformats.org/officeDocument/2006/relationships/image" Target="../media/image149.png"/></Relationships>
</file>

<file path=ppt/slides/_rels/slide18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0.xml"/><Relationship Id="rId1" Type="http://schemas.openxmlformats.org/officeDocument/2006/relationships/slideLayout" Target="../slideLayouts/slideLayout15.xml"/><Relationship Id="rId4" Type="http://schemas.openxmlformats.org/officeDocument/2006/relationships/image" Target="../media/image152.jpg"/></Relationships>
</file>

<file path=ppt/slides/_rels/slide1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1.xml"/><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0.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155.jpe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7.xml"/><Relationship Id="rId1" Type="http://schemas.openxmlformats.org/officeDocument/2006/relationships/slideLayout" Target="../slideLayouts/slideLayout4.xml"/><Relationship Id="rId4" Type="http://schemas.openxmlformats.org/officeDocument/2006/relationships/image" Target="../media/image15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6.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x6lt7YgcOdsagM&amp;tbnid=KPm8FMfftozkvM:&amp;ved=0CAUQjRw&amp;url=http://www.ishn.com/articles/93832&amp;ei=_ipwUtPiHujJ2wWVyIH4BQ&amp;bvm=bv.55123115,d.b2I&amp;psig=AFQjCNEVEF4uuftqNWOOJLVzvYs0vKVKLw&amp;ust=1383168956483652" TargetMode="External"/><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0.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mU_z1_gdvEYvwM&amp;tbnid=Ank-OgqziSa-1M:&amp;ved=0CAUQjRw&amp;url=http://forklift-accessories.indoff.com/Weblog/Archive/2008/4/23/Forklift_Seat_Belt_Non_Use_Expensive&amp;ei=NjBwUr2ND4G82gX5iYDoAw&amp;bvm=bv.55123115,d.b2I&amp;psig=AFQjCNG9JHJ0vCeNvh5-7rvlUUG14XAt9Q&amp;ust=1383170463535600" TargetMode="External"/><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38.jpeg"/></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5.xml"/><Relationship Id="rId1" Type="http://schemas.openxmlformats.org/officeDocument/2006/relationships/vmlDrawing" Target="../drawings/vmlDrawing1.vml"/><Relationship Id="rId5" Type="http://schemas.openxmlformats.org/officeDocument/2006/relationships/image" Target="../media/image40.wmf"/><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34.xml"/><Relationship Id="rId5" Type="http://schemas.openxmlformats.org/officeDocument/2006/relationships/image" Target="../media/image52.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30.xml"/><Relationship Id="rId5" Type="http://schemas.openxmlformats.org/officeDocument/2006/relationships/image" Target="../media/image55.png"/><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30.xml"/><Relationship Id="rId4" Type="http://schemas.openxmlformats.org/officeDocument/2006/relationships/image" Target="../media/image57.jpg"/></Relationships>
</file>

<file path=ppt/slides/_rels/slide64.xml.rels><?xml version="1.0" encoding="UTF-8" standalone="yes"?>
<Relationships xmlns="http://schemas.openxmlformats.org/package/2006/relationships"><Relationship Id="rId3" Type="http://schemas.openxmlformats.org/officeDocument/2006/relationships/hyperlink" Target="http://www.wbtv.com/story/30586558/forklift-to-blame-for-co-detection-in-huntersville-building-hospitalizing-3" TargetMode="External"/><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36.xml"/><Relationship Id="rId5" Type="http://schemas.openxmlformats.org/officeDocument/2006/relationships/image" Target="../media/image61.jpe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H_ReIdGkE8OCsM&amp;tbnid=wrM0KqNd8JykWM:&amp;ved=0CAUQjRw&amp;url=http://www.certifyme.net/forklift-certificate-forklift-certification-card/&amp;ei=GC9wUuSLEobi2gXIrYDYBA&amp;bvm=bv.55123115,d.b2I&amp;psig=AFQjCNHmz6GyXB7RtTa0Ej9eNkh9KnPUSQ&amp;ust=1383170191580854" TargetMode="External"/><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hyperlink" Target="http://www.osha.gov/"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35.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71.xml"/><Relationship Id="rId7" Type="http://schemas.openxmlformats.org/officeDocument/2006/relationships/image" Target="../media/image7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0.wmf"/><Relationship Id="rId4" Type="http://schemas.openxmlformats.org/officeDocument/2006/relationships/oleObject" Target="../embeddings/oleObject2.bin"/><Relationship Id="rId9" Type="http://schemas.openxmlformats.org/officeDocument/2006/relationships/image" Target="../media/image72.wmf"/></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3.jpeg"/><Relationship Id="rId5" Type="http://schemas.openxmlformats.org/officeDocument/2006/relationships/image" Target="../media/image74.png"/><Relationship Id="rId4" Type="http://schemas.openxmlformats.org/officeDocument/2006/relationships/oleObject" Target="../embeddings/oleObject5.bin"/></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9.wmf"/><Relationship Id="rId4" Type="http://schemas.openxmlformats.org/officeDocument/2006/relationships/oleObject" Target="../embeddings/oleObject6.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80.wmf"/><Relationship Id="rId4" Type="http://schemas.openxmlformats.org/officeDocument/2006/relationships/oleObject" Target="../embeddings/oleObject7.bin"/></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pPr eaLnBrk="1" hangingPunct="1"/>
            <a:r>
              <a:rPr lang="en-US" altLang="en-US" sz="4800" b="1" dirty="0" smtClean="0">
                <a:latin typeface="+mn-lt"/>
              </a:rPr>
              <a:t>Hazard Recognition</a:t>
            </a:r>
            <a:br>
              <a:rPr lang="en-US" altLang="en-US" sz="4800" b="1" dirty="0" smtClean="0">
                <a:latin typeface="+mn-lt"/>
              </a:rPr>
            </a:br>
            <a:r>
              <a:rPr lang="en-US" altLang="en-US" sz="4800" b="1" dirty="0" smtClean="0">
                <a:latin typeface="+mn-lt"/>
              </a:rPr>
              <a:t>in</a:t>
            </a:r>
            <a:br>
              <a:rPr lang="en-US" altLang="en-US" sz="4800" b="1" dirty="0" smtClean="0">
                <a:latin typeface="+mn-lt"/>
              </a:rPr>
            </a:br>
            <a:r>
              <a:rPr lang="en-US" altLang="en-US" sz="4800" b="1" dirty="0" smtClean="0">
                <a:latin typeface="+mn-lt"/>
              </a:rPr>
              <a:t>Scrap Recycling</a:t>
            </a:r>
          </a:p>
        </p:txBody>
      </p:sp>
      <p:sp>
        <p:nvSpPr>
          <p:cNvPr id="18435" name="Rectangle 3"/>
          <p:cNvSpPr>
            <a:spLocks noGrp="1" noChangeArrowheads="1"/>
          </p:cNvSpPr>
          <p:nvPr>
            <p:ph type="subTitle" idx="1"/>
          </p:nvPr>
        </p:nvSpPr>
        <p:spPr/>
        <p:txBody>
          <a:bodyPr/>
          <a:lstStyle/>
          <a:p>
            <a:pPr eaLnBrk="1" hangingPunct="1"/>
            <a:r>
              <a:rPr lang="en-US" altLang="en-US" sz="2400" dirty="0" smtClean="0"/>
              <a:t>Susan Harwood Training Grant</a:t>
            </a:r>
          </a:p>
          <a:p>
            <a:pPr eaLnBrk="1" hangingPunct="1"/>
            <a:r>
              <a:rPr lang="en-US" altLang="en-US" sz="2400" dirty="0" smtClean="0"/>
              <a:t>2016</a:t>
            </a:r>
          </a:p>
        </p:txBody>
      </p:sp>
    </p:spTree>
    <p:extLst>
      <p:ext uri="{BB962C8B-B14F-4D97-AF65-F5344CB8AC3E}">
        <p14:creationId xmlns:p14="http://schemas.microsoft.com/office/powerpoint/2010/main" val="41639633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447800"/>
            <a:ext cx="5257800" cy="830997"/>
          </a:xfrm>
          <a:prstGeom prst="rect">
            <a:avLst/>
          </a:prstGeom>
          <a:noFill/>
        </p:spPr>
        <p:txBody>
          <a:bodyPr wrap="square" rtlCol="0">
            <a:spAutoFit/>
          </a:bodyPr>
          <a:lstStyle/>
          <a:p>
            <a:pPr algn="ctr"/>
            <a:r>
              <a:rPr lang="en-US" sz="4800" b="1" dirty="0">
                <a:solidFill>
                  <a:prstClr val="black"/>
                </a:solidFill>
              </a:rPr>
              <a:t>Hazard Recognition </a:t>
            </a:r>
          </a:p>
        </p:txBody>
      </p:sp>
      <p:pic>
        <p:nvPicPr>
          <p:cNvPr id="10" name="Picture 3" descr="6-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1099" y="2819400"/>
            <a:ext cx="3238501" cy="243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wp38"/>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1128092" y="2819400"/>
            <a:ext cx="3238500" cy="243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10855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182563"/>
            <a:ext cx="6172200" cy="1325563"/>
          </a:xfrm>
        </p:spPr>
        <p:txBody>
          <a:bodyPr/>
          <a:lstStyle/>
          <a:p>
            <a:pPr eaLnBrk="1" hangingPunct="1"/>
            <a:r>
              <a:rPr lang="en-US" sz="3600" dirty="0" smtClean="0">
                <a:latin typeface="+mn-lt"/>
              </a:rPr>
              <a:t>Use Lock Out Tag Out</a:t>
            </a:r>
            <a:r>
              <a:rPr lang="en-US" sz="3600" b="1" dirty="0" smtClean="0">
                <a:latin typeface="+mn-lt"/>
              </a:rPr>
              <a:t> </a:t>
            </a:r>
            <a:r>
              <a:rPr lang="en-US" sz="3600" dirty="0" smtClean="0">
                <a:latin typeface="+mn-lt"/>
              </a:rPr>
              <a:t>when:</a:t>
            </a:r>
            <a:endParaRPr lang="en-US" sz="3600" dirty="0">
              <a:latin typeface="+mn-lt"/>
            </a:endParaRPr>
          </a:p>
        </p:txBody>
      </p:sp>
      <p:sp>
        <p:nvSpPr>
          <p:cNvPr id="6147" name="Rectangle 3"/>
          <p:cNvSpPr>
            <a:spLocks noGrp="1" noChangeArrowheads="1"/>
          </p:cNvSpPr>
          <p:nvPr>
            <p:ph type="body" idx="1"/>
          </p:nvPr>
        </p:nvSpPr>
        <p:spPr>
          <a:xfrm>
            <a:off x="609600" y="1219200"/>
            <a:ext cx="7886700" cy="4351338"/>
          </a:xfrm>
        </p:spPr>
        <p:txBody>
          <a:bodyPr/>
          <a:lstStyle/>
          <a:p>
            <a:pPr eaLnBrk="1" hangingPunct="1"/>
            <a:endParaRPr lang="en-US" sz="3000" dirty="0"/>
          </a:p>
          <a:p>
            <a:pPr eaLnBrk="1" hangingPunct="1"/>
            <a:r>
              <a:rPr lang="en-US" sz="3000" dirty="0"/>
              <a:t>Employees are required to remove or bypass a safety </a:t>
            </a:r>
            <a:r>
              <a:rPr lang="en-US" sz="3000" dirty="0" smtClean="0"/>
              <a:t>device. </a:t>
            </a:r>
            <a:endParaRPr lang="en-US" sz="3000" dirty="0"/>
          </a:p>
          <a:p>
            <a:pPr eaLnBrk="1" hangingPunct="1"/>
            <a:r>
              <a:rPr lang="en-US" sz="4200" b="1" dirty="0"/>
              <a:t>Employees are required to place any part of their body in harm’s way.</a:t>
            </a:r>
          </a:p>
          <a:p>
            <a:pPr eaLnBrk="1" hangingPunct="1"/>
            <a:r>
              <a:rPr lang="en-US" sz="3000" dirty="0"/>
              <a:t>Employees are exposed to hazardous energy.</a:t>
            </a:r>
          </a:p>
        </p:txBody>
      </p:sp>
    </p:spTree>
    <p:extLst>
      <p:ext uri="{BB962C8B-B14F-4D97-AF65-F5344CB8AC3E}">
        <p14:creationId xmlns:p14="http://schemas.microsoft.com/office/powerpoint/2010/main" val="2373782984"/>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8600" y="-228600"/>
            <a:ext cx="3714750" cy="1325563"/>
          </a:xfrm>
        </p:spPr>
        <p:txBody>
          <a:bodyPr/>
          <a:lstStyle/>
          <a:p>
            <a:pPr eaLnBrk="1" hangingPunct="1"/>
            <a:r>
              <a:rPr lang="en-US" sz="3600" dirty="0" smtClean="0">
                <a:latin typeface="+mn-lt"/>
              </a:rPr>
              <a:t>Energy Sources</a:t>
            </a:r>
          </a:p>
        </p:txBody>
      </p:sp>
      <p:sp>
        <p:nvSpPr>
          <p:cNvPr id="7171" name="Rectangle 3"/>
          <p:cNvSpPr>
            <a:spLocks noGrp="1" noChangeArrowheads="1"/>
          </p:cNvSpPr>
          <p:nvPr>
            <p:ph type="body" sz="half" idx="1"/>
          </p:nvPr>
        </p:nvSpPr>
        <p:spPr>
          <a:xfrm>
            <a:off x="628650" y="1516062"/>
            <a:ext cx="3886200" cy="4351338"/>
          </a:xfrm>
        </p:spPr>
        <p:txBody>
          <a:bodyPr/>
          <a:lstStyle/>
          <a:p>
            <a:pPr eaLnBrk="1" hangingPunct="1"/>
            <a:r>
              <a:rPr lang="en-US" sz="3200" dirty="0"/>
              <a:t>Mechanical </a:t>
            </a:r>
          </a:p>
          <a:p>
            <a:pPr eaLnBrk="1" hangingPunct="1"/>
            <a:r>
              <a:rPr lang="en-US" sz="3200" dirty="0"/>
              <a:t>Thermal</a:t>
            </a:r>
          </a:p>
          <a:p>
            <a:pPr eaLnBrk="1" hangingPunct="1"/>
            <a:r>
              <a:rPr lang="en-US" sz="3200" dirty="0"/>
              <a:t>Hydraulic</a:t>
            </a:r>
          </a:p>
          <a:p>
            <a:pPr eaLnBrk="1" hangingPunct="1"/>
            <a:r>
              <a:rPr lang="en-US" sz="3200" dirty="0"/>
              <a:t>Pneumatic</a:t>
            </a:r>
          </a:p>
          <a:p>
            <a:pPr eaLnBrk="1" hangingPunct="1"/>
            <a:r>
              <a:rPr lang="en-US" sz="3200" dirty="0"/>
              <a:t>Magnetic</a:t>
            </a:r>
          </a:p>
          <a:p>
            <a:pPr eaLnBrk="1" hangingPunct="1"/>
            <a:r>
              <a:rPr lang="en-US" sz="3200" dirty="0"/>
              <a:t>Gravity </a:t>
            </a:r>
          </a:p>
        </p:txBody>
      </p:sp>
      <p:sp>
        <p:nvSpPr>
          <p:cNvPr id="7172" name="Rectangle 4"/>
          <p:cNvSpPr>
            <a:spLocks noGrp="1" noChangeArrowheads="1"/>
          </p:cNvSpPr>
          <p:nvPr>
            <p:ph type="body" sz="half" idx="2"/>
          </p:nvPr>
        </p:nvSpPr>
        <p:spPr>
          <a:xfrm>
            <a:off x="4644571" y="1516062"/>
            <a:ext cx="3991429" cy="4115097"/>
          </a:xfrm>
        </p:spPr>
        <p:txBody>
          <a:bodyPr/>
          <a:lstStyle/>
          <a:p>
            <a:pPr eaLnBrk="1" hangingPunct="1"/>
            <a:r>
              <a:rPr lang="en-US" sz="3200" dirty="0"/>
              <a:t>Electrical</a:t>
            </a:r>
          </a:p>
          <a:p>
            <a:pPr eaLnBrk="1" hangingPunct="1"/>
            <a:r>
              <a:rPr lang="en-US" sz="3200" dirty="0"/>
              <a:t>Gas</a:t>
            </a:r>
          </a:p>
          <a:p>
            <a:pPr eaLnBrk="1" hangingPunct="1"/>
            <a:r>
              <a:rPr lang="en-US" sz="3200" dirty="0"/>
              <a:t>Water</a:t>
            </a:r>
          </a:p>
          <a:p>
            <a:pPr eaLnBrk="1" hangingPunct="1"/>
            <a:r>
              <a:rPr lang="en-US" sz="3200" dirty="0"/>
              <a:t>Other stored energy </a:t>
            </a:r>
          </a:p>
          <a:p>
            <a:pPr lvl="1" eaLnBrk="1" hangingPunct="1">
              <a:buFont typeface="Wingdings" pitchFamily="2" charset="2"/>
              <a:buNone/>
            </a:pPr>
            <a:r>
              <a:rPr lang="en-US" sz="2400" dirty="0" smtClean="0"/>
              <a:t>(i.e. springs, capacitors)</a:t>
            </a:r>
          </a:p>
        </p:txBody>
      </p:sp>
    </p:spTree>
    <p:extLst>
      <p:ext uri="{BB962C8B-B14F-4D97-AF65-F5344CB8AC3E}">
        <p14:creationId xmlns:p14="http://schemas.microsoft.com/office/powerpoint/2010/main" val="95479036"/>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2724150" cy="1325563"/>
          </a:xfrm>
        </p:spPr>
        <p:txBody>
          <a:bodyPr/>
          <a:lstStyle/>
          <a:p>
            <a:r>
              <a:rPr lang="en-US" sz="3600" dirty="0" smtClean="0">
                <a:latin typeface="+mn-lt"/>
              </a:rPr>
              <a:t>Remember</a:t>
            </a:r>
            <a:endParaRPr lang="en-US" sz="3600" dirty="0">
              <a:latin typeface="+mn-lt"/>
            </a:endParaRPr>
          </a:p>
        </p:txBody>
      </p:sp>
      <p:sp>
        <p:nvSpPr>
          <p:cNvPr id="3" name="Content Placeholder 2"/>
          <p:cNvSpPr>
            <a:spLocks noGrp="1"/>
          </p:cNvSpPr>
          <p:nvPr>
            <p:ph idx="1"/>
          </p:nvPr>
        </p:nvSpPr>
        <p:spPr>
          <a:xfrm>
            <a:off x="838200" y="1143000"/>
            <a:ext cx="7886700" cy="4351338"/>
          </a:xfrm>
        </p:spPr>
        <p:txBody>
          <a:bodyPr/>
          <a:lstStyle/>
          <a:p>
            <a:endParaRPr lang="en-US" dirty="0" smtClean="0"/>
          </a:p>
          <a:p>
            <a:r>
              <a:rPr lang="en-US" sz="2600" dirty="0"/>
              <a:t>Lockout is not </a:t>
            </a:r>
            <a:r>
              <a:rPr lang="en-US" sz="2600" i="1" dirty="0"/>
              <a:t>just</a:t>
            </a:r>
            <a:r>
              <a:rPr lang="en-US" sz="2600" dirty="0"/>
              <a:t> for when things go wrong.</a:t>
            </a:r>
          </a:p>
          <a:p>
            <a:r>
              <a:rPr lang="en-US" sz="2600" dirty="0"/>
              <a:t>Lockout is not </a:t>
            </a:r>
            <a:r>
              <a:rPr lang="en-US" sz="2600" i="1" dirty="0"/>
              <a:t>just</a:t>
            </a:r>
            <a:r>
              <a:rPr lang="en-US" sz="2600" dirty="0"/>
              <a:t> for maintenance workers. </a:t>
            </a:r>
          </a:p>
          <a:p>
            <a:r>
              <a:rPr lang="en-US" sz="2600" dirty="0"/>
              <a:t>Make </a:t>
            </a:r>
            <a:r>
              <a:rPr lang="en-US" sz="2600" dirty="0" smtClean="0"/>
              <a:t>everyone understand </a:t>
            </a:r>
            <a:r>
              <a:rPr lang="en-US" sz="2600" b="1" dirty="0"/>
              <a:t>AND</a:t>
            </a:r>
            <a:r>
              <a:rPr lang="en-US" sz="2600" dirty="0"/>
              <a:t> </a:t>
            </a:r>
            <a:r>
              <a:rPr lang="en-US" sz="2600" dirty="0" smtClean="0"/>
              <a:t>uses </a:t>
            </a:r>
            <a:r>
              <a:rPr lang="en-US" sz="2600" dirty="0"/>
              <a:t>it</a:t>
            </a:r>
            <a:r>
              <a:rPr lang="en-US" sz="2600" dirty="0" smtClean="0"/>
              <a:t>.</a:t>
            </a:r>
            <a:endParaRPr lang="en-US" sz="2600" dirty="0"/>
          </a:p>
        </p:txBody>
      </p:sp>
      <p:pic>
        <p:nvPicPr>
          <p:cNvPr id="188418" name="Picture 2" descr="http://www.midwestind.com/assets/images/AutoShredders-Recyclers.jpg"/>
          <p:cNvPicPr>
            <a:picLocks noChangeAspect="1" noChangeArrowheads="1"/>
          </p:cNvPicPr>
          <p:nvPr/>
        </p:nvPicPr>
        <p:blipFill>
          <a:blip r:embed="rId2" cstate="print"/>
          <a:srcRect/>
          <a:stretch>
            <a:fillRect/>
          </a:stretch>
        </p:blipFill>
        <p:spPr bwMode="auto">
          <a:xfrm>
            <a:off x="1158926" y="3352800"/>
            <a:ext cx="6689674" cy="2070442"/>
          </a:xfrm>
          <a:prstGeom prst="rect">
            <a:avLst/>
          </a:prstGeom>
          <a:noFill/>
        </p:spPr>
      </p:pic>
    </p:spTree>
    <p:extLst>
      <p:ext uri="{BB962C8B-B14F-4D97-AF65-F5344CB8AC3E}">
        <p14:creationId xmlns:p14="http://schemas.microsoft.com/office/powerpoint/2010/main" val="250009930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4705350" cy="1325563"/>
          </a:xfrm>
        </p:spPr>
        <p:txBody>
          <a:bodyPr/>
          <a:lstStyle/>
          <a:p>
            <a:r>
              <a:rPr lang="en-US" sz="3600" dirty="0" smtClean="0">
                <a:latin typeface="+mn-lt"/>
              </a:rPr>
              <a:t>What do we Lockout? </a:t>
            </a:r>
            <a:r>
              <a:rPr lang="en-US" dirty="0" smtClean="0"/>
              <a:t>	</a:t>
            </a:r>
            <a:endParaRPr lang="en-US" dirty="0"/>
          </a:p>
        </p:txBody>
      </p:sp>
      <p:pic>
        <p:nvPicPr>
          <p:cNvPr id="79874" name="Picture 2" descr="http://www.harrisequip.com/assets/productsPage/TwoRamPage/Tworam7.jpg"/>
          <p:cNvPicPr>
            <a:picLocks noChangeAspect="1" noChangeArrowheads="1"/>
          </p:cNvPicPr>
          <p:nvPr/>
        </p:nvPicPr>
        <p:blipFill>
          <a:blip r:embed="rId3" cstate="print"/>
          <a:srcRect/>
          <a:stretch>
            <a:fillRect/>
          </a:stretch>
        </p:blipFill>
        <p:spPr bwMode="auto">
          <a:xfrm>
            <a:off x="1524000" y="1276082"/>
            <a:ext cx="6019800" cy="4438918"/>
          </a:xfrm>
          <a:prstGeom prst="rect">
            <a:avLst/>
          </a:prstGeom>
          <a:noFill/>
        </p:spPr>
      </p:pic>
    </p:spTree>
    <p:extLst>
      <p:ext uri="{BB962C8B-B14F-4D97-AF65-F5344CB8AC3E}">
        <p14:creationId xmlns:p14="http://schemas.microsoft.com/office/powerpoint/2010/main" val="21096587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68" y="685800"/>
            <a:ext cx="8405132" cy="1325563"/>
          </a:xfrm>
        </p:spPr>
        <p:txBody>
          <a:bodyPr/>
          <a:lstStyle/>
          <a:p>
            <a:r>
              <a:rPr lang="en-US" sz="4000" dirty="0" smtClean="0">
                <a:latin typeface="+mn-lt"/>
              </a:rPr>
              <a:t>Machinery with Multiple LOTO Points</a:t>
            </a:r>
            <a:endParaRPr lang="en-US" sz="4000" dirty="0">
              <a:latin typeface="+mn-lt"/>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7800" y="1752600"/>
            <a:ext cx="6248400" cy="4165600"/>
          </a:xfrm>
          <a:prstGeom prst="rect">
            <a:avLst/>
          </a:prstGeom>
        </p:spPr>
      </p:pic>
    </p:spTree>
    <p:extLst>
      <p:ext uri="{BB962C8B-B14F-4D97-AF65-F5344CB8AC3E}">
        <p14:creationId xmlns:p14="http://schemas.microsoft.com/office/powerpoint/2010/main" val="17233743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019797" cy="1325563"/>
          </a:xfrm>
        </p:spPr>
        <p:txBody>
          <a:bodyPr/>
          <a:lstStyle/>
          <a:p>
            <a:r>
              <a:rPr lang="en-US" sz="3600" dirty="0" smtClean="0">
                <a:latin typeface="+mn-lt"/>
              </a:rPr>
              <a:t>What about this? </a:t>
            </a:r>
            <a:endParaRPr lang="en-US" sz="3600" dirty="0">
              <a:latin typeface="+mn-lt"/>
            </a:endParaRPr>
          </a:p>
        </p:txBody>
      </p:sp>
      <p:pic>
        <p:nvPicPr>
          <p:cNvPr id="96258" name="Picture 2" descr="http://southernrecyclingcenter.com/images/Web-Loading-Dock.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6029" y="1219200"/>
            <a:ext cx="6394036" cy="4714875"/>
          </a:xfrm>
          <a:prstGeom prst="rect">
            <a:avLst/>
          </a:prstGeom>
          <a:noFill/>
        </p:spPr>
      </p:pic>
    </p:spTree>
    <p:extLst>
      <p:ext uri="{BB962C8B-B14F-4D97-AF65-F5344CB8AC3E}">
        <p14:creationId xmlns:p14="http://schemas.microsoft.com/office/powerpoint/2010/main" val="26910439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81275"/>
            <a:ext cx="7888514" cy="2371725"/>
          </a:xfrm>
        </p:spPr>
        <p:txBody>
          <a:bodyPr/>
          <a:lstStyle/>
          <a:p>
            <a:r>
              <a:rPr lang="en-US" sz="3400" b="1" dirty="0"/>
              <a:t>A 47-year-old man was operating a forklift in the bed of a semi-trailer. As the truck driver was pulling away from the dock, the forklift fell from the trailer bed to the ground...The </a:t>
            </a:r>
            <a:r>
              <a:rPr lang="en-US" sz="3400" b="1" dirty="0" smtClean="0"/>
              <a:t>forklift </a:t>
            </a:r>
            <a:r>
              <a:rPr lang="en-US" sz="3400" b="1" dirty="0"/>
              <a:t>operator was able to get himself off the ground and enter the facility, where he was treated by medical personnel. Approximately 16 hours later he died as a result of the injuries he suffered.</a:t>
            </a:r>
            <a:r>
              <a:rPr lang="en-US" sz="3400" b="1" dirty="0">
                <a:solidFill>
                  <a:schemeClr val="bg1"/>
                </a:solidFill>
              </a:rPr>
              <a:t/>
            </a:r>
            <a:br>
              <a:rPr lang="en-US" sz="3400" b="1" dirty="0">
                <a:solidFill>
                  <a:schemeClr val="bg1"/>
                </a:solidFill>
              </a:rPr>
            </a:br>
            <a:endParaRPr lang="en-US" sz="3400" b="1" dirty="0">
              <a:solidFill>
                <a:schemeClr val="bg1"/>
              </a:solidFill>
            </a:endParaRPr>
          </a:p>
        </p:txBody>
      </p:sp>
    </p:spTree>
    <p:extLst>
      <p:ext uri="{BB962C8B-B14F-4D97-AF65-F5344CB8AC3E}">
        <p14:creationId xmlns:p14="http://schemas.microsoft.com/office/powerpoint/2010/main" val="37028825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5848350" cy="1325563"/>
          </a:xfrm>
        </p:spPr>
        <p:txBody>
          <a:bodyPr/>
          <a:lstStyle/>
          <a:p>
            <a:r>
              <a:rPr lang="en-US" sz="3600" dirty="0" smtClean="0">
                <a:latin typeface="+mn-lt"/>
              </a:rPr>
              <a:t>Always Chock Your Wheels</a:t>
            </a:r>
            <a:endParaRPr lang="en-US" sz="3600" dirty="0">
              <a:latin typeface="+mn-lt"/>
            </a:endParaRPr>
          </a:p>
        </p:txBody>
      </p:sp>
      <p:pic>
        <p:nvPicPr>
          <p:cNvPr id="113666" name="Picture 2" descr="C:\Users\JoeBateman\Pictures\2008-04-02 001 - Copy\truck-wheel-chock.jpg"/>
          <p:cNvPicPr>
            <a:picLocks noChangeAspect="1" noChangeArrowheads="1"/>
          </p:cNvPicPr>
          <p:nvPr/>
        </p:nvPicPr>
        <p:blipFill>
          <a:blip r:embed="rId3" cstate="print"/>
          <a:srcRect/>
          <a:stretch>
            <a:fillRect/>
          </a:stretch>
        </p:blipFill>
        <p:spPr bwMode="auto">
          <a:xfrm>
            <a:off x="1143000" y="1219200"/>
            <a:ext cx="6749143" cy="4438816"/>
          </a:xfrm>
          <a:prstGeom prst="rect">
            <a:avLst/>
          </a:prstGeom>
          <a:noFill/>
        </p:spPr>
      </p:pic>
    </p:spTree>
    <p:extLst>
      <p:ext uri="{BB962C8B-B14F-4D97-AF65-F5344CB8AC3E}">
        <p14:creationId xmlns:p14="http://schemas.microsoft.com/office/powerpoint/2010/main" val="17039289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152400"/>
            <a:ext cx="5924550" cy="1206500"/>
          </a:xfrm>
        </p:spPr>
        <p:txBody>
          <a:bodyPr/>
          <a:lstStyle/>
          <a:p>
            <a:r>
              <a:rPr lang="en-US" sz="3600" dirty="0" smtClean="0">
                <a:latin typeface="+mn-lt"/>
              </a:rPr>
              <a:t>Glad Hand Locks</a:t>
            </a:r>
            <a:endParaRPr lang="en-US" sz="3600" dirty="0">
              <a:latin typeface="+mn-lt"/>
            </a:endParaRPr>
          </a:p>
        </p:txBody>
      </p:sp>
      <p:pic>
        <p:nvPicPr>
          <p:cNvPr id="98306" name="Picture 2" descr="C:\Documents and Settings\JoeB\My Documents\My Pictures\Pratt Nashville\Pratt Nashville 00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1218248"/>
            <a:ext cx="3946972" cy="2913729"/>
          </a:xfrm>
          <a:prstGeom prst="rect">
            <a:avLst/>
          </a:prstGeom>
          <a:noFill/>
        </p:spPr>
      </p:pic>
      <p:pic>
        <p:nvPicPr>
          <p:cNvPr id="98307" name="Picture 3" descr="C:\Documents and Settings\JoeB\My Documents\My Pictures\Pratt Nashville\Pratt Nashville 01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78971" y="2644142"/>
            <a:ext cx="4263042" cy="3147058"/>
          </a:xfrm>
          <a:prstGeom prst="rect">
            <a:avLst/>
          </a:prstGeom>
          <a:noFill/>
        </p:spPr>
      </p:pic>
    </p:spTree>
    <p:extLst>
      <p:ext uri="{BB962C8B-B14F-4D97-AF65-F5344CB8AC3E}">
        <p14:creationId xmlns:p14="http://schemas.microsoft.com/office/powerpoint/2010/main" val="359602363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705350" cy="1325563"/>
          </a:xfrm>
        </p:spPr>
        <p:txBody>
          <a:bodyPr/>
          <a:lstStyle/>
          <a:p>
            <a:r>
              <a:rPr lang="en-US" dirty="0" smtClean="0"/>
              <a:t>	</a:t>
            </a:r>
            <a:r>
              <a:rPr lang="en-US" sz="3600" dirty="0">
                <a:latin typeface="+mn-lt"/>
              </a:rPr>
              <a:t>Make it </a:t>
            </a:r>
            <a:r>
              <a:rPr lang="en-US" sz="3600" dirty="0" smtClean="0">
                <a:latin typeface="+mn-lt"/>
              </a:rPr>
              <a:t>Foolproof</a:t>
            </a:r>
            <a:endParaRPr lang="en-US" sz="3200" dirty="0">
              <a:latin typeface="+mn-lt"/>
            </a:endParaRPr>
          </a:p>
        </p:txBody>
      </p:sp>
      <p:pic>
        <p:nvPicPr>
          <p:cNvPr id="114690" name="Picture 2" descr="F:\DCIM\100KC813\100_104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295400"/>
            <a:ext cx="6096000" cy="4500183"/>
          </a:xfrm>
          <a:prstGeom prst="rect">
            <a:avLst/>
          </a:prstGeom>
          <a:noFill/>
        </p:spPr>
      </p:pic>
    </p:spTree>
    <p:extLst>
      <p:ext uri="{BB962C8B-B14F-4D97-AF65-F5344CB8AC3E}">
        <p14:creationId xmlns:p14="http://schemas.microsoft.com/office/powerpoint/2010/main" val="3521829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066800"/>
            <a:ext cx="8305800" cy="5078313"/>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prstClr val="black"/>
                </a:solidFill>
              </a:rPr>
              <a:t>A </a:t>
            </a:r>
            <a:r>
              <a:rPr lang="en-US" sz="2400" u="sng" dirty="0">
                <a:solidFill>
                  <a:prstClr val="black"/>
                </a:solidFill>
                <a:hlinkClick r:id="rId3"/>
              </a:rPr>
              <a:t>hazard</a:t>
            </a:r>
            <a:r>
              <a:rPr lang="en-US" sz="2400" dirty="0">
                <a:solidFill>
                  <a:prstClr val="black"/>
                </a:solidFill>
              </a:rPr>
              <a:t> is a situation, an item, or a condition that is potentially dangerous. A hazard might endanger the health and/or safety of workers, contractors, or the general public.</a:t>
            </a:r>
          </a:p>
          <a:p>
            <a:pPr marL="342900" indent="-342900">
              <a:buFont typeface="Arial" panose="020B0604020202020204" pitchFamily="34" charset="0"/>
              <a:buChar char="•"/>
            </a:pPr>
            <a:endParaRPr lang="en-US" sz="2400" dirty="0">
              <a:solidFill>
                <a:prstClr val="black"/>
              </a:solidFill>
            </a:endParaRPr>
          </a:p>
          <a:p>
            <a:pPr marL="342900" indent="-342900">
              <a:buFont typeface="Arial" panose="020B0604020202020204" pitchFamily="34" charset="0"/>
              <a:buChar char="•"/>
            </a:pPr>
            <a:r>
              <a:rPr lang="en-US" sz="2400" dirty="0">
                <a:solidFill>
                  <a:prstClr val="black"/>
                </a:solidFill>
              </a:rPr>
              <a:t>Hazards may </a:t>
            </a:r>
            <a:r>
              <a:rPr lang="en-US" sz="2400" dirty="0" smtClean="0">
                <a:solidFill>
                  <a:prstClr val="black"/>
                </a:solidFill>
              </a:rPr>
              <a:t>look nonthreatening, </a:t>
            </a:r>
            <a:r>
              <a:rPr lang="en-US" sz="2400" dirty="0">
                <a:solidFill>
                  <a:prstClr val="black"/>
                </a:solidFill>
              </a:rPr>
              <a:t>but they have the potential to result in injury, illness or loss of life and/or property within certain conditions, and are described as </a:t>
            </a:r>
            <a:r>
              <a:rPr lang="en-US" sz="2400" u="sng" dirty="0">
                <a:solidFill>
                  <a:prstClr val="black"/>
                </a:solidFill>
              </a:rPr>
              <a:t>incidents</a:t>
            </a:r>
            <a:r>
              <a:rPr lang="en-US" sz="2400" dirty="0">
                <a:solidFill>
                  <a:prstClr val="black"/>
                </a:solidFill>
              </a:rPr>
              <a:t> looking for a place to happen.</a:t>
            </a:r>
          </a:p>
          <a:p>
            <a:pPr marL="342900" indent="-342900">
              <a:buFont typeface="Arial" panose="020B0604020202020204" pitchFamily="34" charset="0"/>
              <a:buChar char="•"/>
            </a:pPr>
            <a:endParaRPr lang="en-US" sz="2400" dirty="0">
              <a:solidFill>
                <a:prstClr val="black"/>
              </a:solidFill>
            </a:endParaRPr>
          </a:p>
          <a:p>
            <a:pPr marL="342900" indent="-342900">
              <a:buFont typeface="Arial" panose="020B0604020202020204" pitchFamily="34" charset="0"/>
              <a:buChar char="•"/>
            </a:pPr>
            <a:r>
              <a:rPr lang="en-US" sz="2400" dirty="0">
                <a:solidFill>
                  <a:prstClr val="black"/>
                </a:solidFill>
              </a:rPr>
              <a:t>Most hazards are foreseeable and, therefore, preventable if safety measures are implemented and hazards are diligently reported and dealt with.</a:t>
            </a:r>
          </a:p>
          <a:p>
            <a:pPr algn="ctr"/>
            <a:endParaRPr lang="en-US" b="1" dirty="0" smtClean="0">
              <a:solidFill>
                <a:prstClr val="black"/>
              </a:solidFill>
            </a:endParaRPr>
          </a:p>
          <a:p>
            <a:pPr algn="ctr"/>
            <a:r>
              <a:rPr lang="en-US" b="1" dirty="0" smtClean="0">
                <a:solidFill>
                  <a:srgbClr val="FF0000"/>
                </a:solidFill>
              </a:rPr>
              <a:t>(Hazard Recognition Checklists)</a:t>
            </a:r>
            <a:endParaRPr lang="en-US" b="1" dirty="0">
              <a:solidFill>
                <a:srgbClr val="FF0000"/>
              </a:solidFill>
            </a:endParaRPr>
          </a:p>
        </p:txBody>
      </p:sp>
      <p:sp>
        <p:nvSpPr>
          <p:cNvPr id="3" name="Title 1"/>
          <p:cNvSpPr txBox="1">
            <a:spLocks/>
          </p:cNvSpPr>
          <p:nvPr/>
        </p:nvSpPr>
        <p:spPr>
          <a:xfrm>
            <a:off x="217714" y="152400"/>
            <a:ext cx="7886095" cy="95934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n-US" altLang="en-US" sz="3600" dirty="0" smtClean="0">
                <a:solidFill>
                  <a:prstClr val="black"/>
                </a:solidFill>
                <a:latin typeface="Calibri"/>
              </a:rPr>
              <a:t>What is a Hazard?</a:t>
            </a:r>
          </a:p>
        </p:txBody>
      </p:sp>
    </p:spTree>
    <p:extLst>
      <p:ext uri="{BB962C8B-B14F-4D97-AF65-F5344CB8AC3E}">
        <p14:creationId xmlns:p14="http://schemas.microsoft.com/office/powerpoint/2010/main" val="2102275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 y="-152400"/>
            <a:ext cx="5391150" cy="1325563"/>
          </a:xfrm>
        </p:spPr>
        <p:txBody>
          <a:bodyPr/>
          <a:lstStyle/>
          <a:p>
            <a:pPr eaLnBrk="1" hangingPunct="1"/>
            <a:r>
              <a:rPr lang="en-US" sz="3600" dirty="0">
                <a:latin typeface="+mn-lt"/>
              </a:rPr>
              <a:t>Authorized Employee</a:t>
            </a:r>
          </a:p>
        </p:txBody>
      </p:sp>
      <p:sp>
        <p:nvSpPr>
          <p:cNvPr id="9219" name="Rectangle 3"/>
          <p:cNvSpPr>
            <a:spLocks noGrp="1" noChangeArrowheads="1"/>
          </p:cNvSpPr>
          <p:nvPr>
            <p:ph type="body" idx="1"/>
          </p:nvPr>
        </p:nvSpPr>
        <p:spPr>
          <a:xfrm>
            <a:off x="609600" y="1371600"/>
            <a:ext cx="7886700" cy="4351338"/>
          </a:xfrm>
        </p:spPr>
        <p:txBody>
          <a:bodyPr/>
          <a:lstStyle/>
          <a:p>
            <a:pPr eaLnBrk="1" hangingPunct="1"/>
            <a:r>
              <a:rPr lang="en-US" sz="3000" dirty="0"/>
              <a:t>Maintains </a:t>
            </a:r>
            <a:r>
              <a:rPr lang="en-US" sz="3000" dirty="0" smtClean="0"/>
              <a:t>and/or uses the equipment</a:t>
            </a:r>
            <a:endParaRPr lang="en-US" sz="3000" dirty="0"/>
          </a:p>
          <a:p>
            <a:pPr eaLnBrk="1" hangingPunct="1"/>
            <a:r>
              <a:rPr lang="en-US" sz="3000" dirty="0"/>
              <a:t>Services equipment</a:t>
            </a:r>
          </a:p>
          <a:p>
            <a:pPr eaLnBrk="1" hangingPunct="1"/>
            <a:r>
              <a:rPr lang="en-US" sz="3000" dirty="0"/>
              <a:t>Is </a:t>
            </a:r>
            <a:r>
              <a:rPr lang="en-US" sz="3000" b="1" dirty="0"/>
              <a:t>properly</a:t>
            </a:r>
            <a:r>
              <a:rPr lang="en-US" sz="3000" dirty="0"/>
              <a:t> and </a:t>
            </a:r>
            <a:r>
              <a:rPr lang="en-US" sz="3000" b="1" dirty="0"/>
              <a:t>thoroughly </a:t>
            </a:r>
            <a:r>
              <a:rPr lang="en-US" sz="3000" dirty="0"/>
              <a:t>trained to use lockout/tagout procedures</a:t>
            </a:r>
          </a:p>
          <a:p>
            <a:pPr eaLnBrk="1" hangingPunct="1"/>
            <a:r>
              <a:rPr lang="en-US" sz="3000" dirty="0"/>
              <a:t>Operates equipment (sometimes)</a:t>
            </a:r>
            <a:endParaRPr lang="en-US" dirty="0" smtClean="0"/>
          </a:p>
        </p:txBody>
      </p:sp>
      <p:pic>
        <p:nvPicPr>
          <p:cNvPr id="177154" name="Picture 2" descr="http://www.nrel.gov/news/features/images/20111108_virent_pix19805_lar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3886200"/>
            <a:ext cx="3229428" cy="1978931"/>
          </a:xfrm>
          <a:prstGeom prst="rect">
            <a:avLst/>
          </a:prstGeom>
          <a:noFill/>
        </p:spPr>
      </p:pic>
    </p:spTree>
    <p:extLst>
      <p:ext uri="{BB962C8B-B14F-4D97-AF65-F5344CB8AC3E}">
        <p14:creationId xmlns:p14="http://schemas.microsoft.com/office/powerpoint/2010/main" val="5206570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47650" y="-152400"/>
            <a:ext cx="4781550" cy="1325563"/>
          </a:xfrm>
        </p:spPr>
        <p:txBody>
          <a:bodyPr/>
          <a:lstStyle/>
          <a:p>
            <a:pPr eaLnBrk="1" hangingPunct="1"/>
            <a:r>
              <a:rPr lang="en-US" sz="3600" dirty="0">
                <a:latin typeface="+mn-lt"/>
              </a:rPr>
              <a:t>Affected Employees</a:t>
            </a:r>
          </a:p>
        </p:txBody>
      </p:sp>
      <p:sp>
        <p:nvSpPr>
          <p:cNvPr id="8195" name="Rectangle 3"/>
          <p:cNvSpPr>
            <a:spLocks noGrp="1" noChangeArrowheads="1"/>
          </p:cNvSpPr>
          <p:nvPr>
            <p:ph type="body" idx="1"/>
          </p:nvPr>
        </p:nvSpPr>
        <p:spPr>
          <a:xfrm>
            <a:off x="381000" y="1371600"/>
            <a:ext cx="7886700" cy="4351338"/>
          </a:xfrm>
        </p:spPr>
        <p:txBody>
          <a:bodyPr/>
          <a:lstStyle/>
          <a:p>
            <a:pPr eaLnBrk="1" hangingPunct="1">
              <a:buFont typeface="Wingdings" pitchFamily="2" charset="2"/>
              <a:buNone/>
            </a:pPr>
            <a:r>
              <a:rPr lang="en-US" sz="3000" dirty="0"/>
              <a:t>Employees who:</a:t>
            </a:r>
          </a:p>
          <a:p>
            <a:pPr eaLnBrk="1" hangingPunct="1"/>
            <a:r>
              <a:rPr lang="en-US" sz="3000" dirty="0" smtClean="0"/>
              <a:t>Operate</a:t>
            </a:r>
            <a:endParaRPr lang="en-US" sz="3000" dirty="0"/>
          </a:p>
          <a:p>
            <a:pPr eaLnBrk="1" hangingPunct="1"/>
            <a:r>
              <a:rPr lang="en-US" sz="3000" dirty="0"/>
              <a:t>Work around</a:t>
            </a:r>
          </a:p>
          <a:p>
            <a:pPr eaLnBrk="1" hangingPunct="1"/>
            <a:r>
              <a:rPr lang="en-US" sz="3000" dirty="0"/>
              <a:t>Occasionally adjust equipment that is subject to lockout tagout</a:t>
            </a:r>
          </a:p>
        </p:txBody>
      </p:sp>
    </p:spTree>
    <p:extLst>
      <p:ext uri="{BB962C8B-B14F-4D97-AF65-F5344CB8AC3E}">
        <p14:creationId xmlns:p14="http://schemas.microsoft.com/office/powerpoint/2010/main" val="2050580703"/>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381000" y="-182563"/>
            <a:ext cx="3562350" cy="1325563"/>
          </a:xfrm>
        </p:spPr>
        <p:txBody>
          <a:bodyPr/>
          <a:lstStyle/>
          <a:p>
            <a:pPr eaLnBrk="1" hangingPunct="1"/>
            <a:r>
              <a:rPr lang="en-US" sz="3600" dirty="0" smtClean="0">
                <a:latin typeface="+mn-lt"/>
              </a:rPr>
              <a:t>Where to Begin </a:t>
            </a:r>
          </a:p>
        </p:txBody>
      </p:sp>
      <p:sp>
        <p:nvSpPr>
          <p:cNvPr id="10243" name="Rectangle 5"/>
          <p:cNvSpPr>
            <a:spLocks noGrp="1" noChangeArrowheads="1"/>
          </p:cNvSpPr>
          <p:nvPr>
            <p:ph type="body" idx="1"/>
          </p:nvPr>
        </p:nvSpPr>
        <p:spPr>
          <a:xfrm>
            <a:off x="609600" y="1295400"/>
            <a:ext cx="7886700" cy="4351338"/>
          </a:xfrm>
        </p:spPr>
        <p:txBody>
          <a:bodyPr/>
          <a:lstStyle/>
          <a:p>
            <a:pPr eaLnBrk="1" hangingPunct="1"/>
            <a:endParaRPr lang="en-US" dirty="0" smtClean="0"/>
          </a:p>
          <a:p>
            <a:pPr eaLnBrk="1" hangingPunct="1"/>
            <a:r>
              <a:rPr lang="en-US" sz="2400" dirty="0" smtClean="0"/>
              <a:t>First, conduct a </a:t>
            </a:r>
            <a:r>
              <a:rPr lang="en-US" sz="3200" b="1" dirty="0"/>
              <a:t>HAZARD ASSESSMENT </a:t>
            </a:r>
            <a:r>
              <a:rPr lang="en-US" sz="2400" dirty="0" smtClean="0"/>
              <a:t>by identifying each piece of equipment that is used, serviced, or maintained</a:t>
            </a:r>
          </a:p>
          <a:p>
            <a:pPr lvl="1" eaLnBrk="1" hangingPunct="1"/>
            <a:r>
              <a:rPr lang="en-US" sz="2000" dirty="0" smtClean="0"/>
              <a:t>Include broken or stored equipment</a:t>
            </a:r>
          </a:p>
          <a:p>
            <a:pPr eaLnBrk="1" hangingPunct="1"/>
            <a:r>
              <a:rPr lang="en-US" sz="2400" dirty="0" smtClean="0"/>
              <a:t>Then, determine the requirements for lockout </a:t>
            </a:r>
          </a:p>
          <a:p>
            <a:pPr lvl="1" eaLnBrk="1" hangingPunct="1"/>
            <a:r>
              <a:rPr lang="en-US" sz="2000" dirty="0" smtClean="0"/>
              <a:t>If there is more than one primary energy source to the equipment, document each source</a:t>
            </a:r>
          </a:p>
        </p:txBody>
      </p:sp>
    </p:spTree>
    <p:extLst>
      <p:ext uri="{BB962C8B-B14F-4D97-AF65-F5344CB8AC3E}">
        <p14:creationId xmlns:p14="http://schemas.microsoft.com/office/powerpoint/2010/main" val="140714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304800" y="-152400"/>
            <a:ext cx="3486150" cy="1325563"/>
          </a:xfrm>
        </p:spPr>
        <p:txBody>
          <a:bodyPr/>
          <a:lstStyle/>
          <a:p>
            <a:pPr eaLnBrk="1" hangingPunct="1"/>
            <a:r>
              <a:rPr lang="en-US" sz="3600" dirty="0" smtClean="0">
                <a:latin typeface="+mn-lt"/>
              </a:rPr>
              <a:t>Where to Begin</a:t>
            </a:r>
          </a:p>
        </p:txBody>
      </p:sp>
      <p:sp>
        <p:nvSpPr>
          <p:cNvPr id="11267" name="Rectangle 5"/>
          <p:cNvSpPr>
            <a:spLocks noGrp="1" noChangeArrowheads="1"/>
          </p:cNvSpPr>
          <p:nvPr>
            <p:ph type="body" idx="1"/>
          </p:nvPr>
        </p:nvSpPr>
        <p:spPr>
          <a:xfrm>
            <a:off x="609600" y="1371600"/>
            <a:ext cx="7886700" cy="4351338"/>
          </a:xfrm>
        </p:spPr>
        <p:txBody>
          <a:bodyPr/>
          <a:lstStyle/>
          <a:p>
            <a:pPr eaLnBrk="1" hangingPunct="1">
              <a:lnSpc>
                <a:spcPct val="90000"/>
              </a:lnSpc>
            </a:pPr>
            <a:r>
              <a:rPr lang="en-US" sz="2400" dirty="0" smtClean="0"/>
              <a:t>Document all energy sources</a:t>
            </a:r>
          </a:p>
          <a:p>
            <a:pPr lvl="1" eaLnBrk="1" hangingPunct="1">
              <a:lnSpc>
                <a:spcPct val="90000"/>
              </a:lnSpc>
            </a:pPr>
            <a:r>
              <a:rPr lang="en-US" sz="2000" dirty="0" smtClean="0"/>
              <a:t>Hidden</a:t>
            </a:r>
          </a:p>
          <a:p>
            <a:pPr lvl="1" eaLnBrk="1" hangingPunct="1">
              <a:lnSpc>
                <a:spcPct val="90000"/>
              </a:lnSpc>
            </a:pPr>
            <a:r>
              <a:rPr lang="en-US" sz="2000" dirty="0" smtClean="0"/>
              <a:t>Direct</a:t>
            </a:r>
          </a:p>
          <a:p>
            <a:pPr eaLnBrk="1" hangingPunct="1">
              <a:lnSpc>
                <a:spcPct val="90000"/>
              </a:lnSpc>
            </a:pPr>
            <a:r>
              <a:rPr lang="en-US" sz="2400" dirty="0" smtClean="0"/>
              <a:t>The hazard posed</a:t>
            </a:r>
          </a:p>
          <a:p>
            <a:pPr eaLnBrk="1" hangingPunct="1">
              <a:lnSpc>
                <a:spcPct val="90000"/>
              </a:lnSpc>
            </a:pPr>
            <a:r>
              <a:rPr lang="en-US" sz="2400" dirty="0" smtClean="0"/>
              <a:t>The magnitude or measurable degree of danger</a:t>
            </a:r>
          </a:p>
          <a:p>
            <a:pPr eaLnBrk="1" hangingPunct="1">
              <a:lnSpc>
                <a:spcPct val="90000"/>
              </a:lnSpc>
            </a:pPr>
            <a:r>
              <a:rPr lang="en-US" sz="2400" dirty="0" smtClean="0"/>
              <a:t>Special or unusual conditions</a:t>
            </a:r>
          </a:p>
          <a:p>
            <a:pPr eaLnBrk="1" hangingPunct="1">
              <a:lnSpc>
                <a:spcPct val="90000"/>
              </a:lnSpc>
            </a:pPr>
            <a:r>
              <a:rPr lang="en-US" sz="2400" dirty="0" smtClean="0"/>
              <a:t>Proper isolations and devices</a:t>
            </a:r>
          </a:p>
        </p:txBody>
      </p:sp>
    </p:spTree>
    <p:extLst>
      <p:ext uri="{BB962C8B-B14F-4D97-AF65-F5344CB8AC3E}">
        <p14:creationId xmlns:p14="http://schemas.microsoft.com/office/powerpoint/2010/main" val="3532507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76200"/>
            <a:ext cx="5409897" cy="1143000"/>
          </a:xfrm>
        </p:spPr>
        <p:txBody>
          <a:bodyPr/>
          <a:lstStyle/>
          <a:p>
            <a:pPr eaLnBrk="1" hangingPunct="1"/>
            <a:r>
              <a:rPr lang="en-US" sz="3600" dirty="0" smtClean="0">
                <a:latin typeface="+mn-lt"/>
              </a:rPr>
              <a:t>Types of Lockout Devices</a:t>
            </a:r>
          </a:p>
        </p:txBody>
      </p:sp>
      <p:sp>
        <p:nvSpPr>
          <p:cNvPr id="12291" name="Rectangle 3"/>
          <p:cNvSpPr>
            <a:spLocks noGrp="1" noChangeArrowheads="1"/>
          </p:cNvSpPr>
          <p:nvPr>
            <p:ph type="body" sz="half" idx="1"/>
          </p:nvPr>
        </p:nvSpPr>
        <p:spPr>
          <a:xfrm>
            <a:off x="1066800" y="1447800"/>
            <a:ext cx="3813024" cy="4115098"/>
          </a:xfrm>
        </p:spPr>
        <p:txBody>
          <a:bodyPr/>
          <a:lstStyle/>
          <a:p>
            <a:pPr eaLnBrk="1" hangingPunct="1"/>
            <a:r>
              <a:rPr lang="en-US" sz="2600" dirty="0"/>
              <a:t>Locks</a:t>
            </a:r>
          </a:p>
          <a:p>
            <a:pPr eaLnBrk="1" hangingPunct="1"/>
            <a:r>
              <a:rPr lang="en-US" sz="2600" dirty="0"/>
              <a:t>Blocks</a:t>
            </a:r>
          </a:p>
          <a:p>
            <a:pPr eaLnBrk="1" hangingPunct="1"/>
            <a:r>
              <a:rPr lang="en-US" sz="2600" dirty="0"/>
              <a:t>Chains</a:t>
            </a:r>
          </a:p>
          <a:p>
            <a:pPr eaLnBrk="1" hangingPunct="1"/>
            <a:r>
              <a:rPr lang="en-US" sz="2600" dirty="0"/>
              <a:t>Multilock hasps</a:t>
            </a:r>
          </a:p>
          <a:p>
            <a:pPr eaLnBrk="1" hangingPunct="1"/>
            <a:r>
              <a:rPr lang="en-US" sz="2600" dirty="0"/>
              <a:t>Wheel valve covers</a:t>
            </a:r>
          </a:p>
          <a:p>
            <a:pPr eaLnBrk="1" hangingPunct="1"/>
            <a:r>
              <a:rPr lang="en-US" sz="2600" dirty="0"/>
              <a:t>Ball valve covers</a:t>
            </a:r>
          </a:p>
          <a:p>
            <a:pPr eaLnBrk="1" hangingPunct="1"/>
            <a:r>
              <a:rPr lang="en-US" sz="2600" dirty="0"/>
              <a:t>Gladhand locks</a:t>
            </a:r>
          </a:p>
        </p:txBody>
      </p:sp>
      <p:pic>
        <p:nvPicPr>
          <p:cNvPr id="12292" name="Picture 8" descr="lockout"/>
          <p:cNvPicPr>
            <a:picLocks noGrp="1" noChangeAspect="1" noChangeArrowheads="1"/>
          </p:cNvPicPr>
          <p:nvPr>
            <p:ph type="clipArt" sz="half" idx="2"/>
          </p:nvPr>
        </p:nvPicPr>
        <p:blipFill>
          <a:blip r:embed="rId3" cstate="print"/>
          <a:srcRect/>
          <a:stretch>
            <a:fillRect/>
          </a:stretch>
        </p:blipFill>
        <p:spPr>
          <a:xfrm>
            <a:off x="5943600" y="1295400"/>
            <a:ext cx="1856409" cy="4267498"/>
          </a:xfrm>
          <a:noFill/>
        </p:spPr>
      </p:pic>
    </p:spTree>
    <p:extLst>
      <p:ext uri="{BB962C8B-B14F-4D97-AF65-F5344CB8AC3E}">
        <p14:creationId xmlns:p14="http://schemas.microsoft.com/office/powerpoint/2010/main" val="80020101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762750" cy="1325563"/>
          </a:xfrm>
        </p:spPr>
        <p:txBody>
          <a:bodyPr/>
          <a:lstStyle/>
          <a:p>
            <a:r>
              <a:rPr lang="en-US" sz="3600" dirty="0" smtClean="0">
                <a:latin typeface="+mn-lt"/>
              </a:rPr>
              <a:t>Overhead Crane Controls/Plugs</a:t>
            </a:r>
            <a:endParaRPr lang="en-US" sz="3600" dirty="0">
              <a:latin typeface="+mn-lt"/>
            </a:endParaRPr>
          </a:p>
        </p:txBody>
      </p:sp>
      <p:pic>
        <p:nvPicPr>
          <p:cNvPr id="112642" name="Picture 2" descr="C:\Users\JoeBateman\Pictures\Lockout device for plug or overhead crane control.jpg"/>
          <p:cNvPicPr>
            <a:picLocks noChangeAspect="1" noChangeArrowheads="1"/>
          </p:cNvPicPr>
          <p:nvPr/>
        </p:nvPicPr>
        <p:blipFill>
          <a:blip r:embed="rId2" cstate="print"/>
          <a:srcRect/>
          <a:stretch>
            <a:fillRect/>
          </a:stretch>
        </p:blipFill>
        <p:spPr bwMode="auto">
          <a:xfrm>
            <a:off x="4343400" y="1254829"/>
            <a:ext cx="4453559" cy="4383972"/>
          </a:xfrm>
          <a:prstGeom prst="rect">
            <a:avLst/>
          </a:prstGeom>
          <a:noFill/>
        </p:spPr>
      </p:pic>
      <p:pic>
        <p:nvPicPr>
          <p:cNvPr id="112643" name="Picture 3" descr="C:\Users\JoeBateman\Pictures\Lockout device for plug2.jpg"/>
          <p:cNvPicPr>
            <a:picLocks noChangeAspect="1" noChangeArrowheads="1"/>
          </p:cNvPicPr>
          <p:nvPr/>
        </p:nvPicPr>
        <p:blipFill>
          <a:blip r:embed="rId3" cstate="print"/>
          <a:srcRect/>
          <a:stretch>
            <a:fillRect/>
          </a:stretch>
        </p:blipFill>
        <p:spPr bwMode="auto">
          <a:xfrm>
            <a:off x="152400" y="1280229"/>
            <a:ext cx="4801810" cy="3686889"/>
          </a:xfrm>
          <a:prstGeom prst="rect">
            <a:avLst/>
          </a:prstGeom>
          <a:noFill/>
        </p:spPr>
      </p:pic>
    </p:spTree>
    <p:extLst>
      <p:ext uri="{BB962C8B-B14F-4D97-AF65-F5344CB8AC3E}">
        <p14:creationId xmlns:p14="http://schemas.microsoft.com/office/powerpoint/2010/main" val="303536005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2647950" cy="1325563"/>
          </a:xfrm>
        </p:spPr>
        <p:txBody>
          <a:bodyPr/>
          <a:lstStyle/>
          <a:p>
            <a:r>
              <a:rPr lang="en-US" sz="3600" dirty="0" smtClean="0">
                <a:latin typeface="+mn-lt"/>
              </a:rPr>
              <a:t>Breakers</a:t>
            </a:r>
            <a:endParaRPr lang="en-US" sz="3600" dirty="0">
              <a:latin typeface="+mn-lt"/>
            </a:endParaRPr>
          </a:p>
        </p:txBody>
      </p:sp>
      <p:pic>
        <p:nvPicPr>
          <p:cNvPr id="113666" name="Picture 2" descr="C:\Users\JoeBateman\Pictures\Lockout device for breaker.jpg"/>
          <p:cNvPicPr>
            <a:picLocks noChangeAspect="1" noChangeArrowheads="1"/>
          </p:cNvPicPr>
          <p:nvPr/>
        </p:nvPicPr>
        <p:blipFill>
          <a:blip r:embed="rId2" cstate="print"/>
          <a:srcRect/>
          <a:stretch>
            <a:fillRect/>
          </a:stretch>
        </p:blipFill>
        <p:spPr bwMode="auto">
          <a:xfrm>
            <a:off x="1752599" y="1219200"/>
            <a:ext cx="5486401" cy="4486495"/>
          </a:xfrm>
          <a:prstGeom prst="rect">
            <a:avLst/>
          </a:prstGeom>
          <a:noFill/>
        </p:spPr>
      </p:pic>
    </p:spTree>
    <p:extLst>
      <p:ext uri="{BB962C8B-B14F-4D97-AF65-F5344CB8AC3E}">
        <p14:creationId xmlns:p14="http://schemas.microsoft.com/office/powerpoint/2010/main" val="166366304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805" y="-152400"/>
            <a:ext cx="3568195" cy="1325563"/>
          </a:xfrm>
        </p:spPr>
        <p:txBody>
          <a:bodyPr/>
          <a:lstStyle/>
          <a:p>
            <a:r>
              <a:rPr lang="en-US" sz="3600" dirty="0" smtClean="0">
                <a:latin typeface="+mn-lt"/>
              </a:rPr>
              <a:t>Wall Switches</a:t>
            </a:r>
            <a:endParaRPr lang="en-US" sz="3600" dirty="0">
              <a:latin typeface="+mn-lt"/>
            </a:endParaRPr>
          </a:p>
        </p:txBody>
      </p:sp>
      <p:pic>
        <p:nvPicPr>
          <p:cNvPr id="114690" name="Picture 2" descr="C:\Users\JoeBateman\Pictures\Lockout device for wall switch.jpg"/>
          <p:cNvPicPr>
            <a:picLocks noChangeAspect="1" noChangeArrowheads="1"/>
          </p:cNvPicPr>
          <p:nvPr/>
        </p:nvPicPr>
        <p:blipFill>
          <a:blip r:embed="rId2" cstate="print"/>
          <a:srcRect/>
          <a:stretch>
            <a:fillRect/>
          </a:stretch>
        </p:blipFill>
        <p:spPr bwMode="auto">
          <a:xfrm>
            <a:off x="2527300" y="1600200"/>
            <a:ext cx="4077711" cy="4145843"/>
          </a:xfrm>
          <a:prstGeom prst="rect">
            <a:avLst/>
          </a:prstGeom>
          <a:noFill/>
        </p:spPr>
      </p:pic>
    </p:spTree>
    <p:extLst>
      <p:ext uri="{BB962C8B-B14F-4D97-AF65-F5344CB8AC3E}">
        <p14:creationId xmlns:p14="http://schemas.microsoft.com/office/powerpoint/2010/main" val="33076874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94" y="-152400"/>
            <a:ext cx="5821046" cy="1325563"/>
          </a:xfrm>
        </p:spPr>
        <p:txBody>
          <a:bodyPr/>
          <a:lstStyle/>
          <a:p>
            <a:r>
              <a:rPr lang="en-US" sz="3600" dirty="0" smtClean="0">
                <a:latin typeface="+mn-lt"/>
              </a:rPr>
              <a:t>Options for mobile equipment</a:t>
            </a:r>
            <a:endParaRPr lang="en-US" sz="3600" dirty="0">
              <a:latin typeface="+mn-lt"/>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3995" y="1828800"/>
            <a:ext cx="5867400" cy="315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057399"/>
            <a:ext cx="2514600" cy="3566160"/>
          </a:xfrm>
          <a:prstGeom prst="rect">
            <a:avLst/>
          </a:prstGeom>
        </p:spPr>
      </p:pic>
    </p:spTree>
    <p:extLst>
      <p:ext uri="{BB962C8B-B14F-4D97-AF65-F5344CB8AC3E}">
        <p14:creationId xmlns:p14="http://schemas.microsoft.com/office/powerpoint/2010/main" val="273104444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76200"/>
            <a:ext cx="7010098" cy="1143000"/>
          </a:xfrm>
        </p:spPr>
        <p:txBody>
          <a:bodyPr/>
          <a:lstStyle/>
          <a:p>
            <a:pPr eaLnBrk="1" hangingPunct="1"/>
            <a:r>
              <a:rPr lang="en-US" sz="3600" dirty="0" smtClean="0">
                <a:latin typeface="+mn-lt"/>
              </a:rPr>
              <a:t>Requirements for LOTO Devices</a:t>
            </a:r>
          </a:p>
        </p:txBody>
      </p:sp>
      <p:sp>
        <p:nvSpPr>
          <p:cNvPr id="13315" name="Rectangle 3"/>
          <p:cNvSpPr>
            <a:spLocks noGrp="1" noChangeArrowheads="1"/>
          </p:cNvSpPr>
          <p:nvPr>
            <p:ph type="body" sz="half" idx="1"/>
          </p:nvPr>
        </p:nvSpPr>
        <p:spPr>
          <a:xfrm>
            <a:off x="914703" y="1936255"/>
            <a:ext cx="3813024" cy="4193977"/>
          </a:xfrm>
        </p:spPr>
        <p:txBody>
          <a:bodyPr/>
          <a:lstStyle/>
          <a:p>
            <a:pPr eaLnBrk="1" hangingPunct="1"/>
            <a:r>
              <a:rPr lang="en-US" sz="3300" dirty="0"/>
              <a:t>Durable</a:t>
            </a:r>
          </a:p>
          <a:p>
            <a:pPr eaLnBrk="1" hangingPunct="1"/>
            <a:r>
              <a:rPr lang="en-US" sz="3300" dirty="0"/>
              <a:t>Standardized</a:t>
            </a:r>
          </a:p>
          <a:p>
            <a:pPr eaLnBrk="1" hangingPunct="1"/>
            <a:r>
              <a:rPr lang="en-US" sz="3300" dirty="0"/>
              <a:t>Substantial</a:t>
            </a:r>
          </a:p>
          <a:p>
            <a:pPr eaLnBrk="1" hangingPunct="1"/>
            <a:r>
              <a:rPr lang="en-US" sz="3300" dirty="0"/>
              <a:t>Identifiable</a:t>
            </a:r>
          </a:p>
        </p:txBody>
      </p:sp>
      <p:pic>
        <p:nvPicPr>
          <p:cNvPr id="2050" name="Picture 2" descr="C:\Users\JoeBateman\Pictures\Lockout multiple with tags.jpg"/>
          <p:cNvPicPr>
            <a:picLocks noGrp="1" noChangeAspect="1" noChangeArrowheads="1"/>
          </p:cNvPicPr>
          <p:nvPr>
            <p:ph type="clipArt"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257800" y="1600200"/>
            <a:ext cx="2857500" cy="3652242"/>
          </a:xfrm>
          <a:prstGeom prst="rect">
            <a:avLst/>
          </a:prstGeom>
          <a:noFill/>
        </p:spPr>
      </p:pic>
    </p:spTree>
    <p:extLst>
      <p:ext uri="{BB962C8B-B14F-4D97-AF65-F5344CB8AC3E}">
        <p14:creationId xmlns:p14="http://schemas.microsoft.com/office/powerpoint/2010/main" val="117158762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524000"/>
            <a:ext cx="6705600" cy="3847207"/>
          </a:xfrm>
          <a:prstGeom prst="rect">
            <a:avLst/>
          </a:prstGeom>
          <a:noFill/>
        </p:spPr>
        <p:txBody>
          <a:bodyPr wrap="square" rtlCol="0">
            <a:spAutoFit/>
          </a:bodyPr>
          <a:lstStyle/>
          <a:p>
            <a:pPr algn="ctr"/>
            <a:endParaRPr lang="en-US" sz="2800" b="1" dirty="0">
              <a:solidFill>
                <a:prstClr val="black"/>
              </a:solidFill>
            </a:endParaRPr>
          </a:p>
          <a:p>
            <a:pPr algn="ctr"/>
            <a:r>
              <a:rPr lang="en-US" sz="2800" dirty="0">
                <a:solidFill>
                  <a:prstClr val="black"/>
                </a:solidFill>
              </a:rPr>
              <a:t>Poor health and safety conditions can cause property damage, increase costs and result in incidents. Recognizing and correcting hazards can greatly reduce the risk of workplace incidents and overall help to ensure worker safety. </a:t>
            </a:r>
            <a:r>
              <a:rPr lang="en-US" sz="2400" dirty="0">
                <a:solidFill>
                  <a:prstClr val="black"/>
                </a:solidFill>
              </a:rPr>
              <a:t> </a:t>
            </a:r>
          </a:p>
          <a:p>
            <a:pPr algn="ctr"/>
            <a:endParaRPr lang="en-US" sz="4800" b="1" dirty="0">
              <a:solidFill>
                <a:prstClr val="black"/>
              </a:solidFill>
            </a:endParaRPr>
          </a:p>
        </p:txBody>
      </p:sp>
      <p:sp>
        <p:nvSpPr>
          <p:cNvPr id="3" name="Title 1"/>
          <p:cNvSpPr txBox="1">
            <a:spLocks/>
          </p:cNvSpPr>
          <p:nvPr/>
        </p:nvSpPr>
        <p:spPr>
          <a:xfrm>
            <a:off x="152400" y="152400"/>
            <a:ext cx="7886095" cy="95934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n-US" altLang="en-US" sz="3200" dirty="0" smtClean="0">
                <a:solidFill>
                  <a:prstClr val="black"/>
                </a:solidFill>
                <a:latin typeface="Calibri"/>
              </a:rPr>
              <a:t>Why is Hazard Recognition Important?</a:t>
            </a:r>
          </a:p>
        </p:txBody>
      </p:sp>
    </p:spTree>
    <p:extLst>
      <p:ext uri="{BB962C8B-B14F-4D97-AF65-F5344CB8AC3E}">
        <p14:creationId xmlns:p14="http://schemas.microsoft.com/office/powerpoint/2010/main" val="278662570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14703" y="-76200"/>
            <a:ext cx="2895297" cy="1143000"/>
          </a:xfrm>
        </p:spPr>
        <p:txBody>
          <a:bodyPr/>
          <a:lstStyle/>
          <a:p>
            <a:pPr eaLnBrk="1" hangingPunct="1"/>
            <a:r>
              <a:rPr lang="en-US" sz="3600" dirty="0" smtClean="0">
                <a:latin typeface="+mn-lt"/>
              </a:rPr>
              <a:t>Remember</a:t>
            </a:r>
          </a:p>
        </p:txBody>
      </p:sp>
      <p:sp>
        <p:nvSpPr>
          <p:cNvPr id="14339" name="Text Placeholder 2"/>
          <p:cNvSpPr>
            <a:spLocks noGrp="1"/>
          </p:cNvSpPr>
          <p:nvPr>
            <p:ph type="body" sz="half" idx="1"/>
          </p:nvPr>
        </p:nvSpPr>
        <p:spPr>
          <a:xfrm>
            <a:off x="914703" y="1599903"/>
            <a:ext cx="6740827" cy="4038897"/>
          </a:xfrm>
        </p:spPr>
        <p:txBody>
          <a:bodyPr/>
          <a:lstStyle/>
          <a:p>
            <a:pPr eaLnBrk="1" hangingPunct="1"/>
            <a:r>
              <a:rPr lang="en-US" sz="5100" dirty="0"/>
              <a:t>One </a:t>
            </a:r>
            <a:r>
              <a:rPr lang="en-US" sz="5100" dirty="0" smtClean="0"/>
              <a:t>Person</a:t>
            </a:r>
            <a:endParaRPr lang="en-US" sz="5100" dirty="0"/>
          </a:p>
          <a:p>
            <a:pPr eaLnBrk="1" hangingPunct="1"/>
            <a:endParaRPr lang="en-US" sz="5100" dirty="0"/>
          </a:p>
          <a:p>
            <a:pPr eaLnBrk="1" hangingPunct="1"/>
            <a:r>
              <a:rPr lang="en-US" sz="5100" dirty="0"/>
              <a:t>One </a:t>
            </a:r>
            <a:r>
              <a:rPr lang="en-US" sz="5100" dirty="0" smtClean="0"/>
              <a:t>Lock</a:t>
            </a:r>
            <a:endParaRPr lang="en-US" sz="5100" dirty="0"/>
          </a:p>
          <a:p>
            <a:pPr eaLnBrk="1" hangingPunct="1"/>
            <a:endParaRPr lang="en-US" sz="5100" dirty="0"/>
          </a:p>
          <a:p>
            <a:pPr eaLnBrk="1" hangingPunct="1"/>
            <a:r>
              <a:rPr lang="en-US" sz="5100" dirty="0"/>
              <a:t>One </a:t>
            </a:r>
            <a:r>
              <a:rPr lang="en-US" sz="5100" dirty="0" smtClean="0"/>
              <a:t>Key</a:t>
            </a:r>
            <a:endParaRPr lang="en-US" sz="5100" dirty="0"/>
          </a:p>
          <a:p>
            <a:pPr eaLnBrk="1" hangingPunct="1"/>
            <a:endParaRPr lang="en-US" sz="5100" dirty="0"/>
          </a:p>
        </p:txBody>
      </p:sp>
      <p:pic>
        <p:nvPicPr>
          <p:cNvPr id="14341" name="Picture 4" descr="C:\Documents and Settings\JoeB\My Documents\My Pictures\LOTO PADLOCK.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0" y="1257300"/>
            <a:ext cx="1667631" cy="3500438"/>
          </a:xfrm>
          <a:prstGeom prst="rect">
            <a:avLst/>
          </a:prstGeom>
          <a:noFill/>
          <a:ln w="9525">
            <a:noFill/>
            <a:miter lim="800000"/>
            <a:headEnd/>
            <a:tailEnd/>
          </a:ln>
        </p:spPr>
      </p:pic>
      <p:pic>
        <p:nvPicPr>
          <p:cNvPr id="14342" name="Picture 6" descr="http://www.fotosearch.com/bthumb/OMU/OMU142/22P0261.jpg"/>
          <p:cNvPicPr>
            <a:picLocks noChangeAspect="1" noChangeArrowheads="1"/>
          </p:cNvPicPr>
          <p:nvPr/>
        </p:nvPicPr>
        <p:blipFill>
          <a:blip r:embed="rId4" cstate="print"/>
          <a:srcRect/>
          <a:stretch>
            <a:fillRect/>
          </a:stretch>
        </p:blipFill>
        <p:spPr bwMode="auto">
          <a:xfrm>
            <a:off x="4354285" y="4188619"/>
            <a:ext cx="2184703" cy="1214438"/>
          </a:xfrm>
          <a:prstGeom prst="rect">
            <a:avLst/>
          </a:prstGeom>
          <a:noFill/>
          <a:ln w="9525">
            <a:noFill/>
            <a:miter lim="800000"/>
            <a:headEnd/>
            <a:tailEnd/>
          </a:ln>
        </p:spPr>
      </p:pic>
    </p:spTree>
    <p:extLst>
      <p:ext uri="{BB962C8B-B14F-4D97-AF65-F5344CB8AC3E}">
        <p14:creationId xmlns:p14="http://schemas.microsoft.com/office/powerpoint/2010/main" val="419148816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703" y="-76200"/>
            <a:ext cx="2819097" cy="1143000"/>
          </a:xfrm>
        </p:spPr>
        <p:txBody>
          <a:bodyPr/>
          <a:lstStyle/>
          <a:p>
            <a:r>
              <a:rPr lang="en-US" sz="3600" dirty="0" smtClean="0">
                <a:latin typeface="+mn-lt"/>
              </a:rPr>
              <a:t>Use a Tag</a:t>
            </a:r>
            <a:endParaRPr lang="en-US" sz="3600" dirty="0">
              <a:latin typeface="+mn-lt"/>
            </a:endParaRPr>
          </a:p>
        </p:txBody>
      </p:sp>
      <p:sp>
        <p:nvSpPr>
          <p:cNvPr id="8" name="Left Arrow 7"/>
          <p:cNvSpPr/>
          <p:nvPr/>
        </p:nvSpPr>
        <p:spPr bwMode="auto">
          <a:xfrm>
            <a:off x="6966857" y="5105400"/>
            <a:ext cx="1814286" cy="357188"/>
          </a:xfrm>
          <a:prstGeom prst="leftArrow">
            <a:avLst/>
          </a:prstGeom>
          <a:solidFill>
            <a:schemeClr val="accent1"/>
          </a:solidFill>
          <a:ln w="12700" cap="flat" cmpd="sng" algn="ctr">
            <a:solidFill>
              <a:schemeClr val="tx1"/>
            </a:solidFill>
            <a:prstDash val="solid"/>
            <a:round/>
            <a:headEnd type="none" w="sm" len="sm"/>
            <a:tailEnd type="none" w="sm" len="sm"/>
          </a:ln>
          <a:effectLst/>
        </p:spPr>
        <p:txBody>
          <a:bodyPr vert="horz" wrap="none" lIns="86493" tIns="43247" rIns="86493" bIns="43247" numCol="1" rtlCol="0" anchor="t" anchorCtr="0" compatLnSpc="1">
            <a:prstTxWarp prst="textNoShape">
              <a:avLst/>
            </a:prstTxWarp>
          </a:bodyPr>
          <a:lstStyle/>
          <a:p>
            <a:pPr defTabSz="864931" fontAlgn="base">
              <a:spcBef>
                <a:spcPct val="0"/>
              </a:spcBef>
              <a:spcAft>
                <a:spcPct val="0"/>
              </a:spcAft>
            </a:pPr>
            <a:endParaRPr lang="en-US" sz="1700" dirty="0">
              <a:solidFill>
                <a:prstClr val="black"/>
              </a:solidFill>
              <a:latin typeface="Arial" charset="0"/>
              <a:cs typeface="Arial" charset="0"/>
            </a:endParaRPr>
          </a:p>
        </p:txBody>
      </p:sp>
      <p:sp>
        <p:nvSpPr>
          <p:cNvPr id="10" name="TextBox 9"/>
          <p:cNvSpPr txBox="1"/>
          <p:nvPr/>
        </p:nvSpPr>
        <p:spPr>
          <a:xfrm>
            <a:off x="6821715" y="3886200"/>
            <a:ext cx="2104571" cy="1298433"/>
          </a:xfrm>
          <a:prstGeom prst="rect">
            <a:avLst/>
          </a:prstGeom>
          <a:noFill/>
        </p:spPr>
        <p:txBody>
          <a:bodyPr wrap="square" lIns="86493" tIns="43247" rIns="86493" bIns="43247" rtlCol="0">
            <a:spAutoFit/>
          </a:bodyPr>
          <a:lstStyle/>
          <a:p>
            <a:pPr algn="ctr"/>
            <a:r>
              <a:rPr lang="en-US" sz="2600" b="1" dirty="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rPr>
              <a:t>Name &amp; Phone Number</a:t>
            </a:r>
          </a:p>
        </p:txBody>
      </p:sp>
      <p:pic>
        <p:nvPicPr>
          <p:cNvPr id="1026" name="Picture 2" descr="C:\Users\JoeBateman\Pictures\Lockout tag.jpg"/>
          <p:cNvPicPr>
            <a:picLocks noChangeAspect="1" noChangeArrowheads="1"/>
          </p:cNvPicPr>
          <p:nvPr/>
        </p:nvPicPr>
        <p:blipFill>
          <a:blip r:embed="rId3" cstate="print"/>
          <a:srcRect/>
          <a:stretch>
            <a:fillRect/>
          </a:stretch>
        </p:blipFill>
        <p:spPr bwMode="auto">
          <a:xfrm>
            <a:off x="1613422" y="1214438"/>
            <a:ext cx="5349783" cy="4784712"/>
          </a:xfrm>
          <a:prstGeom prst="rect">
            <a:avLst/>
          </a:prstGeom>
          <a:noFill/>
        </p:spPr>
      </p:pic>
      <p:sp>
        <p:nvSpPr>
          <p:cNvPr id="11" name="TextBox 10"/>
          <p:cNvSpPr txBox="1"/>
          <p:nvPr/>
        </p:nvSpPr>
        <p:spPr>
          <a:xfrm>
            <a:off x="5121729" y="4864100"/>
            <a:ext cx="1520371" cy="641336"/>
          </a:xfrm>
          <a:prstGeom prst="rect">
            <a:avLst/>
          </a:prstGeom>
          <a:noFill/>
        </p:spPr>
        <p:txBody>
          <a:bodyPr wrap="square" lIns="86493" tIns="43247" rIns="86493" bIns="43247" rtlCol="0">
            <a:spAutoFit/>
          </a:bodyPr>
          <a:lstStyle/>
          <a:p>
            <a:r>
              <a:rPr lang="en-US" b="1" dirty="0">
                <a:solidFill>
                  <a:srgbClr val="FF0000"/>
                </a:solidFill>
              </a:rPr>
              <a:t>YOUR NAME</a:t>
            </a:r>
          </a:p>
          <a:p>
            <a:r>
              <a:rPr lang="en-US" b="1" dirty="0">
                <a:solidFill>
                  <a:srgbClr val="FF0000"/>
                </a:solidFill>
              </a:rPr>
              <a:t>321-555-1212</a:t>
            </a:r>
          </a:p>
        </p:txBody>
      </p:sp>
    </p:spTree>
    <p:extLst>
      <p:ext uri="{BB962C8B-B14F-4D97-AF65-F5344CB8AC3E}">
        <p14:creationId xmlns:p14="http://schemas.microsoft.com/office/powerpoint/2010/main" val="91484423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4648200" cy="1325563"/>
          </a:xfrm>
        </p:spPr>
        <p:txBody>
          <a:bodyPr/>
          <a:lstStyle/>
          <a:p>
            <a:r>
              <a:rPr lang="en-US" sz="3600" dirty="0" smtClean="0">
                <a:latin typeface="+mn-lt"/>
              </a:rPr>
              <a:t>Always Lock it Out!</a:t>
            </a:r>
            <a:endParaRPr lang="en-US" sz="3600" dirty="0">
              <a:latin typeface="+mn-lt"/>
            </a:endParaRPr>
          </a:p>
        </p:txBody>
      </p:sp>
      <p:pic>
        <p:nvPicPr>
          <p:cNvPr id="117762" name="Picture 2" descr="C:\Users\JoeBateman\Pictures\Lockout sign1.jpg"/>
          <p:cNvPicPr>
            <a:picLocks noChangeAspect="1" noChangeArrowheads="1"/>
          </p:cNvPicPr>
          <p:nvPr/>
        </p:nvPicPr>
        <p:blipFill>
          <a:blip r:embed="rId3" cstate="print"/>
          <a:srcRect/>
          <a:stretch>
            <a:fillRect/>
          </a:stretch>
        </p:blipFill>
        <p:spPr bwMode="auto">
          <a:xfrm>
            <a:off x="2104572" y="1295400"/>
            <a:ext cx="4833257" cy="4757738"/>
          </a:xfrm>
          <a:prstGeom prst="rect">
            <a:avLst/>
          </a:prstGeom>
          <a:noFill/>
        </p:spPr>
      </p:pic>
    </p:spTree>
    <p:extLst>
      <p:ext uri="{BB962C8B-B14F-4D97-AF65-F5344CB8AC3E}">
        <p14:creationId xmlns:p14="http://schemas.microsoft.com/office/powerpoint/2010/main" val="30894963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89" y="0"/>
            <a:ext cx="6001354" cy="1093291"/>
          </a:xfrm>
        </p:spPr>
        <p:txBody>
          <a:bodyPr/>
          <a:lstStyle/>
          <a:p>
            <a:r>
              <a:rPr lang="en-US" sz="3600" dirty="0" smtClean="0">
                <a:latin typeface="+mn-lt"/>
              </a:rPr>
              <a:t>Label your Lockout Points</a:t>
            </a:r>
            <a:endParaRPr lang="en-US" sz="3200" dirty="0">
              <a:latin typeface="+mn-lt"/>
            </a:endParaRPr>
          </a:p>
        </p:txBody>
      </p:sp>
      <p:pic>
        <p:nvPicPr>
          <p:cNvPr id="100354" name="Picture 2"/>
          <p:cNvPicPr>
            <a:picLocks noChangeAspect="1" noChangeArrowheads="1"/>
          </p:cNvPicPr>
          <p:nvPr/>
        </p:nvPicPr>
        <p:blipFill>
          <a:blip r:embed="rId2" cstate="print"/>
          <a:srcRect/>
          <a:stretch>
            <a:fillRect/>
          </a:stretch>
        </p:blipFill>
        <p:spPr bwMode="auto">
          <a:xfrm>
            <a:off x="5199742" y="1198992"/>
            <a:ext cx="2265405" cy="2230008"/>
          </a:xfrm>
          <a:prstGeom prst="rect">
            <a:avLst/>
          </a:prstGeom>
          <a:noFill/>
          <a:ln w="12700" cap="flat" cmpd="sng">
            <a:noFill/>
            <a:prstDash val="solid"/>
            <a:miter lim="800000"/>
            <a:headEnd type="none" w="sm" len="sm"/>
            <a:tailEnd type="none" w="sm" len="sm"/>
          </a:ln>
          <a:effectLst/>
        </p:spPr>
      </p:pic>
      <p:pic>
        <p:nvPicPr>
          <p:cNvPr id="100355" name="Picture 3"/>
          <p:cNvPicPr>
            <a:picLocks noChangeAspect="1" noChangeArrowheads="1"/>
          </p:cNvPicPr>
          <p:nvPr/>
        </p:nvPicPr>
        <p:blipFill>
          <a:blip r:embed="rId3" cstate="print"/>
          <a:srcRect/>
          <a:stretch>
            <a:fillRect/>
          </a:stretch>
        </p:blipFill>
        <p:spPr bwMode="auto">
          <a:xfrm>
            <a:off x="4648200" y="3662362"/>
            <a:ext cx="2394857" cy="2357438"/>
          </a:xfrm>
          <a:prstGeom prst="rect">
            <a:avLst/>
          </a:prstGeom>
          <a:noFill/>
          <a:ln w="12700" cap="flat" cmpd="sng">
            <a:noFill/>
            <a:prstDash val="solid"/>
            <a:miter lim="800000"/>
            <a:headEnd type="none" w="sm" len="sm"/>
            <a:tailEnd type="none" w="sm" len="sm"/>
          </a:ln>
          <a:effectLst/>
        </p:spPr>
      </p:pic>
      <p:pic>
        <p:nvPicPr>
          <p:cNvPr id="100356" name="Picture 4"/>
          <p:cNvPicPr>
            <a:picLocks noChangeAspect="1" noChangeArrowheads="1"/>
          </p:cNvPicPr>
          <p:nvPr/>
        </p:nvPicPr>
        <p:blipFill>
          <a:blip r:embed="rId4" cstate="print"/>
          <a:srcRect/>
          <a:stretch>
            <a:fillRect/>
          </a:stretch>
        </p:blipFill>
        <p:spPr bwMode="auto">
          <a:xfrm>
            <a:off x="2006599" y="3810000"/>
            <a:ext cx="1779961" cy="1752149"/>
          </a:xfrm>
          <a:prstGeom prst="rect">
            <a:avLst/>
          </a:prstGeom>
          <a:noFill/>
          <a:ln w="12700" cap="flat" cmpd="sng">
            <a:noFill/>
            <a:prstDash val="solid"/>
            <a:miter lim="800000"/>
            <a:headEnd type="none" w="sm" len="sm"/>
            <a:tailEnd type="none" w="sm" len="sm"/>
          </a:ln>
          <a:effectLst/>
        </p:spPr>
      </p:pic>
      <p:pic>
        <p:nvPicPr>
          <p:cNvPr id="100357" name="Picture 5"/>
          <p:cNvPicPr>
            <a:picLocks noChangeAspect="1" noChangeArrowheads="1"/>
          </p:cNvPicPr>
          <p:nvPr/>
        </p:nvPicPr>
        <p:blipFill>
          <a:blip r:embed="rId5" cstate="print"/>
          <a:srcRect/>
          <a:stretch>
            <a:fillRect/>
          </a:stretch>
        </p:blipFill>
        <p:spPr bwMode="auto">
          <a:xfrm>
            <a:off x="990600" y="1070275"/>
            <a:ext cx="2783212" cy="2739725"/>
          </a:xfrm>
          <a:prstGeom prst="rect">
            <a:avLst/>
          </a:prstGeom>
          <a:noFill/>
          <a:ln w="12700" cap="flat" cmpd="sng">
            <a:noFill/>
            <a:prstDash val="solid"/>
            <a:miter lim="800000"/>
            <a:headEnd type="none" w="sm" len="sm"/>
            <a:tailEnd type="none" w="sm" len="sm"/>
          </a:ln>
          <a:effectLst/>
        </p:spPr>
      </p:pic>
    </p:spTree>
    <p:extLst>
      <p:ext uri="{BB962C8B-B14F-4D97-AF65-F5344CB8AC3E}">
        <p14:creationId xmlns:p14="http://schemas.microsoft.com/office/powerpoint/2010/main" val="312262929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838200" y="-76200"/>
            <a:ext cx="7543800" cy="1143000"/>
          </a:xfrm>
        </p:spPr>
        <p:txBody>
          <a:bodyPr>
            <a:normAutofit/>
          </a:bodyPr>
          <a:lstStyle/>
          <a:p>
            <a:pPr>
              <a:defRPr/>
            </a:pPr>
            <a:r>
              <a:rPr lang="en-US" sz="3600" dirty="0" smtClean="0">
                <a:latin typeface="+mn-lt"/>
              </a:rPr>
              <a:t>Lock Out Tag Out Checklist</a:t>
            </a:r>
            <a:endParaRPr lang="en-US" sz="4000" dirty="0" smtClean="0">
              <a:latin typeface="+mn-lt"/>
            </a:endParaRPr>
          </a:p>
        </p:txBody>
      </p:sp>
      <p:sp>
        <p:nvSpPr>
          <p:cNvPr id="4" name="Content Placeholder 3"/>
          <p:cNvSpPr>
            <a:spLocks noGrp="1"/>
          </p:cNvSpPr>
          <p:nvPr>
            <p:ph sz="half" idx="2"/>
          </p:nvPr>
        </p:nvSpPr>
        <p:spPr>
          <a:xfrm>
            <a:off x="4572000" y="1219200"/>
            <a:ext cx="4038600" cy="4525963"/>
          </a:xfrm>
        </p:spPr>
        <p:txBody>
          <a:bodyPr>
            <a:normAutofit fontScale="92500" lnSpcReduction="10000"/>
          </a:bodyPr>
          <a:lstStyle/>
          <a:p>
            <a:r>
              <a:rPr lang="en-US" dirty="0" smtClean="0"/>
              <a:t>Try (verify) out is done after LOTO is applied</a:t>
            </a:r>
          </a:p>
          <a:p>
            <a:r>
              <a:rPr lang="en-US" dirty="0" smtClean="0"/>
              <a:t>Locks and tags used to identify user</a:t>
            </a:r>
          </a:p>
          <a:p>
            <a:r>
              <a:rPr lang="en-US" dirty="0" smtClean="0"/>
              <a:t>LOTO devices are in good working order</a:t>
            </a:r>
          </a:p>
          <a:p>
            <a:r>
              <a:rPr lang="en-US" dirty="0" smtClean="0"/>
              <a:t>Written procedures accessible to all</a:t>
            </a:r>
          </a:p>
          <a:p>
            <a:r>
              <a:rPr lang="en-US" dirty="0" smtClean="0"/>
              <a:t>Periodic (annual) inspections are getting done</a:t>
            </a:r>
            <a:endParaRPr lang="en-US" dirty="0"/>
          </a:p>
        </p:txBody>
      </p:sp>
      <p:sp>
        <p:nvSpPr>
          <p:cNvPr id="5" name="Content Placeholder 4"/>
          <p:cNvSpPr>
            <a:spLocks noGrp="1"/>
          </p:cNvSpPr>
          <p:nvPr>
            <p:ph sz="half" idx="1"/>
          </p:nvPr>
        </p:nvSpPr>
        <p:spPr>
          <a:xfrm>
            <a:off x="381000" y="1219200"/>
            <a:ext cx="4038600" cy="4525963"/>
          </a:xfrm>
        </p:spPr>
        <p:txBody>
          <a:bodyPr>
            <a:normAutofit fontScale="92500" lnSpcReduction="10000"/>
          </a:bodyPr>
          <a:lstStyle/>
          <a:p>
            <a:r>
              <a:rPr lang="en-US" dirty="0" smtClean="0"/>
              <a:t>Annual authorized person training complete</a:t>
            </a:r>
          </a:p>
          <a:p>
            <a:r>
              <a:rPr lang="en-US" dirty="0" smtClean="0"/>
              <a:t>Annual affected person training complete</a:t>
            </a:r>
          </a:p>
          <a:p>
            <a:r>
              <a:rPr lang="en-US" dirty="0" smtClean="0"/>
              <a:t>Disconnects labeled and accessible</a:t>
            </a:r>
          </a:p>
          <a:p>
            <a:r>
              <a:rPr lang="en-US" dirty="0" smtClean="0"/>
              <a:t>Authorized employees have access to locks</a:t>
            </a:r>
          </a:p>
          <a:p>
            <a:r>
              <a:rPr lang="en-US" dirty="0" smtClean="0"/>
              <a:t>All hazards are locked out</a:t>
            </a:r>
          </a:p>
          <a:p>
            <a:r>
              <a:rPr lang="en-US" dirty="0" smtClean="0"/>
              <a:t>Employees maintain key during LOTO</a:t>
            </a:r>
            <a:endParaRPr lang="en-US" dirty="0"/>
          </a:p>
        </p:txBody>
      </p:sp>
    </p:spTree>
    <p:extLst>
      <p:ext uri="{BB962C8B-B14F-4D97-AF65-F5344CB8AC3E}">
        <p14:creationId xmlns:p14="http://schemas.microsoft.com/office/powerpoint/2010/main" val="3204799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886700" cy="701675"/>
          </a:xfrm>
        </p:spPr>
        <p:txBody>
          <a:bodyPr/>
          <a:lstStyle/>
          <a:p>
            <a:r>
              <a:rPr lang="en-US" sz="3600" dirty="0" smtClean="0">
                <a:latin typeface="+mn-lt"/>
              </a:rPr>
              <a:t>Quiz – Lock Out Tag Out</a:t>
            </a:r>
            <a:endParaRPr lang="en-US" sz="3600" dirty="0">
              <a:latin typeface="+mn-lt"/>
            </a:endParaRPr>
          </a:p>
        </p:txBody>
      </p:sp>
      <p:sp>
        <p:nvSpPr>
          <p:cNvPr id="6" name="TextBox 5"/>
          <p:cNvSpPr txBox="1"/>
          <p:nvPr/>
        </p:nvSpPr>
        <p:spPr>
          <a:xfrm>
            <a:off x="685800" y="2209800"/>
            <a:ext cx="7924800" cy="2431435"/>
          </a:xfrm>
          <a:prstGeom prst="rect">
            <a:avLst/>
          </a:prstGeom>
          <a:noFill/>
        </p:spPr>
        <p:txBody>
          <a:bodyPr wrap="square" rtlCol="0">
            <a:spAutoFit/>
          </a:bodyPr>
          <a:lstStyle/>
          <a:p>
            <a:pPr algn="ctr"/>
            <a:r>
              <a:rPr lang="en-US" sz="3200" b="1" dirty="0">
                <a:solidFill>
                  <a:prstClr val="black"/>
                </a:solidFill>
              </a:rPr>
              <a:t>What is the purpose of a group lockout?</a:t>
            </a:r>
          </a:p>
          <a:p>
            <a:pPr marL="800100" lvl="1" indent="-342900">
              <a:buFont typeface="+mj-lt"/>
              <a:buAutoNum type="alphaUcPeriod"/>
            </a:pPr>
            <a:r>
              <a:rPr lang="en-US" sz="2400" dirty="0">
                <a:solidFill>
                  <a:prstClr val="black"/>
                </a:solidFill>
              </a:rPr>
              <a:t>To lockout multiple energy isolating devices</a:t>
            </a:r>
          </a:p>
          <a:p>
            <a:pPr marL="800100" lvl="1" indent="-342900">
              <a:buFont typeface="+mj-lt"/>
              <a:buAutoNum type="alphaUcPeriod"/>
            </a:pPr>
            <a:r>
              <a:rPr lang="en-US" sz="2400" dirty="0">
                <a:solidFill>
                  <a:prstClr val="black"/>
                </a:solidFill>
              </a:rPr>
              <a:t>To ensure that each employee performing the servicing or maintenance is provided the same level of protection</a:t>
            </a:r>
          </a:p>
          <a:p>
            <a:pPr marL="800100" lvl="1" indent="-342900">
              <a:buFont typeface="+mj-lt"/>
              <a:buAutoNum type="alphaUcPeriod"/>
            </a:pPr>
            <a:r>
              <a:rPr lang="en-US" sz="2400" dirty="0">
                <a:solidFill>
                  <a:prstClr val="black"/>
                </a:solidFill>
              </a:rPr>
              <a:t>To identify energy isolating devices</a:t>
            </a:r>
          </a:p>
          <a:p>
            <a:pPr marL="800100" lvl="1" indent="-342900">
              <a:buFont typeface="+mj-lt"/>
              <a:buAutoNum type="alphaUcPeriod"/>
            </a:pPr>
            <a:r>
              <a:rPr lang="en-US" sz="2400" dirty="0">
                <a:solidFill>
                  <a:prstClr val="black"/>
                </a:solidFill>
              </a:rPr>
              <a:t>To communicate the lockout/tagout/tryout procedure</a:t>
            </a:r>
          </a:p>
        </p:txBody>
      </p:sp>
    </p:spTree>
    <p:extLst>
      <p:ext uri="{BB962C8B-B14F-4D97-AF65-F5344CB8AC3E}">
        <p14:creationId xmlns:p14="http://schemas.microsoft.com/office/powerpoint/2010/main" val="325497965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52400"/>
            <a:ext cx="7886700" cy="701675"/>
          </a:xfrm>
        </p:spPr>
        <p:txBody>
          <a:bodyPr/>
          <a:lstStyle/>
          <a:p>
            <a:r>
              <a:rPr lang="en-US" sz="3600" dirty="0" smtClean="0">
                <a:latin typeface="+mn-lt"/>
              </a:rPr>
              <a:t>Quiz – Lock Out Tag Out</a:t>
            </a:r>
            <a:endParaRPr lang="en-US" sz="3600" dirty="0">
              <a:latin typeface="+mn-lt"/>
            </a:endParaRPr>
          </a:p>
        </p:txBody>
      </p:sp>
      <p:sp>
        <p:nvSpPr>
          <p:cNvPr id="6" name="TextBox 5"/>
          <p:cNvSpPr txBox="1"/>
          <p:nvPr/>
        </p:nvSpPr>
        <p:spPr>
          <a:xfrm>
            <a:off x="685800" y="1905000"/>
            <a:ext cx="7924800" cy="3046988"/>
          </a:xfrm>
          <a:prstGeom prst="rect">
            <a:avLst/>
          </a:prstGeom>
          <a:noFill/>
        </p:spPr>
        <p:txBody>
          <a:bodyPr wrap="square" rtlCol="0">
            <a:spAutoFit/>
          </a:bodyPr>
          <a:lstStyle/>
          <a:p>
            <a:pPr algn="ctr"/>
            <a:r>
              <a:rPr lang="en-US" sz="3200" b="1" dirty="0">
                <a:solidFill>
                  <a:prstClr val="black"/>
                </a:solidFill>
              </a:rPr>
              <a:t>Which of the following is important and must take place at the beginning and at the end of every lockout/tagout/tryout situation?</a:t>
            </a:r>
          </a:p>
          <a:p>
            <a:pPr marL="800100" lvl="1" indent="-342900">
              <a:buFont typeface="+mj-lt"/>
              <a:buAutoNum type="alphaUcPeriod"/>
            </a:pPr>
            <a:r>
              <a:rPr lang="en-US" sz="2400" dirty="0">
                <a:solidFill>
                  <a:prstClr val="black"/>
                </a:solidFill>
              </a:rPr>
              <a:t>Lock removal</a:t>
            </a:r>
          </a:p>
          <a:p>
            <a:pPr marL="800100" lvl="1" indent="-342900">
              <a:buFont typeface="+mj-lt"/>
              <a:buAutoNum type="alphaUcPeriod"/>
            </a:pPr>
            <a:r>
              <a:rPr lang="en-US" sz="2400" dirty="0">
                <a:solidFill>
                  <a:prstClr val="black"/>
                </a:solidFill>
              </a:rPr>
              <a:t>Communication with all employees in the area</a:t>
            </a:r>
          </a:p>
          <a:p>
            <a:pPr marL="800100" lvl="1" indent="-342900">
              <a:buFont typeface="+mj-lt"/>
              <a:buAutoNum type="alphaUcPeriod"/>
            </a:pPr>
            <a:r>
              <a:rPr lang="en-US" sz="2400" dirty="0">
                <a:solidFill>
                  <a:prstClr val="black"/>
                </a:solidFill>
              </a:rPr>
              <a:t>Lock placement</a:t>
            </a:r>
          </a:p>
          <a:p>
            <a:pPr marL="800100" lvl="1" indent="-342900">
              <a:buFont typeface="+mj-lt"/>
              <a:buAutoNum type="alphaUcPeriod"/>
            </a:pPr>
            <a:r>
              <a:rPr lang="en-US" sz="2400" dirty="0">
                <a:solidFill>
                  <a:prstClr val="black"/>
                </a:solidFill>
              </a:rPr>
              <a:t>Lockout procedure review</a:t>
            </a:r>
          </a:p>
        </p:txBody>
      </p:sp>
    </p:spTree>
    <p:extLst>
      <p:ext uri="{BB962C8B-B14F-4D97-AF65-F5344CB8AC3E}">
        <p14:creationId xmlns:p14="http://schemas.microsoft.com/office/powerpoint/2010/main" val="40260819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52400"/>
            <a:ext cx="7886700" cy="701675"/>
          </a:xfrm>
        </p:spPr>
        <p:txBody>
          <a:bodyPr/>
          <a:lstStyle/>
          <a:p>
            <a:r>
              <a:rPr lang="en-US" sz="3600" dirty="0" smtClean="0">
                <a:latin typeface="+mn-lt"/>
              </a:rPr>
              <a:t>Quiz – Lock Out Tag Out</a:t>
            </a:r>
            <a:endParaRPr lang="en-US" sz="3600" dirty="0">
              <a:latin typeface="+mn-lt"/>
            </a:endParaRPr>
          </a:p>
        </p:txBody>
      </p:sp>
      <p:sp>
        <p:nvSpPr>
          <p:cNvPr id="6" name="TextBox 5"/>
          <p:cNvSpPr txBox="1"/>
          <p:nvPr/>
        </p:nvSpPr>
        <p:spPr>
          <a:xfrm>
            <a:off x="685800" y="1828800"/>
            <a:ext cx="7924800" cy="3046988"/>
          </a:xfrm>
          <a:prstGeom prst="rect">
            <a:avLst/>
          </a:prstGeom>
          <a:noFill/>
        </p:spPr>
        <p:txBody>
          <a:bodyPr wrap="square" rtlCol="0">
            <a:spAutoFit/>
          </a:bodyPr>
          <a:lstStyle/>
          <a:p>
            <a:pPr algn="ctr"/>
            <a:r>
              <a:rPr lang="en-US" sz="3200" b="1" dirty="0">
                <a:solidFill>
                  <a:prstClr val="black"/>
                </a:solidFill>
              </a:rPr>
              <a:t>Equipment must be locked out when servicing or doing maintenance work, when the point of operation is accessed, or when a guard is removed or bypassed.</a:t>
            </a:r>
          </a:p>
          <a:p>
            <a:pPr algn="ctr"/>
            <a:endParaRPr lang="en-US" sz="3200" b="1" dirty="0">
              <a:solidFill>
                <a:prstClr val="black"/>
              </a:solidFill>
            </a:endParaRPr>
          </a:p>
          <a:p>
            <a:pPr algn="ctr"/>
            <a:r>
              <a:rPr lang="en-US" sz="3200" dirty="0">
                <a:solidFill>
                  <a:prstClr val="black"/>
                </a:solidFill>
              </a:rPr>
              <a:t>True or False</a:t>
            </a:r>
          </a:p>
        </p:txBody>
      </p:sp>
    </p:spTree>
    <p:extLst>
      <p:ext uri="{BB962C8B-B14F-4D97-AF65-F5344CB8AC3E}">
        <p14:creationId xmlns:p14="http://schemas.microsoft.com/office/powerpoint/2010/main" val="139412997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886700" cy="701675"/>
          </a:xfrm>
        </p:spPr>
        <p:txBody>
          <a:bodyPr/>
          <a:lstStyle/>
          <a:p>
            <a:r>
              <a:rPr lang="en-US" sz="3600" dirty="0" smtClean="0">
                <a:latin typeface="+mn-lt"/>
              </a:rPr>
              <a:t>Quiz – Lock Out Tag Out</a:t>
            </a:r>
            <a:endParaRPr lang="en-US" sz="3600" dirty="0">
              <a:latin typeface="+mn-lt"/>
            </a:endParaRPr>
          </a:p>
        </p:txBody>
      </p:sp>
      <p:sp>
        <p:nvSpPr>
          <p:cNvPr id="6" name="TextBox 5"/>
          <p:cNvSpPr txBox="1"/>
          <p:nvPr/>
        </p:nvSpPr>
        <p:spPr>
          <a:xfrm>
            <a:off x="705293" y="2057400"/>
            <a:ext cx="7924800" cy="3046988"/>
          </a:xfrm>
          <a:prstGeom prst="rect">
            <a:avLst/>
          </a:prstGeom>
          <a:noFill/>
        </p:spPr>
        <p:txBody>
          <a:bodyPr wrap="square" rtlCol="0">
            <a:spAutoFit/>
          </a:bodyPr>
          <a:lstStyle/>
          <a:p>
            <a:pPr algn="ctr"/>
            <a:r>
              <a:rPr lang="en-US" sz="3200" b="1" dirty="0">
                <a:solidFill>
                  <a:prstClr val="black"/>
                </a:solidFill>
              </a:rPr>
              <a:t>An energy control procedure is unique to each piece of equipment and is a step-by-step guide for how-to lock out a piece of equipment that is being worked on.</a:t>
            </a:r>
          </a:p>
          <a:p>
            <a:pPr algn="ctr"/>
            <a:endParaRPr lang="en-US" sz="3200" b="1" dirty="0">
              <a:solidFill>
                <a:prstClr val="black"/>
              </a:solidFill>
            </a:endParaRPr>
          </a:p>
          <a:p>
            <a:pPr algn="ctr"/>
            <a:r>
              <a:rPr lang="en-US" sz="3200" dirty="0">
                <a:solidFill>
                  <a:prstClr val="black"/>
                </a:solidFill>
              </a:rPr>
              <a:t>True or False</a:t>
            </a:r>
          </a:p>
        </p:txBody>
      </p:sp>
    </p:spTree>
    <p:extLst>
      <p:ext uri="{BB962C8B-B14F-4D97-AF65-F5344CB8AC3E}">
        <p14:creationId xmlns:p14="http://schemas.microsoft.com/office/powerpoint/2010/main" val="299406881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886700" cy="701675"/>
          </a:xfrm>
        </p:spPr>
        <p:txBody>
          <a:bodyPr/>
          <a:lstStyle/>
          <a:p>
            <a:r>
              <a:rPr lang="en-US" sz="3600" dirty="0" smtClean="0">
                <a:latin typeface="+mn-lt"/>
              </a:rPr>
              <a:t>Quiz – Lock Out Tag Out</a:t>
            </a:r>
            <a:endParaRPr lang="en-US" sz="3600" dirty="0">
              <a:latin typeface="+mn-lt"/>
            </a:endParaRPr>
          </a:p>
        </p:txBody>
      </p:sp>
      <p:sp>
        <p:nvSpPr>
          <p:cNvPr id="6" name="TextBox 5"/>
          <p:cNvSpPr txBox="1"/>
          <p:nvPr/>
        </p:nvSpPr>
        <p:spPr>
          <a:xfrm>
            <a:off x="685800" y="2572941"/>
            <a:ext cx="7924800" cy="2062103"/>
          </a:xfrm>
          <a:prstGeom prst="rect">
            <a:avLst/>
          </a:prstGeom>
          <a:noFill/>
        </p:spPr>
        <p:txBody>
          <a:bodyPr wrap="square" rtlCol="0">
            <a:spAutoFit/>
          </a:bodyPr>
          <a:lstStyle/>
          <a:p>
            <a:pPr algn="ctr"/>
            <a:r>
              <a:rPr lang="en-US" sz="3200" b="1" dirty="0">
                <a:solidFill>
                  <a:prstClr val="black"/>
                </a:solidFill>
              </a:rPr>
              <a:t>Is it </a:t>
            </a:r>
            <a:r>
              <a:rPr lang="en-US" sz="3200" b="1" dirty="0" smtClean="0">
                <a:solidFill>
                  <a:prstClr val="black"/>
                </a:solidFill>
              </a:rPr>
              <a:t>ok </a:t>
            </a:r>
            <a:r>
              <a:rPr lang="en-US" sz="3200" b="1" dirty="0">
                <a:solidFill>
                  <a:prstClr val="black"/>
                </a:solidFill>
              </a:rPr>
              <a:t>to </a:t>
            </a:r>
            <a:r>
              <a:rPr lang="en-US" sz="3200" b="1" dirty="0" smtClean="0">
                <a:solidFill>
                  <a:prstClr val="black"/>
                </a:solidFill>
              </a:rPr>
              <a:t>un-jam </a:t>
            </a:r>
            <a:r>
              <a:rPr lang="en-US" sz="3200" b="1" dirty="0">
                <a:solidFill>
                  <a:prstClr val="black"/>
                </a:solidFill>
              </a:rPr>
              <a:t>a baler without locking it out?</a:t>
            </a:r>
          </a:p>
          <a:p>
            <a:pPr algn="ctr"/>
            <a:endParaRPr lang="en-US" sz="3200" b="1" dirty="0">
              <a:solidFill>
                <a:prstClr val="black"/>
              </a:solidFill>
            </a:endParaRPr>
          </a:p>
          <a:p>
            <a:pPr algn="ctr"/>
            <a:r>
              <a:rPr lang="en-US" sz="3200" dirty="0">
                <a:solidFill>
                  <a:prstClr val="black"/>
                </a:solidFill>
              </a:rPr>
              <a:t>True or False</a:t>
            </a:r>
          </a:p>
        </p:txBody>
      </p:sp>
    </p:spTree>
    <p:extLst>
      <p:ext uri="{BB962C8B-B14F-4D97-AF65-F5344CB8AC3E}">
        <p14:creationId xmlns:p14="http://schemas.microsoft.com/office/powerpoint/2010/main" val="2457599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91" y="1143000"/>
            <a:ext cx="9296400" cy="4339650"/>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prstClr val="black"/>
                </a:solidFill>
              </a:rPr>
              <a:t>Create a plant inspection team. </a:t>
            </a:r>
            <a:endParaRPr lang="en-US" sz="2800" dirty="0" smtClean="0">
              <a:solidFill>
                <a:prstClr val="black"/>
              </a:solidFill>
            </a:endParaRPr>
          </a:p>
          <a:p>
            <a:pPr marL="342900" indent="-342900">
              <a:buFont typeface="Arial" panose="020B0604020202020204" pitchFamily="34" charset="0"/>
              <a:buChar char="•"/>
            </a:pPr>
            <a:r>
              <a:rPr lang="en-US" sz="2800" dirty="0" smtClean="0">
                <a:solidFill>
                  <a:prstClr val="black"/>
                </a:solidFill>
              </a:rPr>
              <a:t>Try </a:t>
            </a:r>
            <a:r>
              <a:rPr lang="en-US" sz="2800" dirty="0">
                <a:solidFill>
                  <a:prstClr val="black"/>
                </a:solidFill>
              </a:rPr>
              <a:t>to include someone on your team who doesn’t work in this area all the time. </a:t>
            </a:r>
          </a:p>
          <a:p>
            <a:pPr marL="342900" indent="-342900">
              <a:buFont typeface="Arial" panose="020B0604020202020204" pitchFamily="34" charset="0"/>
              <a:buChar char="•"/>
            </a:pPr>
            <a:r>
              <a:rPr lang="en-US" sz="2800" dirty="0">
                <a:solidFill>
                  <a:prstClr val="black"/>
                </a:solidFill>
              </a:rPr>
              <a:t>Divide the assessment area into sections. </a:t>
            </a:r>
          </a:p>
          <a:p>
            <a:pPr marL="342900" indent="-342900">
              <a:buFont typeface="Arial" panose="020B0604020202020204" pitchFamily="34" charset="0"/>
              <a:buChar char="•"/>
            </a:pPr>
            <a:r>
              <a:rPr lang="en-US" sz="2800" dirty="0">
                <a:solidFill>
                  <a:prstClr val="black"/>
                </a:solidFill>
              </a:rPr>
              <a:t>Do a pre-assessment preparation. </a:t>
            </a:r>
          </a:p>
          <a:p>
            <a:pPr marL="342900" indent="-342900">
              <a:buFont typeface="Arial" panose="020B0604020202020204" pitchFamily="34" charset="0"/>
              <a:buChar char="•"/>
            </a:pPr>
            <a:r>
              <a:rPr lang="en-US" sz="2800" dirty="0">
                <a:solidFill>
                  <a:prstClr val="black"/>
                </a:solidFill>
              </a:rPr>
              <a:t>Monthly inspections are necessary, but they are no substitute for daily checks. </a:t>
            </a:r>
            <a:endParaRPr lang="en-US" sz="2800" dirty="0" smtClean="0">
              <a:solidFill>
                <a:prstClr val="black"/>
              </a:solidFill>
            </a:endParaRPr>
          </a:p>
          <a:p>
            <a:pPr marL="342900" indent="-342900">
              <a:buFont typeface="Arial" panose="020B0604020202020204" pitchFamily="34" charset="0"/>
              <a:buChar char="•"/>
            </a:pPr>
            <a:r>
              <a:rPr lang="en-US" sz="2800" dirty="0" smtClean="0">
                <a:solidFill>
                  <a:prstClr val="black"/>
                </a:solidFill>
              </a:rPr>
              <a:t>Be sure to communicate the results of your findings.</a:t>
            </a:r>
            <a:endParaRPr lang="en-US" sz="2800" dirty="0">
              <a:solidFill>
                <a:prstClr val="black"/>
              </a:solidFill>
            </a:endParaRPr>
          </a:p>
          <a:p>
            <a:pPr marL="342900" indent="-342900">
              <a:buFont typeface="Arial" panose="020B0604020202020204" pitchFamily="34" charset="0"/>
              <a:buChar char="•"/>
            </a:pPr>
            <a:endParaRPr lang="en-US" sz="2800" dirty="0">
              <a:solidFill>
                <a:prstClr val="black"/>
              </a:solidFill>
            </a:endParaRPr>
          </a:p>
          <a:p>
            <a:pPr algn="ctr"/>
            <a:endParaRPr lang="en-US" sz="2400" b="1" dirty="0">
              <a:solidFill>
                <a:prstClr val="black"/>
              </a:solidFill>
            </a:endParaRPr>
          </a:p>
        </p:txBody>
      </p:sp>
      <p:sp>
        <p:nvSpPr>
          <p:cNvPr id="3" name="Title 1"/>
          <p:cNvSpPr txBox="1">
            <a:spLocks/>
          </p:cNvSpPr>
          <p:nvPr/>
        </p:nvSpPr>
        <p:spPr>
          <a:xfrm>
            <a:off x="217714" y="152400"/>
            <a:ext cx="7886095" cy="95934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n-US" altLang="en-US" sz="3600" dirty="0" smtClean="0">
                <a:solidFill>
                  <a:prstClr val="black"/>
                </a:solidFill>
                <a:latin typeface="Calibri"/>
              </a:rPr>
              <a:t>Tips for Hazard Recognition</a:t>
            </a:r>
          </a:p>
        </p:txBody>
      </p:sp>
    </p:spTree>
    <p:extLst>
      <p:ext uri="{BB962C8B-B14F-4D97-AF65-F5344CB8AC3E}">
        <p14:creationId xmlns:p14="http://schemas.microsoft.com/office/powerpoint/2010/main" val="384586126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43000" y="-152400"/>
            <a:ext cx="6858000" cy="2387600"/>
          </a:xfrm>
        </p:spPr>
        <p:txBody>
          <a:bodyPr/>
          <a:lstStyle/>
          <a:p>
            <a:r>
              <a:rPr lang="en-US" b="1" dirty="0" smtClean="0">
                <a:ln w="0"/>
                <a:latin typeface="+mn-lt"/>
              </a:rPr>
              <a:t>HAZARD COMMUNICATION</a:t>
            </a:r>
            <a:endParaRPr lang="en-US" b="1" dirty="0">
              <a:ln w="0"/>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1800" y="2895600"/>
            <a:ext cx="2895600" cy="2362200"/>
          </a:xfrm>
          <a:prstGeom prst="rect">
            <a:avLst/>
          </a:prstGeom>
        </p:spPr>
      </p:pic>
    </p:spTree>
    <p:extLst>
      <p:ext uri="{BB962C8B-B14F-4D97-AF65-F5344CB8AC3E}">
        <p14:creationId xmlns:p14="http://schemas.microsoft.com/office/powerpoint/2010/main" val="384207201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4114800" cy="3429000"/>
          </a:xfrm>
        </p:spPr>
        <p:txBody>
          <a:bodyPr/>
          <a:lstStyle/>
          <a:p>
            <a:pPr lvl="1">
              <a:buFont typeface="Arial" panose="020B0604020202020204" pitchFamily="34" charset="0"/>
              <a:buChar char="•"/>
            </a:pPr>
            <a:r>
              <a:rPr lang="en-US" dirty="0" smtClean="0"/>
              <a:t>HAZCOM Standard </a:t>
            </a:r>
          </a:p>
          <a:p>
            <a:pPr lvl="1">
              <a:buFont typeface="Arial" panose="020B0604020202020204" pitchFamily="34" charset="0"/>
              <a:buChar char="•"/>
            </a:pPr>
            <a:r>
              <a:rPr lang="en-US" dirty="0" smtClean="0"/>
              <a:t>Hazard Classification</a:t>
            </a:r>
          </a:p>
          <a:p>
            <a:pPr lvl="1">
              <a:buFont typeface="Arial" panose="020B0604020202020204" pitchFamily="34" charset="0"/>
              <a:buChar char="•"/>
            </a:pPr>
            <a:r>
              <a:rPr lang="en-US" dirty="0" smtClean="0"/>
              <a:t>SDSs</a:t>
            </a:r>
          </a:p>
          <a:p>
            <a:pPr lvl="1">
              <a:buFont typeface="Arial" panose="020B0604020202020204" pitchFamily="34" charset="0"/>
              <a:buChar char="•"/>
            </a:pPr>
            <a:r>
              <a:rPr lang="en-US" dirty="0" smtClean="0"/>
              <a:t>Labels</a:t>
            </a:r>
          </a:p>
          <a:p>
            <a:pPr lvl="1">
              <a:buFont typeface="Arial" panose="020B0604020202020204" pitchFamily="34" charset="0"/>
              <a:buChar char="•"/>
            </a:pPr>
            <a:r>
              <a:rPr lang="en-US" dirty="0" smtClean="0"/>
              <a:t>Pictograms</a:t>
            </a:r>
          </a:p>
          <a:p>
            <a:pPr lvl="1">
              <a:buFont typeface="Arial" panose="020B0604020202020204" pitchFamily="34" charset="0"/>
              <a:buChar char="•"/>
            </a:pPr>
            <a:r>
              <a:rPr lang="en-US" dirty="0" smtClean="0"/>
              <a:t>HAZCOM Program</a:t>
            </a:r>
          </a:p>
          <a:p>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5353" y="1295400"/>
            <a:ext cx="4777647" cy="3352800"/>
          </a:xfrm>
          <a:prstGeom prst="rect">
            <a:avLst/>
          </a:prstGeom>
        </p:spPr>
      </p:pic>
    </p:spTree>
    <p:extLst>
      <p:ext uri="{BB962C8B-B14F-4D97-AF65-F5344CB8AC3E}">
        <p14:creationId xmlns:p14="http://schemas.microsoft.com/office/powerpoint/2010/main" val="424595663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746" y="0"/>
            <a:ext cx="6324600" cy="1000106"/>
          </a:xfrm>
        </p:spPr>
        <p:txBody>
          <a:bodyPr>
            <a:normAutofit/>
          </a:bodyPr>
          <a:lstStyle/>
          <a:p>
            <a:r>
              <a:rPr lang="en-US" sz="3600" dirty="0" smtClean="0">
                <a:latin typeface="+mn-lt"/>
              </a:rPr>
              <a:t>The HazCom Standard</a:t>
            </a:r>
            <a:endParaRPr lang="en-US" sz="3600" dirty="0">
              <a:latin typeface="+mn-lt"/>
            </a:endParaRPr>
          </a:p>
        </p:txBody>
      </p:sp>
      <p:sp>
        <p:nvSpPr>
          <p:cNvPr id="3" name="Content Placeholder 2"/>
          <p:cNvSpPr>
            <a:spLocks noGrp="1"/>
          </p:cNvSpPr>
          <p:nvPr>
            <p:ph idx="1"/>
          </p:nvPr>
        </p:nvSpPr>
        <p:spPr>
          <a:xfrm>
            <a:off x="152400" y="1000106"/>
            <a:ext cx="8229600" cy="4714894"/>
          </a:xfrm>
        </p:spPr>
        <p:txBody>
          <a:bodyPr/>
          <a:lstStyle/>
          <a:p>
            <a:pPr marL="0" indent="0">
              <a:buNone/>
            </a:pPr>
            <a:r>
              <a:rPr lang="en-US" sz="3000" dirty="0" smtClean="0"/>
              <a:t>Gives you the right to know about:</a:t>
            </a:r>
          </a:p>
          <a:p>
            <a:pPr lvl="1">
              <a:buFont typeface="Arial" panose="020B0604020202020204" pitchFamily="34" charset="0"/>
              <a:buChar char="•"/>
            </a:pPr>
            <a:r>
              <a:rPr lang="en-US" sz="3000" dirty="0" smtClean="0"/>
              <a:t>Chemicals that are used in your workplace</a:t>
            </a:r>
          </a:p>
          <a:p>
            <a:pPr lvl="1">
              <a:buFont typeface="Arial" panose="020B0604020202020204" pitchFamily="34" charset="0"/>
              <a:buChar char="•"/>
            </a:pPr>
            <a:r>
              <a:rPr lang="en-US" sz="3000" dirty="0" smtClean="0"/>
              <a:t>Possible dangers you could be exposed to</a:t>
            </a:r>
          </a:p>
          <a:p>
            <a:pPr lvl="1">
              <a:buFont typeface="Arial" panose="020B0604020202020204" pitchFamily="34" charset="0"/>
              <a:buChar char="•"/>
            </a:pPr>
            <a:r>
              <a:rPr lang="en-US" sz="3000" dirty="0" smtClean="0"/>
              <a:t>How to protect yourself and others</a:t>
            </a:r>
          </a:p>
          <a:p>
            <a:pPr marL="457200" lvl="1" indent="0">
              <a:buNone/>
            </a:pPr>
            <a:endParaRPr lang="en-US" sz="1400" dirty="0" smtClean="0"/>
          </a:p>
          <a:p>
            <a:pPr marL="457200" lvl="1" indent="0">
              <a:buNone/>
            </a:pPr>
            <a:endParaRPr lang="en-US" sz="1400" dirty="0"/>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0" y="3328978"/>
            <a:ext cx="4200508" cy="2481287"/>
          </a:xfrm>
          <a:prstGeom prst="rect">
            <a:avLst/>
          </a:prstGeom>
        </p:spPr>
      </p:pic>
    </p:spTree>
    <p:extLst>
      <p:ext uri="{BB962C8B-B14F-4D97-AF65-F5344CB8AC3E}">
        <p14:creationId xmlns:p14="http://schemas.microsoft.com/office/powerpoint/2010/main" val="69309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 y="0"/>
            <a:ext cx="6553200" cy="1036638"/>
          </a:xfrm>
        </p:spPr>
        <p:txBody>
          <a:bodyPr>
            <a:noAutofit/>
          </a:bodyPr>
          <a:lstStyle/>
          <a:p>
            <a:pPr algn="l"/>
            <a:r>
              <a:rPr lang="en-US" sz="3600" dirty="0" smtClean="0">
                <a:latin typeface="+mn-lt"/>
              </a:rPr>
              <a:t>How it Works</a:t>
            </a:r>
            <a:endParaRPr lang="en-US" sz="3600" dirty="0">
              <a:latin typeface="+mn-lt"/>
            </a:endParaRPr>
          </a:p>
        </p:txBody>
      </p:sp>
      <p:sp>
        <p:nvSpPr>
          <p:cNvPr id="3" name="Content Placeholder 2"/>
          <p:cNvSpPr>
            <a:spLocks noGrp="1"/>
          </p:cNvSpPr>
          <p:nvPr>
            <p:ph idx="1"/>
          </p:nvPr>
        </p:nvSpPr>
        <p:spPr>
          <a:xfrm>
            <a:off x="-304800" y="1036638"/>
            <a:ext cx="9144000" cy="4906962"/>
          </a:xfrm>
        </p:spPr>
        <p:txBody>
          <a:bodyPr>
            <a:normAutofit fontScale="92500"/>
          </a:bodyPr>
          <a:lstStyle/>
          <a:p>
            <a:pPr marL="457200" lvl="1" indent="0">
              <a:buNone/>
            </a:pPr>
            <a:r>
              <a:rPr lang="en-US" sz="3000" dirty="0" smtClean="0"/>
              <a:t>Employers who do not produce chemicals should focus on:</a:t>
            </a:r>
          </a:p>
          <a:p>
            <a:pPr lvl="2"/>
            <a:r>
              <a:rPr lang="en-US" sz="3000" dirty="0" smtClean="0"/>
              <a:t>Identify </a:t>
            </a:r>
            <a:r>
              <a:rPr lang="en-US" sz="3000" dirty="0"/>
              <a:t>and list hazardous chemicals in </a:t>
            </a:r>
            <a:r>
              <a:rPr lang="en-US" sz="3000" dirty="0" smtClean="0"/>
              <a:t>workplaces.</a:t>
            </a:r>
            <a:endParaRPr lang="en-US" sz="3000" dirty="0"/>
          </a:p>
          <a:p>
            <a:pPr lvl="2"/>
            <a:r>
              <a:rPr lang="en-US" sz="3000" dirty="0" smtClean="0"/>
              <a:t>SDS &amp; Labeling:  Obtain Safety Data Sheets and labels for each hazardous chemical, if not provided by the manufacturer, importer, or distributor.</a:t>
            </a:r>
          </a:p>
          <a:p>
            <a:pPr lvl="2"/>
            <a:r>
              <a:rPr lang="en-US" sz="3000" dirty="0" smtClean="0"/>
              <a:t>Implement </a:t>
            </a:r>
            <a:r>
              <a:rPr lang="en-US" sz="3000" dirty="0"/>
              <a:t>a written HazCom program, including labels, SDS, and employee </a:t>
            </a:r>
            <a:r>
              <a:rPr lang="en-US" sz="3000" dirty="0" smtClean="0"/>
              <a:t>training.</a:t>
            </a:r>
          </a:p>
          <a:p>
            <a:pPr lvl="2"/>
            <a:r>
              <a:rPr lang="en-US" sz="3000" dirty="0"/>
              <a:t>Communicate hazard information to employees through labels, SDSs, and formal training </a:t>
            </a:r>
            <a:r>
              <a:rPr lang="en-US" sz="3000" dirty="0" smtClean="0"/>
              <a:t>programs.</a:t>
            </a:r>
            <a:endParaRPr lang="en-US" sz="3000" dirty="0"/>
          </a:p>
          <a:p>
            <a:pPr lvl="1">
              <a:buFont typeface="Arial" panose="020B0604020202020204" pitchFamily="34" charset="0"/>
              <a:buChar char="•"/>
            </a:pPr>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232659516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672"/>
            <a:ext cx="5867400" cy="1143000"/>
          </a:xfrm>
        </p:spPr>
        <p:txBody>
          <a:bodyPr>
            <a:normAutofit/>
          </a:bodyPr>
          <a:lstStyle/>
          <a:p>
            <a:pPr algn="l"/>
            <a:r>
              <a:rPr lang="en-US" sz="3600" dirty="0" smtClean="0">
                <a:latin typeface="+mn-lt"/>
              </a:rPr>
              <a:t>Hazardous Chemical</a:t>
            </a:r>
            <a:endParaRPr lang="en-US" sz="3600" dirty="0">
              <a:latin typeface="+mn-lt"/>
            </a:endParaRPr>
          </a:p>
        </p:txBody>
      </p:sp>
      <p:sp>
        <p:nvSpPr>
          <p:cNvPr id="3" name="Content Placeholder 2"/>
          <p:cNvSpPr>
            <a:spLocks noGrp="1"/>
          </p:cNvSpPr>
          <p:nvPr>
            <p:ph idx="1"/>
          </p:nvPr>
        </p:nvSpPr>
        <p:spPr>
          <a:xfrm>
            <a:off x="152400" y="1107328"/>
            <a:ext cx="8229600" cy="4525963"/>
          </a:xfrm>
        </p:spPr>
        <p:txBody>
          <a:bodyPr/>
          <a:lstStyle/>
          <a:p>
            <a:pPr marL="0" indent="0">
              <a:buNone/>
            </a:pPr>
            <a:r>
              <a:rPr lang="en-US" sz="3000" dirty="0" smtClean="0"/>
              <a:t>Any chemical which is classified as: </a:t>
            </a:r>
          </a:p>
          <a:p>
            <a:pPr lvl="1">
              <a:buFont typeface="Arial" panose="020B0604020202020204" pitchFamily="34" charset="0"/>
              <a:buChar char="•"/>
            </a:pPr>
            <a:r>
              <a:rPr lang="en-US" sz="3000" dirty="0" smtClean="0"/>
              <a:t>Physical Hazard</a:t>
            </a:r>
          </a:p>
          <a:p>
            <a:pPr lvl="1">
              <a:buFont typeface="Arial" panose="020B0604020202020204" pitchFamily="34" charset="0"/>
              <a:buChar char="•"/>
            </a:pPr>
            <a:r>
              <a:rPr lang="en-US" sz="3000" dirty="0" smtClean="0"/>
              <a:t>Health Hazard</a:t>
            </a:r>
          </a:p>
          <a:p>
            <a:pPr lvl="1">
              <a:buFont typeface="Arial" panose="020B0604020202020204" pitchFamily="34" charset="0"/>
              <a:buChar char="•"/>
            </a:pPr>
            <a:r>
              <a:rPr lang="en-US" sz="3000" dirty="0" smtClean="0"/>
              <a:t>A simple asphyxiant</a:t>
            </a:r>
          </a:p>
          <a:p>
            <a:pPr lvl="1">
              <a:buFont typeface="Arial" panose="020B0604020202020204" pitchFamily="34" charset="0"/>
              <a:buChar char="•"/>
            </a:pPr>
            <a:r>
              <a:rPr lang="en-US" sz="3000" dirty="0" smtClean="0"/>
              <a:t>Combustible dust</a:t>
            </a:r>
          </a:p>
          <a:p>
            <a:pPr lvl="1">
              <a:buFont typeface="Arial" panose="020B0604020202020204" pitchFamily="34" charset="0"/>
              <a:buChar char="•"/>
            </a:pPr>
            <a:r>
              <a:rPr lang="en-US" sz="3000" dirty="0" smtClean="0"/>
              <a:t>Pyrophoric gas </a:t>
            </a:r>
          </a:p>
          <a:p>
            <a:pPr lvl="1">
              <a:buFont typeface="Arial" panose="020B0604020202020204" pitchFamily="34" charset="0"/>
              <a:buChar char="•"/>
            </a:pPr>
            <a:r>
              <a:rPr lang="en-US" sz="3000" dirty="0" smtClean="0"/>
              <a:t>Hazard not otherwise classified </a:t>
            </a:r>
          </a:p>
          <a:p>
            <a:pPr lvl="1">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291079203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2754"/>
            <a:ext cx="8229600" cy="1143000"/>
          </a:xfrm>
        </p:spPr>
        <p:txBody>
          <a:bodyPr>
            <a:normAutofit/>
          </a:bodyPr>
          <a:lstStyle/>
          <a:p>
            <a:pPr algn="l"/>
            <a:r>
              <a:rPr lang="en-US" sz="3600" dirty="0" smtClean="0">
                <a:latin typeface="+mn-lt"/>
              </a:rPr>
              <a:t>Physical Hazard</a:t>
            </a:r>
            <a:endParaRPr lang="en-US" sz="3600" dirty="0">
              <a:latin typeface="+mn-lt"/>
            </a:endParaRPr>
          </a:p>
        </p:txBody>
      </p:sp>
      <p:sp>
        <p:nvSpPr>
          <p:cNvPr id="4" name="Content Placeholder 3"/>
          <p:cNvSpPr>
            <a:spLocks noGrp="1"/>
          </p:cNvSpPr>
          <p:nvPr>
            <p:ph idx="1"/>
          </p:nvPr>
        </p:nvSpPr>
        <p:spPr>
          <a:xfrm>
            <a:off x="152400" y="1090246"/>
            <a:ext cx="8229600" cy="4525963"/>
          </a:xfrm>
        </p:spPr>
        <p:txBody>
          <a:bodyPr>
            <a:normAutofit/>
          </a:bodyPr>
          <a:lstStyle/>
          <a:p>
            <a:pPr marL="0" lvl="0" indent="0">
              <a:buNone/>
            </a:pPr>
            <a:r>
              <a:rPr lang="en-US" sz="3000" dirty="0">
                <a:latin typeface="+mj-lt"/>
              </a:rPr>
              <a:t>Physical hazards are chemicals that can </a:t>
            </a:r>
            <a:r>
              <a:rPr lang="en-US" sz="3000" dirty="0" smtClean="0">
                <a:latin typeface="+mj-lt"/>
              </a:rPr>
              <a:t>cause </a:t>
            </a:r>
            <a:endParaRPr lang="en-US" sz="3000" dirty="0">
              <a:latin typeface="+mj-lt"/>
            </a:endParaRPr>
          </a:p>
          <a:p>
            <a:pPr lvl="1">
              <a:buFont typeface="Arial" panose="020B0604020202020204" pitchFamily="34" charset="0"/>
              <a:buChar char="•"/>
            </a:pPr>
            <a:r>
              <a:rPr lang="en-US" sz="3000" dirty="0">
                <a:latin typeface="+mj-lt"/>
              </a:rPr>
              <a:t>Fire</a:t>
            </a:r>
          </a:p>
          <a:p>
            <a:pPr lvl="1">
              <a:buFont typeface="Arial" panose="020B0604020202020204" pitchFamily="34" charset="0"/>
              <a:buChar char="•"/>
            </a:pPr>
            <a:r>
              <a:rPr lang="en-US" sz="3000" dirty="0" smtClean="0">
                <a:latin typeface="+mj-lt"/>
              </a:rPr>
              <a:t>Explosion</a:t>
            </a:r>
          </a:p>
          <a:p>
            <a:pPr lvl="1">
              <a:buFont typeface="Arial" panose="020B0604020202020204" pitchFamily="34" charset="0"/>
              <a:buChar char="•"/>
            </a:pPr>
            <a:r>
              <a:rPr lang="en-US" sz="3000" dirty="0" smtClean="0">
                <a:latin typeface="+mj-lt"/>
              </a:rPr>
              <a:t>Violent reaction</a:t>
            </a:r>
          </a:p>
          <a:p>
            <a:pPr marL="0" indent="0">
              <a:buNone/>
            </a:pP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2514600"/>
            <a:ext cx="3243353" cy="2743200"/>
          </a:xfrm>
          <a:prstGeom prst="rect">
            <a:avLst/>
          </a:prstGeom>
        </p:spPr>
      </p:pic>
    </p:spTree>
    <p:extLst>
      <p:ext uri="{BB962C8B-B14F-4D97-AF65-F5344CB8AC3E}">
        <p14:creationId xmlns:p14="http://schemas.microsoft.com/office/powerpoint/2010/main" val="103884486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152400"/>
            <a:ext cx="7772400" cy="1470025"/>
          </a:xfrm>
        </p:spPr>
        <p:txBody>
          <a:bodyPr>
            <a:normAutofit/>
          </a:bodyPr>
          <a:lstStyle/>
          <a:p>
            <a:r>
              <a:rPr lang="en-US" sz="3600" b="1" dirty="0" smtClean="0"/>
              <a:t>	</a:t>
            </a:r>
            <a:r>
              <a:rPr lang="en-US" sz="3600" dirty="0" smtClean="0">
                <a:latin typeface="+mn-lt"/>
              </a:rPr>
              <a:t>Health Hazard </a:t>
            </a:r>
            <a:endParaRPr lang="en-US" sz="3600" dirty="0">
              <a:latin typeface="+mn-lt"/>
            </a:endParaRPr>
          </a:p>
        </p:txBody>
      </p:sp>
      <p:sp>
        <p:nvSpPr>
          <p:cNvPr id="4" name="Subtitle 3"/>
          <p:cNvSpPr>
            <a:spLocks noGrp="1"/>
          </p:cNvSpPr>
          <p:nvPr>
            <p:ph type="subTitle" idx="1"/>
          </p:nvPr>
        </p:nvSpPr>
        <p:spPr>
          <a:xfrm>
            <a:off x="228600" y="1066800"/>
            <a:ext cx="8686800" cy="4343400"/>
          </a:xfrm>
        </p:spPr>
        <p:txBody>
          <a:bodyPr>
            <a:normAutofit/>
          </a:bodyPr>
          <a:lstStyle/>
          <a:p>
            <a:pPr lvl="0" algn="l"/>
            <a:r>
              <a:rPr lang="en-US" sz="3000" dirty="0">
                <a:solidFill>
                  <a:schemeClr val="tx1"/>
                </a:solidFill>
                <a:latin typeface="+mj-lt"/>
              </a:rPr>
              <a:t>Health hazards are chemicals that are harmful to your health and </a:t>
            </a:r>
            <a:r>
              <a:rPr lang="en-US" sz="3000" dirty="0" smtClean="0">
                <a:solidFill>
                  <a:schemeClr val="tx1"/>
                </a:solidFill>
                <a:latin typeface="+mj-lt"/>
              </a:rPr>
              <a:t>can cause:</a:t>
            </a:r>
            <a:endParaRPr lang="en-US" sz="3000" dirty="0">
              <a:solidFill>
                <a:schemeClr val="tx1"/>
              </a:solidFill>
              <a:latin typeface="+mj-lt"/>
            </a:endParaRPr>
          </a:p>
          <a:p>
            <a:pPr marL="914400" lvl="1" indent="-457200" algn="l">
              <a:buFont typeface="Arial" panose="020B0604020202020204" pitchFamily="34" charset="0"/>
              <a:buChar char="•"/>
            </a:pPr>
            <a:r>
              <a:rPr lang="en-US" sz="3000" dirty="0">
                <a:solidFill>
                  <a:schemeClr val="tx1"/>
                </a:solidFill>
                <a:latin typeface="+mj-lt"/>
              </a:rPr>
              <a:t>Short-term (acute)</a:t>
            </a:r>
            <a:br>
              <a:rPr lang="en-US" sz="3000" dirty="0">
                <a:solidFill>
                  <a:schemeClr val="tx1"/>
                </a:solidFill>
                <a:latin typeface="+mj-lt"/>
              </a:rPr>
            </a:br>
            <a:r>
              <a:rPr lang="en-US" sz="3000" dirty="0" smtClean="0">
                <a:solidFill>
                  <a:schemeClr val="tx1"/>
                </a:solidFill>
                <a:latin typeface="+mj-lt"/>
              </a:rPr>
              <a:t>health problems</a:t>
            </a:r>
          </a:p>
          <a:p>
            <a:pPr marL="914400" lvl="1" indent="-457200" algn="l">
              <a:buFont typeface="Arial" panose="020B0604020202020204" pitchFamily="34" charset="0"/>
              <a:buChar char="•"/>
            </a:pPr>
            <a:r>
              <a:rPr lang="en-US" sz="3000" dirty="0" smtClean="0">
                <a:solidFill>
                  <a:schemeClr val="tx1"/>
                </a:solidFill>
                <a:latin typeface="+mj-lt"/>
              </a:rPr>
              <a:t>Long-term (chronic)</a:t>
            </a:r>
            <a:br>
              <a:rPr lang="en-US" sz="3000" dirty="0" smtClean="0">
                <a:solidFill>
                  <a:schemeClr val="tx1"/>
                </a:solidFill>
                <a:latin typeface="+mj-lt"/>
              </a:rPr>
            </a:br>
            <a:r>
              <a:rPr lang="en-US" sz="3000" dirty="0" smtClean="0">
                <a:solidFill>
                  <a:schemeClr val="tx1"/>
                </a:solidFill>
                <a:latin typeface="+mj-lt"/>
              </a:rPr>
              <a:t>health problems</a:t>
            </a:r>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819400"/>
            <a:ext cx="2292281" cy="2139881"/>
          </a:xfrm>
          <a:prstGeom prst="rect">
            <a:avLst/>
          </a:prstGeom>
        </p:spPr>
      </p:pic>
    </p:spTree>
    <p:extLst>
      <p:ext uri="{BB962C8B-B14F-4D97-AF65-F5344CB8AC3E}">
        <p14:creationId xmlns:p14="http://schemas.microsoft.com/office/powerpoint/2010/main" val="210262657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pPr algn="l"/>
            <a:r>
              <a:rPr lang="en-US" sz="3600" dirty="0" smtClean="0">
                <a:latin typeface="+mn-lt"/>
              </a:rPr>
              <a:t>Health Hazard</a:t>
            </a:r>
            <a:endParaRPr lang="en-US" sz="3600" dirty="0">
              <a:latin typeface="+mn-lt"/>
            </a:endParaRPr>
          </a:p>
        </p:txBody>
      </p:sp>
      <p:sp>
        <p:nvSpPr>
          <p:cNvPr id="3" name="Content Placeholder 2"/>
          <p:cNvSpPr>
            <a:spLocks noGrp="1"/>
          </p:cNvSpPr>
          <p:nvPr>
            <p:ph idx="1"/>
          </p:nvPr>
        </p:nvSpPr>
        <p:spPr>
          <a:xfrm>
            <a:off x="228600" y="1066800"/>
            <a:ext cx="8229600" cy="4525963"/>
          </a:xfrm>
        </p:spPr>
        <p:txBody>
          <a:bodyPr>
            <a:normAutofit lnSpcReduction="10000"/>
          </a:bodyPr>
          <a:lstStyle/>
          <a:p>
            <a:pPr marL="0" indent="0">
              <a:buNone/>
            </a:pPr>
            <a:r>
              <a:rPr lang="en-US" sz="3000" dirty="0"/>
              <a:t>OSHA considers a health hazard to be any chemical which:</a:t>
            </a:r>
          </a:p>
          <a:p>
            <a:pPr lvl="1">
              <a:buFont typeface="Arial" panose="020B0604020202020204" pitchFamily="34" charset="0"/>
              <a:buChar char="•"/>
            </a:pPr>
            <a:r>
              <a:rPr lang="en-US" sz="3000" dirty="0"/>
              <a:t>Is toxic</a:t>
            </a:r>
          </a:p>
          <a:p>
            <a:pPr lvl="1">
              <a:buFont typeface="Arial" panose="020B0604020202020204" pitchFamily="34" charset="0"/>
              <a:buChar char="•"/>
            </a:pPr>
            <a:r>
              <a:rPr lang="en-US" sz="3000" dirty="0"/>
              <a:t>Is corrosive to the skin or eyes</a:t>
            </a:r>
          </a:p>
          <a:p>
            <a:pPr lvl="1">
              <a:buFont typeface="Arial" panose="020B0604020202020204" pitchFamily="34" charset="0"/>
              <a:buChar char="•"/>
            </a:pPr>
            <a:r>
              <a:rPr lang="en-US" sz="3000" dirty="0"/>
              <a:t>Is a respiratory sensitizer</a:t>
            </a:r>
          </a:p>
          <a:p>
            <a:pPr lvl="1">
              <a:buFont typeface="Arial" panose="020B0604020202020204" pitchFamily="34" charset="0"/>
              <a:buChar char="•"/>
            </a:pPr>
            <a:r>
              <a:rPr lang="en-US" sz="3000" dirty="0"/>
              <a:t>May cause cancer, birth defects or reproductive issues</a:t>
            </a:r>
          </a:p>
          <a:p>
            <a:pPr lvl="1">
              <a:buFont typeface="Arial" panose="020B0604020202020204" pitchFamily="34" charset="0"/>
              <a:buChar char="•"/>
            </a:pPr>
            <a:r>
              <a:rPr lang="en-US" sz="3000" dirty="0"/>
              <a:t>Attacks specific organs</a:t>
            </a:r>
          </a:p>
          <a:p>
            <a:pPr lvl="1">
              <a:buFont typeface="Arial" panose="020B0604020202020204" pitchFamily="34" charset="0"/>
              <a:buChar char="•"/>
            </a:pPr>
            <a:r>
              <a:rPr lang="en-US" sz="3000" dirty="0"/>
              <a:t>Is harmful or deadly when inhaled</a:t>
            </a:r>
          </a:p>
          <a:p>
            <a:endParaRPr lang="en-US" dirty="0"/>
          </a:p>
        </p:txBody>
      </p:sp>
    </p:spTree>
    <p:extLst>
      <p:ext uri="{BB962C8B-B14F-4D97-AF65-F5344CB8AC3E}">
        <p14:creationId xmlns:p14="http://schemas.microsoft.com/office/powerpoint/2010/main" val="90708881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990600"/>
          </a:xfrm>
        </p:spPr>
        <p:txBody>
          <a:bodyPr>
            <a:noAutofit/>
          </a:bodyPr>
          <a:lstStyle/>
          <a:p>
            <a:pPr algn="l"/>
            <a:r>
              <a:rPr lang="en-US" sz="3600" dirty="0">
                <a:latin typeface="+mn-lt"/>
              </a:rPr>
              <a:t>A </a:t>
            </a:r>
            <a:r>
              <a:rPr lang="en-US" sz="3600" dirty="0" smtClean="0">
                <a:latin typeface="+mn-lt"/>
              </a:rPr>
              <a:t>Simple </a:t>
            </a:r>
            <a:r>
              <a:rPr lang="en-US" sz="3600" dirty="0" err="1">
                <a:latin typeface="+mn-lt"/>
              </a:rPr>
              <a:t>A</a:t>
            </a:r>
            <a:r>
              <a:rPr lang="en-US" sz="3600" dirty="0" err="1" smtClean="0">
                <a:latin typeface="+mn-lt"/>
              </a:rPr>
              <a:t>sphyxiant</a:t>
            </a:r>
            <a:r>
              <a:rPr lang="en-US" sz="3600" b="1" dirty="0"/>
              <a:t/>
            </a:r>
            <a:br>
              <a:rPr lang="en-US" sz="3600" b="1" dirty="0"/>
            </a:br>
            <a:endParaRPr lang="en-US" sz="3600" b="1" dirty="0"/>
          </a:p>
        </p:txBody>
      </p:sp>
      <p:sp>
        <p:nvSpPr>
          <p:cNvPr id="3" name="Content Placeholder 2"/>
          <p:cNvSpPr>
            <a:spLocks noGrp="1"/>
          </p:cNvSpPr>
          <p:nvPr>
            <p:ph idx="1"/>
          </p:nvPr>
        </p:nvSpPr>
        <p:spPr>
          <a:xfrm>
            <a:off x="304800" y="1752600"/>
            <a:ext cx="5410200" cy="3276600"/>
          </a:xfrm>
        </p:spPr>
        <p:txBody>
          <a:bodyPr>
            <a:normAutofit/>
          </a:bodyPr>
          <a:lstStyle/>
          <a:p>
            <a:pPr marL="0" indent="0">
              <a:buNone/>
            </a:pPr>
            <a:r>
              <a:rPr lang="en-US" sz="3000" dirty="0" smtClean="0"/>
              <a:t>A substance </a:t>
            </a:r>
            <a:r>
              <a:rPr lang="en-US" sz="3000" dirty="0"/>
              <a:t>or mixture that displaces oxygen in the ambient atmosphere, and can thus cause oxygen deprivation in those who are exposed, leading to unconsciousness and death.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371600"/>
            <a:ext cx="2171700" cy="4343400"/>
          </a:xfrm>
          <a:prstGeom prst="rect">
            <a:avLst/>
          </a:prstGeom>
        </p:spPr>
      </p:pic>
    </p:spTree>
    <p:extLst>
      <p:ext uri="{BB962C8B-B14F-4D97-AF65-F5344CB8AC3E}">
        <p14:creationId xmlns:p14="http://schemas.microsoft.com/office/powerpoint/2010/main" val="333001327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228600"/>
            <a:ext cx="8229600" cy="1143000"/>
          </a:xfrm>
        </p:spPr>
        <p:txBody>
          <a:bodyPr>
            <a:noAutofit/>
          </a:bodyPr>
          <a:lstStyle/>
          <a:p>
            <a:pPr algn="l"/>
            <a:r>
              <a:rPr lang="en-US" sz="3600" dirty="0">
                <a:latin typeface="+mn-lt"/>
              </a:rPr>
              <a:t>Combustible </a:t>
            </a:r>
            <a:r>
              <a:rPr lang="en-US" sz="3600" dirty="0" smtClean="0">
                <a:latin typeface="+mn-lt"/>
              </a:rPr>
              <a:t>Dust</a:t>
            </a:r>
            <a:r>
              <a:rPr lang="en-US" sz="3600" b="1" dirty="0"/>
              <a:t/>
            </a:r>
            <a:br>
              <a:rPr lang="en-US" sz="3600" b="1" dirty="0"/>
            </a:br>
            <a:endParaRPr lang="en-US" sz="3600" b="1" dirty="0"/>
          </a:p>
        </p:txBody>
      </p:sp>
      <p:sp>
        <p:nvSpPr>
          <p:cNvPr id="3" name="Content Placeholder 2"/>
          <p:cNvSpPr>
            <a:spLocks noGrp="1"/>
          </p:cNvSpPr>
          <p:nvPr>
            <p:ph idx="1"/>
          </p:nvPr>
        </p:nvSpPr>
        <p:spPr>
          <a:xfrm>
            <a:off x="76200" y="990600"/>
            <a:ext cx="8382000" cy="4525963"/>
          </a:xfrm>
        </p:spPr>
        <p:txBody>
          <a:bodyPr>
            <a:normAutofit/>
          </a:bodyPr>
          <a:lstStyle/>
          <a:p>
            <a:r>
              <a:rPr lang="en-US" sz="3000" dirty="0" smtClean="0"/>
              <a:t>Any combustible material can burn rapidly when in a finely divided form. </a:t>
            </a:r>
          </a:p>
          <a:p>
            <a:r>
              <a:rPr lang="en-US" sz="3000" dirty="0" smtClean="0"/>
              <a:t>If such a dust is suspended in air in the right concentration, under certain conditions, it can become explosible. </a:t>
            </a:r>
          </a:p>
          <a:p>
            <a:r>
              <a:rPr lang="en-US" sz="3000" dirty="0"/>
              <a:t>M</a:t>
            </a:r>
            <a:r>
              <a:rPr lang="en-US" sz="3000" dirty="0" smtClean="0"/>
              <a:t>aterials that do not burn in larger pieces (such as aluminum or iron), given the proper conditions, can be explosible in dust form. </a:t>
            </a:r>
            <a:endParaRPr lang="en-US" sz="3000" dirty="0"/>
          </a:p>
        </p:txBody>
      </p:sp>
    </p:spTree>
    <p:extLst>
      <p:ext uri="{BB962C8B-B14F-4D97-AF65-F5344CB8AC3E}">
        <p14:creationId xmlns:p14="http://schemas.microsoft.com/office/powerpoint/2010/main" val="4274394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01675"/>
          </a:xfrm>
        </p:spPr>
        <p:txBody>
          <a:bodyPr/>
          <a:lstStyle/>
          <a:p>
            <a:r>
              <a:rPr lang="en-US" sz="3600" dirty="0" smtClean="0">
                <a:latin typeface="+mn-lt"/>
              </a:rPr>
              <a:t>Quiz – Hazard Recognition</a:t>
            </a:r>
            <a:endParaRPr lang="en-US" sz="3600" dirty="0">
              <a:latin typeface="+mn-lt"/>
            </a:endParaRPr>
          </a:p>
        </p:txBody>
      </p:sp>
      <p:sp>
        <p:nvSpPr>
          <p:cNvPr id="6" name="TextBox 5"/>
          <p:cNvSpPr txBox="1"/>
          <p:nvPr/>
        </p:nvSpPr>
        <p:spPr>
          <a:xfrm>
            <a:off x="708837" y="1752600"/>
            <a:ext cx="7924800" cy="3539430"/>
          </a:xfrm>
          <a:prstGeom prst="rect">
            <a:avLst/>
          </a:prstGeom>
          <a:noFill/>
        </p:spPr>
        <p:txBody>
          <a:bodyPr wrap="square" rtlCol="0">
            <a:spAutoFit/>
          </a:bodyPr>
          <a:lstStyle/>
          <a:p>
            <a:pPr algn="ctr"/>
            <a:r>
              <a:rPr lang="en-US" sz="3200" b="1" dirty="0">
                <a:solidFill>
                  <a:prstClr val="black"/>
                </a:solidFill>
              </a:rPr>
              <a:t>Anything that has the potential to cause harm to people, damage to property or environment, or loss to process is called what?</a:t>
            </a:r>
          </a:p>
          <a:p>
            <a:pPr marL="800100" lvl="1" indent="-342900">
              <a:buFont typeface="+mj-lt"/>
              <a:buAutoNum type="alphaUcPeriod"/>
            </a:pPr>
            <a:r>
              <a:rPr lang="en-US" sz="2400" dirty="0">
                <a:solidFill>
                  <a:prstClr val="black"/>
                </a:solidFill>
              </a:rPr>
              <a:t>A mistake</a:t>
            </a:r>
          </a:p>
          <a:p>
            <a:pPr marL="800100" lvl="1" indent="-342900">
              <a:buFont typeface="+mj-lt"/>
              <a:buAutoNum type="alphaUcPeriod"/>
            </a:pPr>
            <a:r>
              <a:rPr lang="en-US" sz="2400" dirty="0">
                <a:solidFill>
                  <a:prstClr val="black"/>
                </a:solidFill>
              </a:rPr>
              <a:t>A hazard</a:t>
            </a:r>
          </a:p>
          <a:p>
            <a:pPr marL="800100" lvl="1" indent="-342900">
              <a:buFont typeface="+mj-lt"/>
              <a:buAutoNum type="alphaUcPeriod"/>
            </a:pPr>
            <a:r>
              <a:rPr lang="en-US" sz="2400" dirty="0" smtClean="0">
                <a:solidFill>
                  <a:prstClr val="black"/>
                </a:solidFill>
              </a:rPr>
              <a:t>Excessive noise</a:t>
            </a:r>
            <a:endParaRPr lang="en-US" sz="2400" dirty="0">
              <a:solidFill>
                <a:prstClr val="black"/>
              </a:solidFill>
            </a:endParaRPr>
          </a:p>
          <a:p>
            <a:pPr marL="800100" lvl="1" indent="-342900">
              <a:buFont typeface="+mj-lt"/>
              <a:buAutoNum type="alphaUcPeriod"/>
            </a:pPr>
            <a:r>
              <a:rPr lang="en-US" sz="2400" dirty="0">
                <a:solidFill>
                  <a:prstClr val="black"/>
                </a:solidFill>
              </a:rPr>
              <a:t>All of the above</a:t>
            </a:r>
          </a:p>
        </p:txBody>
      </p:sp>
    </p:spTree>
    <p:extLst>
      <p:ext uri="{BB962C8B-B14F-4D97-AF65-F5344CB8AC3E}">
        <p14:creationId xmlns:p14="http://schemas.microsoft.com/office/powerpoint/2010/main" val="13090256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Autofit/>
          </a:bodyPr>
          <a:lstStyle/>
          <a:p>
            <a:pPr algn="l"/>
            <a:r>
              <a:rPr lang="en-US" sz="3600" dirty="0">
                <a:latin typeface="+mn-lt"/>
              </a:rPr>
              <a:t>Pyrophoric </a:t>
            </a:r>
            <a:r>
              <a:rPr lang="en-US" sz="3600" dirty="0" smtClean="0">
                <a:latin typeface="+mn-lt"/>
              </a:rPr>
              <a:t>Gas </a:t>
            </a:r>
            <a:r>
              <a:rPr lang="en-US" sz="3600" b="1" dirty="0"/>
              <a:t/>
            </a:r>
            <a:br>
              <a:rPr lang="en-US" sz="3600" b="1" dirty="0"/>
            </a:br>
            <a:endParaRPr lang="en-US" sz="3600" b="1" dirty="0"/>
          </a:p>
        </p:txBody>
      </p:sp>
      <p:sp>
        <p:nvSpPr>
          <p:cNvPr id="3" name="Content Placeholder 2"/>
          <p:cNvSpPr>
            <a:spLocks noGrp="1"/>
          </p:cNvSpPr>
          <p:nvPr>
            <p:ph idx="1"/>
          </p:nvPr>
        </p:nvSpPr>
        <p:spPr>
          <a:xfrm>
            <a:off x="152400" y="1143001"/>
            <a:ext cx="8763000" cy="1828800"/>
          </a:xfrm>
        </p:spPr>
        <p:txBody>
          <a:bodyPr/>
          <a:lstStyle/>
          <a:p>
            <a:pPr marL="0" indent="0">
              <a:buNone/>
            </a:pPr>
            <a:r>
              <a:rPr lang="en-US" sz="3000" dirty="0" smtClean="0"/>
              <a:t>A chemical </a:t>
            </a:r>
            <a:r>
              <a:rPr lang="en-US" sz="3000" dirty="0"/>
              <a:t>in a gaseous state that will ignite spontaneously in air at a temperature of 130 degrees F (54.4 degrees C) or below.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819400"/>
            <a:ext cx="3048000" cy="3048000"/>
          </a:xfrm>
          <a:prstGeom prst="rect">
            <a:avLst/>
          </a:prstGeom>
        </p:spPr>
      </p:pic>
    </p:spTree>
    <p:extLst>
      <p:ext uri="{BB962C8B-B14F-4D97-AF65-F5344CB8AC3E}">
        <p14:creationId xmlns:p14="http://schemas.microsoft.com/office/powerpoint/2010/main" val="241175843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encrypted-tbn0.gstatic.com/images?q=tbn:ANd9GcQOTUt2Q9as8d9dW2j3JaY12ft5HdPXJ1lGBEmNHwk2L_uUMXM2">
            <a:hlinkClick r:id="rId3"/>
          </p:cNvPr>
          <p:cNvPicPr>
            <a:picLocks noChangeAspect="1" noChangeArrowheads="1"/>
          </p:cNvPicPr>
          <p:nvPr/>
        </p:nvPicPr>
        <p:blipFill>
          <a:blip r:embed="rId4" cstate="print"/>
          <a:srcRect/>
          <a:stretch>
            <a:fillRect/>
          </a:stretch>
        </p:blipFill>
        <p:spPr bwMode="auto">
          <a:xfrm>
            <a:off x="5638800" y="2743201"/>
            <a:ext cx="3094552" cy="2891656"/>
          </a:xfrm>
          <a:prstGeom prst="rect">
            <a:avLst/>
          </a:prstGeom>
          <a:noFill/>
        </p:spPr>
      </p:pic>
      <p:sp>
        <p:nvSpPr>
          <p:cNvPr id="4" name="Title 3"/>
          <p:cNvSpPr>
            <a:spLocks noGrp="1"/>
          </p:cNvSpPr>
          <p:nvPr>
            <p:ph type="title"/>
          </p:nvPr>
        </p:nvSpPr>
        <p:spPr>
          <a:xfrm>
            <a:off x="15240" y="-34108"/>
            <a:ext cx="5943600" cy="1143000"/>
          </a:xfrm>
        </p:spPr>
        <p:txBody>
          <a:bodyPr>
            <a:normAutofit/>
          </a:bodyPr>
          <a:lstStyle/>
          <a:p>
            <a:pPr algn="l"/>
            <a:r>
              <a:rPr lang="en-US" sz="3600" dirty="0" smtClean="0">
                <a:latin typeface="+mn-lt"/>
                <a:cs typeface="Times New Roman" pitchFamily="18" charset="0"/>
              </a:rPr>
              <a:t>2012 Changes</a:t>
            </a:r>
            <a:endParaRPr lang="en-US" sz="3600" dirty="0">
              <a:latin typeface="+mn-lt"/>
              <a:cs typeface="Times New Roman" pitchFamily="18" charset="0"/>
            </a:endParaRPr>
          </a:p>
        </p:txBody>
      </p:sp>
      <p:sp>
        <p:nvSpPr>
          <p:cNvPr id="5" name="Content Placeholder 4"/>
          <p:cNvSpPr>
            <a:spLocks noGrp="1"/>
          </p:cNvSpPr>
          <p:nvPr>
            <p:ph idx="1"/>
          </p:nvPr>
        </p:nvSpPr>
        <p:spPr>
          <a:xfrm>
            <a:off x="228600" y="1108893"/>
            <a:ext cx="8229600" cy="4525963"/>
          </a:xfrm>
        </p:spPr>
        <p:txBody>
          <a:bodyPr>
            <a:normAutofit/>
          </a:bodyPr>
          <a:lstStyle/>
          <a:p>
            <a:r>
              <a:rPr lang="en-US" sz="3000" dirty="0" smtClean="0">
                <a:cs typeface="Times New Roman" pitchFamily="18" charset="0"/>
              </a:rPr>
              <a:t>MDSDs are now SDSs</a:t>
            </a:r>
          </a:p>
          <a:p>
            <a:r>
              <a:rPr lang="en-US" sz="3000" dirty="0" smtClean="0">
                <a:cs typeface="Times New Roman" pitchFamily="18" charset="0"/>
              </a:rPr>
              <a:t>16 Sections</a:t>
            </a:r>
          </a:p>
          <a:p>
            <a:r>
              <a:rPr lang="en-US" sz="3000" dirty="0" smtClean="0">
                <a:cs typeface="Times New Roman" pitchFamily="18" charset="0"/>
              </a:rPr>
              <a:t>Always in the same order</a:t>
            </a:r>
            <a:endParaRPr lang="en-US" sz="3000" dirty="0">
              <a:cs typeface="Times New Roman" pitchFamily="18" charset="0"/>
            </a:endParaRPr>
          </a:p>
        </p:txBody>
      </p:sp>
    </p:spTree>
    <p:extLst>
      <p:ext uri="{BB962C8B-B14F-4D97-AF65-F5344CB8AC3E}">
        <p14:creationId xmlns:p14="http://schemas.microsoft.com/office/powerpoint/2010/main" val="426914499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8229600" cy="1143000"/>
          </a:xfrm>
        </p:spPr>
        <p:txBody>
          <a:bodyPr>
            <a:normAutofit/>
          </a:bodyPr>
          <a:lstStyle/>
          <a:p>
            <a:r>
              <a:rPr lang="en-US" sz="3600" dirty="0" smtClean="0">
                <a:latin typeface="+mn-lt"/>
              </a:rPr>
              <a:t>Safety Data </a:t>
            </a:r>
            <a:r>
              <a:rPr lang="en-US" sz="3600" dirty="0">
                <a:latin typeface="+mn-lt"/>
              </a:rPr>
              <a:t>S</a:t>
            </a:r>
            <a:r>
              <a:rPr lang="en-US" sz="3600" dirty="0" smtClean="0">
                <a:latin typeface="+mn-lt"/>
              </a:rPr>
              <a:t>heets</a:t>
            </a:r>
            <a:endParaRPr lang="en-US" sz="3600" dirty="0">
              <a:latin typeface="+mn-lt"/>
            </a:endParaRPr>
          </a:p>
        </p:txBody>
      </p:sp>
      <p:sp>
        <p:nvSpPr>
          <p:cNvPr id="3" name="Content Placeholder 2"/>
          <p:cNvSpPr>
            <a:spLocks noGrp="1"/>
          </p:cNvSpPr>
          <p:nvPr>
            <p:ph idx="1"/>
          </p:nvPr>
        </p:nvSpPr>
        <p:spPr>
          <a:xfrm>
            <a:off x="228600" y="1066800"/>
            <a:ext cx="8915400" cy="4953000"/>
          </a:xfrm>
        </p:spPr>
        <p:txBody>
          <a:bodyPr>
            <a:normAutofit fontScale="62500" lnSpcReduction="20000"/>
          </a:bodyPr>
          <a:lstStyle/>
          <a:p>
            <a:r>
              <a:rPr lang="en-US" dirty="0"/>
              <a:t>Section </a:t>
            </a:r>
            <a:r>
              <a:rPr lang="en-US" dirty="0" smtClean="0"/>
              <a:t>1: Identification</a:t>
            </a:r>
          </a:p>
          <a:p>
            <a:r>
              <a:rPr lang="en-US" dirty="0">
                <a:solidFill>
                  <a:schemeClr val="accent2"/>
                </a:solidFill>
              </a:rPr>
              <a:t>Section 2: Hazard(s) identification</a:t>
            </a:r>
          </a:p>
          <a:p>
            <a:r>
              <a:rPr lang="fr-FR" dirty="0"/>
              <a:t>Section </a:t>
            </a:r>
            <a:r>
              <a:rPr lang="fr-FR" dirty="0" smtClean="0"/>
              <a:t>3: Composition/information </a:t>
            </a:r>
            <a:r>
              <a:rPr lang="fr-FR" dirty="0"/>
              <a:t>on </a:t>
            </a:r>
            <a:r>
              <a:rPr lang="fr-FR" dirty="0" smtClean="0"/>
              <a:t>ingredients</a:t>
            </a:r>
          </a:p>
          <a:p>
            <a:r>
              <a:rPr lang="en-US" dirty="0">
                <a:solidFill>
                  <a:schemeClr val="accent2"/>
                </a:solidFill>
              </a:rPr>
              <a:t>Section </a:t>
            </a:r>
            <a:r>
              <a:rPr lang="en-US" dirty="0" smtClean="0">
                <a:solidFill>
                  <a:schemeClr val="accent2"/>
                </a:solidFill>
              </a:rPr>
              <a:t>4: First-aid measures</a:t>
            </a:r>
          </a:p>
          <a:p>
            <a:r>
              <a:rPr lang="en-US" dirty="0">
                <a:solidFill>
                  <a:schemeClr val="accent2"/>
                </a:solidFill>
              </a:rPr>
              <a:t>Section </a:t>
            </a:r>
            <a:r>
              <a:rPr lang="en-US" dirty="0" smtClean="0">
                <a:solidFill>
                  <a:schemeClr val="accent2"/>
                </a:solidFill>
              </a:rPr>
              <a:t>5: Fire-fighting measures</a:t>
            </a:r>
          </a:p>
          <a:p>
            <a:r>
              <a:rPr lang="en-US" dirty="0">
                <a:solidFill>
                  <a:schemeClr val="accent2"/>
                </a:solidFill>
              </a:rPr>
              <a:t>Section </a:t>
            </a:r>
            <a:r>
              <a:rPr lang="en-US" dirty="0" smtClean="0">
                <a:solidFill>
                  <a:schemeClr val="accent2"/>
                </a:solidFill>
              </a:rPr>
              <a:t>6: Accidental </a:t>
            </a:r>
            <a:r>
              <a:rPr lang="en-US" dirty="0">
                <a:solidFill>
                  <a:schemeClr val="accent2"/>
                </a:solidFill>
              </a:rPr>
              <a:t>release </a:t>
            </a:r>
            <a:r>
              <a:rPr lang="en-US" dirty="0" smtClean="0">
                <a:solidFill>
                  <a:schemeClr val="accent2"/>
                </a:solidFill>
              </a:rPr>
              <a:t>measures</a:t>
            </a:r>
          </a:p>
          <a:p>
            <a:r>
              <a:rPr lang="en-US" dirty="0">
                <a:solidFill>
                  <a:schemeClr val="accent2"/>
                </a:solidFill>
              </a:rPr>
              <a:t>Section </a:t>
            </a:r>
            <a:r>
              <a:rPr lang="en-US" dirty="0" smtClean="0">
                <a:solidFill>
                  <a:schemeClr val="accent2"/>
                </a:solidFill>
              </a:rPr>
              <a:t>7: Handling </a:t>
            </a:r>
            <a:r>
              <a:rPr lang="en-US" dirty="0">
                <a:solidFill>
                  <a:schemeClr val="accent2"/>
                </a:solidFill>
              </a:rPr>
              <a:t>and </a:t>
            </a:r>
            <a:r>
              <a:rPr lang="en-US" dirty="0" smtClean="0">
                <a:solidFill>
                  <a:schemeClr val="accent2"/>
                </a:solidFill>
              </a:rPr>
              <a:t>storage</a:t>
            </a:r>
          </a:p>
          <a:p>
            <a:r>
              <a:rPr lang="en-US" dirty="0">
                <a:solidFill>
                  <a:schemeClr val="accent2"/>
                </a:solidFill>
              </a:rPr>
              <a:t>Section </a:t>
            </a:r>
            <a:r>
              <a:rPr lang="en-US" dirty="0" smtClean="0">
                <a:solidFill>
                  <a:schemeClr val="accent2"/>
                </a:solidFill>
              </a:rPr>
              <a:t>8: Exposure </a:t>
            </a:r>
            <a:r>
              <a:rPr lang="en-US" dirty="0">
                <a:solidFill>
                  <a:schemeClr val="accent2"/>
                </a:solidFill>
              </a:rPr>
              <a:t>controls/personal </a:t>
            </a:r>
            <a:r>
              <a:rPr lang="en-US" dirty="0" smtClean="0">
                <a:solidFill>
                  <a:schemeClr val="accent2"/>
                </a:solidFill>
              </a:rPr>
              <a:t>protection</a:t>
            </a:r>
          </a:p>
          <a:p>
            <a:r>
              <a:rPr lang="en-US" dirty="0"/>
              <a:t>Section </a:t>
            </a:r>
            <a:r>
              <a:rPr lang="en-US" dirty="0" smtClean="0"/>
              <a:t>9: Physical </a:t>
            </a:r>
            <a:r>
              <a:rPr lang="en-US" dirty="0"/>
              <a:t>and chemical </a:t>
            </a:r>
            <a:r>
              <a:rPr lang="en-US" dirty="0" smtClean="0"/>
              <a:t>properties</a:t>
            </a:r>
          </a:p>
          <a:p>
            <a:r>
              <a:rPr lang="en-US" dirty="0" smtClean="0"/>
              <a:t>Section 10: Stability </a:t>
            </a:r>
            <a:r>
              <a:rPr lang="en-US" dirty="0"/>
              <a:t>and </a:t>
            </a:r>
            <a:r>
              <a:rPr lang="en-US" dirty="0" smtClean="0"/>
              <a:t>reactivity</a:t>
            </a:r>
          </a:p>
          <a:p>
            <a:r>
              <a:rPr lang="en-US" dirty="0"/>
              <a:t>Section </a:t>
            </a:r>
            <a:r>
              <a:rPr lang="en-US" dirty="0" smtClean="0"/>
              <a:t>11: Toxicological information</a:t>
            </a:r>
          </a:p>
          <a:p>
            <a:r>
              <a:rPr lang="en-US" dirty="0"/>
              <a:t>Section </a:t>
            </a:r>
            <a:r>
              <a:rPr lang="en-US" dirty="0" smtClean="0"/>
              <a:t>12: Ecological </a:t>
            </a:r>
            <a:r>
              <a:rPr lang="en-US" dirty="0"/>
              <a:t>information*</a:t>
            </a:r>
          </a:p>
          <a:p>
            <a:r>
              <a:rPr lang="en-US" dirty="0">
                <a:solidFill>
                  <a:schemeClr val="accent2"/>
                </a:solidFill>
              </a:rPr>
              <a:t>Section </a:t>
            </a:r>
            <a:r>
              <a:rPr lang="en-US" dirty="0" smtClean="0">
                <a:solidFill>
                  <a:schemeClr val="accent2"/>
                </a:solidFill>
              </a:rPr>
              <a:t>13: Disposal </a:t>
            </a:r>
            <a:r>
              <a:rPr lang="en-US" dirty="0">
                <a:solidFill>
                  <a:schemeClr val="accent2"/>
                </a:solidFill>
              </a:rPr>
              <a:t>considerations*</a:t>
            </a:r>
          </a:p>
          <a:p>
            <a:r>
              <a:rPr lang="en-US" dirty="0"/>
              <a:t>Section </a:t>
            </a:r>
            <a:r>
              <a:rPr lang="en-US" dirty="0" smtClean="0"/>
              <a:t>14: Transport </a:t>
            </a:r>
            <a:r>
              <a:rPr lang="en-US" dirty="0"/>
              <a:t>information*</a:t>
            </a:r>
          </a:p>
          <a:p>
            <a:r>
              <a:rPr lang="en-US" dirty="0"/>
              <a:t>Section </a:t>
            </a:r>
            <a:r>
              <a:rPr lang="en-US" dirty="0" smtClean="0"/>
              <a:t>15: Regulatory </a:t>
            </a:r>
            <a:r>
              <a:rPr lang="en-US" dirty="0"/>
              <a:t>information</a:t>
            </a:r>
            <a:r>
              <a:rPr lang="en-US" dirty="0" smtClean="0"/>
              <a:t>*</a:t>
            </a:r>
          </a:p>
          <a:p>
            <a:r>
              <a:rPr lang="en-US" dirty="0"/>
              <a:t>Section </a:t>
            </a:r>
            <a:r>
              <a:rPr lang="en-US" dirty="0" smtClean="0"/>
              <a:t>16: Other </a:t>
            </a:r>
            <a:r>
              <a:rPr lang="en-US" dirty="0"/>
              <a:t>information</a:t>
            </a:r>
          </a:p>
        </p:txBody>
      </p:sp>
    </p:spTree>
    <p:extLst>
      <p:ext uri="{BB962C8B-B14F-4D97-AF65-F5344CB8AC3E}">
        <p14:creationId xmlns:p14="http://schemas.microsoft.com/office/powerpoint/2010/main" val="10142694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8229600" cy="1143000"/>
          </a:xfrm>
        </p:spPr>
        <p:txBody>
          <a:bodyPr>
            <a:normAutofit/>
          </a:bodyPr>
          <a:lstStyle/>
          <a:p>
            <a:r>
              <a:rPr lang="en-US" sz="3600" dirty="0" smtClean="0">
                <a:latin typeface="+mn-lt"/>
              </a:rPr>
              <a:t>Safety Data Sheets</a:t>
            </a:r>
            <a:endParaRPr lang="en-US" sz="3600" dirty="0">
              <a:latin typeface="+mn-lt"/>
            </a:endParaRPr>
          </a:p>
        </p:txBody>
      </p:sp>
      <p:sp>
        <p:nvSpPr>
          <p:cNvPr id="3" name="Content Placeholder 2"/>
          <p:cNvSpPr>
            <a:spLocks noGrp="1"/>
          </p:cNvSpPr>
          <p:nvPr>
            <p:ph idx="1"/>
          </p:nvPr>
        </p:nvSpPr>
        <p:spPr>
          <a:xfrm>
            <a:off x="228600" y="1066800"/>
            <a:ext cx="8534400" cy="4800600"/>
          </a:xfrm>
        </p:spPr>
        <p:txBody>
          <a:bodyPr>
            <a:normAutofit fontScale="70000" lnSpcReduction="20000"/>
          </a:bodyPr>
          <a:lstStyle/>
          <a:p>
            <a:pPr marL="0" indent="0">
              <a:buNone/>
            </a:pPr>
            <a:r>
              <a:rPr lang="en-US" dirty="0" smtClean="0"/>
              <a:t>Section 2: Hazard(s) Identification</a:t>
            </a:r>
          </a:p>
          <a:p>
            <a:pPr marL="0" indent="0">
              <a:buNone/>
            </a:pPr>
            <a:r>
              <a:rPr lang="en-US" dirty="0" smtClean="0"/>
              <a:t>The required information consists of:</a:t>
            </a:r>
          </a:p>
          <a:p>
            <a:pPr marL="0" indent="0">
              <a:buNone/>
            </a:pPr>
            <a:endParaRPr lang="en-US" dirty="0" smtClean="0"/>
          </a:p>
          <a:p>
            <a:pPr lvl="1">
              <a:buFont typeface="Arial" panose="020B0604020202020204" pitchFamily="34" charset="0"/>
              <a:buChar char="•"/>
            </a:pPr>
            <a:r>
              <a:rPr lang="en-US" dirty="0"/>
              <a:t>The hazard classification of the chemical (e.g., flammable liquid, category1).</a:t>
            </a:r>
          </a:p>
          <a:p>
            <a:pPr lvl="1">
              <a:buFont typeface="Arial" panose="020B0604020202020204" pitchFamily="34" charset="0"/>
              <a:buChar char="•"/>
            </a:pPr>
            <a:r>
              <a:rPr lang="en-US" dirty="0"/>
              <a:t>Signal word.</a:t>
            </a:r>
          </a:p>
          <a:p>
            <a:pPr lvl="1">
              <a:buFont typeface="Arial" panose="020B0604020202020204" pitchFamily="34" charset="0"/>
              <a:buChar char="•"/>
            </a:pPr>
            <a:r>
              <a:rPr lang="en-US" dirty="0"/>
              <a:t>Hazard statement(s).</a:t>
            </a:r>
          </a:p>
          <a:p>
            <a:pPr lvl="1">
              <a:buFont typeface="Arial" panose="020B0604020202020204" pitchFamily="34" charset="0"/>
              <a:buChar char="•"/>
            </a:pPr>
            <a:r>
              <a:rPr lang="en-US" dirty="0"/>
              <a:t>Pictograms (the pictograms or hazard symbols may be presented as graphical reproductions of the symbols in black and white or be a description of the name of the symbol (e.g., skull and crossbones, flame).</a:t>
            </a:r>
          </a:p>
          <a:p>
            <a:pPr lvl="1">
              <a:buFont typeface="Arial" panose="020B0604020202020204" pitchFamily="34" charset="0"/>
              <a:buChar char="•"/>
            </a:pPr>
            <a:r>
              <a:rPr lang="en-US" dirty="0"/>
              <a:t>Precautionary statement(s).</a:t>
            </a:r>
          </a:p>
          <a:p>
            <a:pPr lvl="1">
              <a:buFont typeface="Arial" panose="020B0604020202020204" pitchFamily="34" charset="0"/>
              <a:buChar char="•"/>
            </a:pPr>
            <a:r>
              <a:rPr lang="en-US" dirty="0"/>
              <a:t>Description of any hazards not otherwise classified.</a:t>
            </a:r>
          </a:p>
          <a:p>
            <a:pPr lvl="1">
              <a:buFont typeface="Arial" panose="020B0604020202020204" pitchFamily="34" charset="0"/>
              <a:buChar char="•"/>
            </a:pPr>
            <a:r>
              <a:rPr lang="en-US" dirty="0"/>
              <a:t>For a mixture that contains an ingredient(s) with unknown toxicity, a statement describing how much (percentage) of the mixture consists of ingredient(s) with unknown acute toxicity. Please note that this is a total percentage of the mixture and not tied to the individual ingredient(s</a:t>
            </a:r>
            <a:r>
              <a:rPr lang="en-US" dirty="0" smtClean="0"/>
              <a:t>).</a:t>
            </a:r>
            <a:endParaRPr lang="en-US" dirty="0"/>
          </a:p>
        </p:txBody>
      </p:sp>
    </p:spTree>
    <p:extLst>
      <p:ext uri="{BB962C8B-B14F-4D97-AF65-F5344CB8AC3E}">
        <p14:creationId xmlns:p14="http://schemas.microsoft.com/office/powerpoint/2010/main" val="53662020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810"/>
            <a:ext cx="8229600" cy="1143000"/>
          </a:xfrm>
        </p:spPr>
        <p:txBody>
          <a:bodyPr>
            <a:normAutofit/>
          </a:bodyPr>
          <a:lstStyle/>
          <a:p>
            <a:r>
              <a:rPr lang="en-US" sz="3600" dirty="0" smtClean="0">
                <a:latin typeface="+mn-lt"/>
              </a:rPr>
              <a:t>Safety Data Sheets</a:t>
            </a:r>
            <a:endParaRPr lang="en-US" sz="3600" dirty="0">
              <a:latin typeface="+mn-lt"/>
            </a:endParaRPr>
          </a:p>
        </p:txBody>
      </p:sp>
      <p:sp>
        <p:nvSpPr>
          <p:cNvPr id="3" name="Content Placeholder 2"/>
          <p:cNvSpPr>
            <a:spLocks noGrp="1"/>
          </p:cNvSpPr>
          <p:nvPr>
            <p:ph idx="1"/>
          </p:nvPr>
        </p:nvSpPr>
        <p:spPr>
          <a:xfrm>
            <a:off x="304800" y="990600"/>
            <a:ext cx="8686800" cy="4724400"/>
          </a:xfrm>
        </p:spPr>
        <p:txBody>
          <a:bodyPr>
            <a:normAutofit fontScale="85000" lnSpcReduction="10000"/>
          </a:bodyPr>
          <a:lstStyle/>
          <a:p>
            <a:pPr marL="0" indent="0">
              <a:buNone/>
            </a:pPr>
            <a:r>
              <a:rPr lang="en-US" sz="3000" dirty="0" smtClean="0"/>
              <a:t>Section 4: First-aid Measures</a:t>
            </a:r>
          </a:p>
          <a:p>
            <a:pPr marL="0" indent="0">
              <a:buNone/>
            </a:pPr>
            <a:r>
              <a:rPr lang="en-US" sz="3000" dirty="0" smtClean="0"/>
              <a:t>This </a:t>
            </a:r>
            <a:r>
              <a:rPr lang="en-US" sz="3000" dirty="0"/>
              <a:t>section describes the initial care that should be given by untrained responders to an individual who has been exposed to the chemical. The required information consists of</a:t>
            </a:r>
            <a:r>
              <a:rPr lang="en-US" sz="3000" dirty="0" smtClean="0"/>
              <a:t>:</a:t>
            </a:r>
          </a:p>
          <a:p>
            <a:pPr marL="0" indent="0">
              <a:buNone/>
            </a:pPr>
            <a:endParaRPr lang="en-US" sz="3000" dirty="0" smtClean="0"/>
          </a:p>
          <a:p>
            <a:pPr lvl="1">
              <a:buFont typeface="Arial" panose="020B0604020202020204" pitchFamily="34" charset="0"/>
              <a:buChar char="•"/>
            </a:pPr>
            <a:r>
              <a:rPr lang="en-US" dirty="0"/>
              <a:t>Necessary first-aid instructions by relevant routes of exposure (inhalation, skin and eye contact, and ingestion).</a:t>
            </a:r>
          </a:p>
          <a:p>
            <a:pPr lvl="1">
              <a:buFont typeface="Arial" panose="020B0604020202020204" pitchFamily="34" charset="0"/>
              <a:buChar char="•"/>
            </a:pPr>
            <a:r>
              <a:rPr lang="en-US" dirty="0"/>
              <a:t>Description of the most important symptoms or effects, and any symptoms that are acute or delayed.</a:t>
            </a:r>
          </a:p>
          <a:p>
            <a:pPr lvl="1">
              <a:buFont typeface="Arial" panose="020B0604020202020204" pitchFamily="34" charset="0"/>
              <a:buChar char="•"/>
            </a:pPr>
            <a:r>
              <a:rPr lang="en-US" dirty="0"/>
              <a:t>Recommendations for immediate medical care and special treatment needed, when necessary.</a:t>
            </a:r>
          </a:p>
        </p:txBody>
      </p:sp>
    </p:spTree>
    <p:extLst>
      <p:ext uri="{BB962C8B-B14F-4D97-AF65-F5344CB8AC3E}">
        <p14:creationId xmlns:p14="http://schemas.microsoft.com/office/powerpoint/2010/main" val="46564549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 y="76200"/>
            <a:ext cx="7848600" cy="838200"/>
          </a:xfrm>
        </p:spPr>
        <p:txBody>
          <a:bodyPr>
            <a:normAutofit/>
          </a:bodyPr>
          <a:lstStyle/>
          <a:p>
            <a:pPr algn="l"/>
            <a:r>
              <a:rPr lang="en-US" sz="3600" dirty="0" smtClean="0">
                <a:latin typeface="+mn-lt"/>
              </a:rPr>
              <a:t>Safety Data Sheets </a:t>
            </a:r>
            <a:endParaRPr lang="en-US" sz="3600" dirty="0">
              <a:latin typeface="+mn-lt"/>
            </a:endParaRPr>
          </a:p>
        </p:txBody>
      </p:sp>
      <p:sp>
        <p:nvSpPr>
          <p:cNvPr id="3" name="Content Placeholder 2"/>
          <p:cNvSpPr>
            <a:spLocks noGrp="1"/>
          </p:cNvSpPr>
          <p:nvPr>
            <p:ph idx="1"/>
          </p:nvPr>
        </p:nvSpPr>
        <p:spPr>
          <a:xfrm>
            <a:off x="152400" y="1066800"/>
            <a:ext cx="8686800" cy="4800600"/>
          </a:xfrm>
        </p:spPr>
        <p:txBody>
          <a:bodyPr>
            <a:normAutofit fontScale="85000" lnSpcReduction="10000"/>
          </a:bodyPr>
          <a:lstStyle/>
          <a:p>
            <a:pPr marL="0" indent="0">
              <a:buNone/>
            </a:pPr>
            <a:r>
              <a:rPr lang="en-US" dirty="0" smtClean="0"/>
              <a:t>Section 5</a:t>
            </a:r>
            <a:r>
              <a:rPr lang="en-US" dirty="0"/>
              <a:t>: Fire-fighting measures</a:t>
            </a:r>
          </a:p>
          <a:p>
            <a:pPr marL="0" indent="0">
              <a:buNone/>
            </a:pPr>
            <a:r>
              <a:rPr lang="en-US" sz="3100" dirty="0"/>
              <a:t>This section provides recommendations for fighting a fire caused by the chemical. The required information consists of:</a:t>
            </a:r>
          </a:p>
          <a:p>
            <a:pPr marL="0" indent="0">
              <a:buNone/>
            </a:pPr>
            <a:endParaRPr lang="en-US" dirty="0"/>
          </a:p>
          <a:p>
            <a:pPr lvl="1">
              <a:buFont typeface="Arial" panose="020B0604020202020204" pitchFamily="34" charset="0"/>
              <a:buChar char="•"/>
            </a:pPr>
            <a:r>
              <a:rPr lang="en-US" dirty="0"/>
              <a:t>Recommendations of suitable extinguishing equipment, and information about extinguishing equipment that is not appropriate for a particular situation.</a:t>
            </a:r>
          </a:p>
          <a:p>
            <a:pPr lvl="1">
              <a:buFont typeface="Arial" panose="020B0604020202020204" pitchFamily="34" charset="0"/>
              <a:buChar char="•"/>
            </a:pPr>
            <a:r>
              <a:rPr lang="en-US" dirty="0"/>
              <a:t>Advice on specific hazards that develop from the chemical during the fire, such as any hazardous combustion products created when the chemical burns.</a:t>
            </a:r>
          </a:p>
          <a:p>
            <a:pPr lvl="1">
              <a:buFont typeface="Arial" panose="020B0604020202020204" pitchFamily="34" charset="0"/>
              <a:buChar char="•"/>
            </a:pPr>
            <a:r>
              <a:rPr lang="en-US" dirty="0"/>
              <a:t>Recommendations on special protective equipment or precautions for firefighters.</a:t>
            </a:r>
          </a:p>
        </p:txBody>
      </p:sp>
    </p:spTree>
    <p:extLst>
      <p:ext uri="{BB962C8B-B14F-4D97-AF65-F5344CB8AC3E}">
        <p14:creationId xmlns:p14="http://schemas.microsoft.com/office/powerpoint/2010/main" val="17090662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805" y="-49161"/>
            <a:ext cx="4800600" cy="1143000"/>
          </a:xfrm>
        </p:spPr>
        <p:txBody>
          <a:bodyPr>
            <a:normAutofit/>
          </a:bodyPr>
          <a:lstStyle/>
          <a:p>
            <a:pPr algn="l" eaLnBrk="1" hangingPunct="1"/>
            <a:r>
              <a:rPr lang="en-US" altLang="en-US" sz="3600" dirty="0" smtClean="0">
                <a:latin typeface="+mn-lt"/>
              </a:rPr>
              <a:t>Labels</a:t>
            </a:r>
          </a:p>
        </p:txBody>
      </p:sp>
      <p:sp>
        <p:nvSpPr>
          <p:cNvPr id="21507" name="Rectangle 3"/>
          <p:cNvSpPr>
            <a:spLocks noGrp="1" noChangeArrowheads="1"/>
          </p:cNvSpPr>
          <p:nvPr>
            <p:ph type="body" idx="1"/>
          </p:nvPr>
        </p:nvSpPr>
        <p:spPr>
          <a:xfrm>
            <a:off x="152400" y="1093839"/>
            <a:ext cx="8229600" cy="4525963"/>
          </a:xfrm>
        </p:spPr>
        <p:txBody>
          <a:bodyPr/>
          <a:lstStyle/>
          <a:p>
            <a:pPr marL="0" indent="0" eaLnBrk="1" hangingPunct="1">
              <a:buNone/>
            </a:pPr>
            <a:r>
              <a:rPr lang="en-US" altLang="en-US" dirty="0" smtClean="0"/>
              <a:t>Containers of hazardous chemicals entering workplace must be labeled with:</a:t>
            </a:r>
          </a:p>
          <a:p>
            <a:pPr lvl="1" eaLnBrk="1" hangingPunct="1">
              <a:buFont typeface="Arial" panose="020B0604020202020204" pitchFamily="34" charset="0"/>
              <a:buChar char="•"/>
            </a:pPr>
            <a:r>
              <a:rPr lang="en-US" altLang="en-US" dirty="0" smtClean="0"/>
              <a:t>Identity of chemical</a:t>
            </a:r>
          </a:p>
          <a:p>
            <a:pPr lvl="1" eaLnBrk="1" hangingPunct="1">
              <a:buFont typeface="Arial" panose="020B0604020202020204" pitchFamily="34" charset="0"/>
              <a:buChar char="•"/>
            </a:pPr>
            <a:r>
              <a:rPr lang="en-US" altLang="en-US" dirty="0" smtClean="0"/>
              <a:t>Appropriate hazard warnings</a:t>
            </a:r>
          </a:p>
          <a:p>
            <a:pPr lvl="2" eaLnBrk="1" hangingPunct="1">
              <a:buFont typeface="Calibri" panose="020F0502020204030204" pitchFamily="34" charset="0"/>
              <a:buChar char="–"/>
            </a:pPr>
            <a:r>
              <a:rPr lang="en-US" altLang="en-US" dirty="0" smtClean="0"/>
              <a:t>Message, picture or symbol</a:t>
            </a:r>
          </a:p>
          <a:p>
            <a:pPr lvl="2" eaLnBrk="1" hangingPunct="1">
              <a:buFont typeface="Calibri" panose="020F0502020204030204" pitchFamily="34" charset="0"/>
              <a:buChar char="–"/>
            </a:pPr>
            <a:r>
              <a:rPr lang="en-US" altLang="en-US" dirty="0" smtClean="0"/>
              <a:t>Hazards of chemical</a:t>
            </a:r>
          </a:p>
          <a:p>
            <a:pPr lvl="2" eaLnBrk="1" hangingPunct="1">
              <a:buFont typeface="Calibri" panose="020F0502020204030204" pitchFamily="34" charset="0"/>
              <a:buChar char="–"/>
            </a:pPr>
            <a:r>
              <a:rPr lang="en-US" altLang="en-US" dirty="0" smtClean="0"/>
              <a:t>Target organs affected</a:t>
            </a:r>
          </a:p>
          <a:p>
            <a:pPr lvl="2" eaLnBrk="1" hangingPunct="1">
              <a:buFont typeface="Calibri" panose="020F0502020204030204" pitchFamily="34" charset="0"/>
              <a:buChar char="–"/>
            </a:pPr>
            <a:r>
              <a:rPr lang="en-US" altLang="en-US" dirty="0" smtClean="0"/>
              <a:t>Legible in English, may have other languages</a:t>
            </a:r>
          </a:p>
          <a:p>
            <a:pPr lvl="1" eaLnBrk="1" hangingPunct="1">
              <a:buFont typeface="Arial" panose="020B0604020202020204" pitchFamily="34" charset="0"/>
              <a:buChar char="•"/>
            </a:pPr>
            <a:r>
              <a:rPr lang="en-US" altLang="en-US" dirty="0" smtClean="0"/>
              <a:t>Name and address of responsible party</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9436" y="2438400"/>
            <a:ext cx="2989629" cy="1990725"/>
          </a:xfrm>
          <a:prstGeom prst="rect">
            <a:avLst/>
          </a:prstGeom>
        </p:spPr>
      </p:pic>
    </p:spTree>
    <p:extLst>
      <p:ext uri="{BB962C8B-B14F-4D97-AF65-F5344CB8AC3E}">
        <p14:creationId xmlns:p14="http://schemas.microsoft.com/office/powerpoint/2010/main" val="330110563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14400" y="1219200"/>
            <a:ext cx="7474814" cy="4495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Title 2"/>
          <p:cNvSpPr>
            <a:spLocks noGrp="1"/>
          </p:cNvSpPr>
          <p:nvPr>
            <p:ph type="title"/>
          </p:nvPr>
        </p:nvSpPr>
        <p:spPr>
          <a:xfrm>
            <a:off x="-3200400" y="-76200"/>
            <a:ext cx="8229600" cy="1143000"/>
          </a:xfrm>
        </p:spPr>
        <p:txBody>
          <a:bodyPr>
            <a:normAutofit/>
          </a:bodyPr>
          <a:lstStyle/>
          <a:p>
            <a:r>
              <a:rPr lang="en-US" sz="3600" dirty="0" smtClean="0">
                <a:latin typeface="+mn-lt"/>
              </a:rPr>
              <a:t>Labeling</a:t>
            </a:r>
            <a:endParaRPr lang="en-US" sz="3600" dirty="0">
              <a:latin typeface="+mn-lt"/>
            </a:endParaRPr>
          </a:p>
        </p:txBody>
      </p:sp>
    </p:spTree>
    <p:extLst>
      <p:ext uri="{BB962C8B-B14F-4D97-AF65-F5344CB8AC3E}">
        <p14:creationId xmlns:p14="http://schemas.microsoft.com/office/powerpoint/2010/main" val="3317061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057400" y="0"/>
            <a:ext cx="8229600" cy="1143000"/>
          </a:xfrm>
        </p:spPr>
        <p:txBody>
          <a:bodyPr>
            <a:normAutofit/>
          </a:bodyPr>
          <a:lstStyle/>
          <a:p>
            <a:pPr eaLnBrk="1" hangingPunct="1"/>
            <a:r>
              <a:rPr lang="en-US" altLang="en-US" sz="3600" dirty="0" smtClean="0">
                <a:latin typeface="+mn-lt"/>
              </a:rPr>
              <a:t>Labeling Exemptions</a:t>
            </a:r>
          </a:p>
        </p:txBody>
      </p:sp>
      <p:sp>
        <p:nvSpPr>
          <p:cNvPr id="14339" name="Rectangle 3"/>
          <p:cNvSpPr>
            <a:spLocks noGrp="1" noChangeArrowheads="1"/>
          </p:cNvSpPr>
          <p:nvPr>
            <p:ph type="body" idx="1"/>
          </p:nvPr>
        </p:nvSpPr>
        <p:spPr>
          <a:xfrm>
            <a:off x="152400" y="990600"/>
            <a:ext cx="8229600" cy="4525963"/>
          </a:xfrm>
        </p:spPr>
        <p:txBody>
          <a:bodyPr>
            <a:normAutofit/>
          </a:bodyPr>
          <a:lstStyle/>
          <a:p>
            <a:pPr marL="0" indent="0" eaLnBrk="1" hangingPunct="1">
              <a:buNone/>
            </a:pPr>
            <a:r>
              <a:rPr lang="en-US" altLang="en-US" sz="3000" dirty="0" smtClean="0"/>
              <a:t>Other federal agencies control labeling requirements for the following substances:</a:t>
            </a:r>
          </a:p>
          <a:p>
            <a:pPr lvl="1" eaLnBrk="1" hangingPunct="1">
              <a:buFont typeface="Arial" panose="020B0604020202020204" pitchFamily="34" charset="0"/>
              <a:buChar char="•"/>
            </a:pPr>
            <a:r>
              <a:rPr lang="en-US" altLang="en-US" sz="3000" dirty="0" smtClean="0"/>
              <a:t>Pesticides</a:t>
            </a:r>
          </a:p>
          <a:p>
            <a:pPr lvl="1" eaLnBrk="1" hangingPunct="1">
              <a:buFont typeface="Arial" panose="020B0604020202020204" pitchFamily="34" charset="0"/>
              <a:buChar char="•"/>
            </a:pPr>
            <a:r>
              <a:rPr lang="en-US" altLang="en-US" sz="3000" dirty="0" smtClean="0"/>
              <a:t>Foods or food additives</a:t>
            </a:r>
          </a:p>
          <a:p>
            <a:pPr lvl="1" eaLnBrk="1" hangingPunct="1">
              <a:buFont typeface="Arial" panose="020B0604020202020204" pitchFamily="34" charset="0"/>
              <a:buChar char="•"/>
            </a:pPr>
            <a:r>
              <a:rPr lang="en-US" altLang="en-US" sz="3000" dirty="0" smtClean="0"/>
              <a:t>Distilled spirits, tobacco</a:t>
            </a:r>
          </a:p>
          <a:p>
            <a:pPr lvl="1" eaLnBrk="1" hangingPunct="1">
              <a:buFont typeface="Arial" panose="020B0604020202020204" pitchFamily="34" charset="0"/>
              <a:buChar char="•"/>
            </a:pPr>
            <a:r>
              <a:rPr lang="en-US" altLang="en-US" sz="3000" dirty="0" smtClean="0"/>
              <a:t>Consumer products, lumber, cosmetics</a:t>
            </a:r>
          </a:p>
          <a:p>
            <a:pPr lvl="1" eaLnBrk="1" hangingPunct="1">
              <a:buFont typeface="Arial" panose="020B0604020202020204" pitchFamily="34" charset="0"/>
              <a:buChar char="•"/>
            </a:pPr>
            <a:r>
              <a:rPr lang="en-US" altLang="en-US" sz="3000" dirty="0" smtClean="0"/>
              <a:t>Hazardous wastes</a:t>
            </a:r>
          </a:p>
        </p:txBody>
      </p:sp>
    </p:spTree>
    <p:extLst>
      <p:ext uri="{BB962C8B-B14F-4D97-AF65-F5344CB8AC3E}">
        <p14:creationId xmlns:p14="http://schemas.microsoft.com/office/powerpoint/2010/main" val="15292531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44780"/>
            <a:ext cx="6934200" cy="1219200"/>
          </a:xfrm>
        </p:spPr>
        <p:txBody>
          <a:bodyPr>
            <a:normAutofit/>
          </a:bodyPr>
          <a:lstStyle/>
          <a:p>
            <a:pPr eaLnBrk="1" hangingPunct="1"/>
            <a:r>
              <a:rPr lang="en-US" altLang="en-US" sz="3600" dirty="0" smtClean="0">
                <a:latin typeface="+mn-lt"/>
              </a:rPr>
              <a:t>Container Labeling Exemptions</a:t>
            </a:r>
          </a:p>
        </p:txBody>
      </p:sp>
      <p:sp>
        <p:nvSpPr>
          <p:cNvPr id="22531" name="Rectangle 3"/>
          <p:cNvSpPr>
            <a:spLocks noGrp="1" noChangeArrowheads="1"/>
          </p:cNvSpPr>
          <p:nvPr>
            <p:ph type="body" sz="half" idx="1"/>
          </p:nvPr>
        </p:nvSpPr>
        <p:spPr>
          <a:xfrm>
            <a:off x="152400" y="1066800"/>
            <a:ext cx="7924800" cy="2590800"/>
          </a:xfrm>
        </p:spPr>
        <p:txBody>
          <a:bodyPr/>
          <a:lstStyle/>
          <a:p>
            <a:pPr eaLnBrk="1" hangingPunct="1">
              <a:lnSpc>
                <a:spcPct val="90000"/>
              </a:lnSpc>
            </a:pPr>
            <a:r>
              <a:rPr lang="en-US" altLang="en-US" sz="2800" dirty="0" smtClean="0"/>
              <a:t>No new labels </a:t>
            </a:r>
            <a:r>
              <a:rPr lang="en-US" altLang="en-US" sz="2800" b="1" dirty="0" smtClean="0"/>
              <a:t>necessary if existing labels convey required information </a:t>
            </a:r>
          </a:p>
          <a:p>
            <a:pPr eaLnBrk="1" hangingPunct="1">
              <a:lnSpc>
                <a:spcPct val="90000"/>
              </a:lnSpc>
            </a:pPr>
            <a:r>
              <a:rPr lang="en-US" altLang="en-US" sz="2800" dirty="0" smtClean="0"/>
              <a:t>Labeling not required for portable containers if:</a:t>
            </a:r>
          </a:p>
          <a:p>
            <a:pPr lvl="1" eaLnBrk="1" hangingPunct="1">
              <a:lnSpc>
                <a:spcPct val="90000"/>
              </a:lnSpc>
            </a:pPr>
            <a:r>
              <a:rPr lang="en-US" altLang="en-US" sz="2400" dirty="0" smtClean="0"/>
              <a:t>Transferred from labeled containers and</a:t>
            </a:r>
          </a:p>
          <a:p>
            <a:pPr lvl="1" eaLnBrk="1" hangingPunct="1">
              <a:lnSpc>
                <a:spcPct val="90000"/>
              </a:lnSpc>
            </a:pPr>
            <a:r>
              <a:rPr lang="en-US" altLang="en-US" sz="2400" dirty="0" smtClean="0"/>
              <a:t>Intended </a:t>
            </a:r>
            <a:r>
              <a:rPr lang="en-US" altLang="en-US" b="1" dirty="0" smtClean="0"/>
              <a:t>for immediate use </a:t>
            </a:r>
            <a:r>
              <a:rPr lang="en-US" altLang="en-US" sz="2400" dirty="0" smtClean="0"/>
              <a:t>by employee performing transfer</a:t>
            </a:r>
          </a:p>
        </p:txBody>
      </p:sp>
      <p:graphicFrame>
        <p:nvGraphicFramePr>
          <p:cNvPr id="22532" name="Object 6"/>
          <p:cNvGraphicFramePr>
            <a:graphicFrameLocks noGrp="1"/>
          </p:cNvGraphicFramePr>
          <p:nvPr>
            <p:ph sz="half" idx="2"/>
            <p:extLst>
              <p:ext uri="{D42A27DB-BD31-4B8C-83A1-F6EECF244321}">
                <p14:modId xmlns:p14="http://schemas.microsoft.com/office/powerpoint/2010/main" val="732463253"/>
              </p:ext>
            </p:extLst>
          </p:nvPr>
        </p:nvGraphicFramePr>
        <p:xfrm>
          <a:off x="1143000" y="3824288"/>
          <a:ext cx="1828800" cy="1905000"/>
        </p:xfrm>
        <a:graphic>
          <a:graphicData uri="http://schemas.openxmlformats.org/presentationml/2006/ole">
            <mc:AlternateContent xmlns:mc="http://schemas.openxmlformats.org/markup-compatibility/2006">
              <mc:Choice xmlns:v="urn:schemas-microsoft-com:vml" Requires="v">
                <p:oleObj spid="_x0000_s7310" name="Clip" r:id="rId4" imgW="1478384" imgH="1805976" progId="MS_ClipArt_Gallery.5">
                  <p:embed/>
                </p:oleObj>
              </mc:Choice>
              <mc:Fallback>
                <p:oleObj name="Clip" r:id="rId4" imgW="1478384" imgH="1805976" progId="MS_ClipArt_Gallery.5">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824288"/>
                        <a:ext cx="1828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533" name="Picture 8" descr="MVC-019S"/>
          <p:cNvPicPr>
            <a:picLocks noChangeAspect="1" noChangeArrowheads="1"/>
          </p:cNvPicPr>
          <p:nvPr/>
        </p:nvPicPr>
        <p:blipFill>
          <a:blip r:embed="rId6" cstate="email">
            <a:lum bright="18000"/>
            <a:extLst>
              <a:ext uri="{28A0092B-C50C-407E-A947-70E740481C1C}">
                <a14:useLocalDpi xmlns:a14="http://schemas.microsoft.com/office/drawing/2010/main"/>
              </a:ext>
            </a:extLst>
          </a:blip>
          <a:srcRect/>
          <a:stretch>
            <a:fillRect/>
          </a:stretch>
        </p:blipFill>
        <p:spPr bwMode="auto">
          <a:xfrm>
            <a:off x="4495800" y="3505200"/>
            <a:ext cx="3048000" cy="233838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751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01675"/>
          </a:xfrm>
        </p:spPr>
        <p:txBody>
          <a:bodyPr/>
          <a:lstStyle/>
          <a:p>
            <a:r>
              <a:rPr lang="en-US" sz="3600" dirty="0" smtClean="0">
                <a:latin typeface="+mn-lt"/>
              </a:rPr>
              <a:t>Quiz – Hazard Recognition</a:t>
            </a:r>
            <a:endParaRPr lang="en-US" sz="3600" dirty="0">
              <a:latin typeface="+mn-lt"/>
            </a:endParaRPr>
          </a:p>
        </p:txBody>
      </p:sp>
      <p:sp>
        <p:nvSpPr>
          <p:cNvPr id="6" name="TextBox 5"/>
          <p:cNvSpPr txBox="1"/>
          <p:nvPr/>
        </p:nvSpPr>
        <p:spPr>
          <a:xfrm>
            <a:off x="671623" y="1905000"/>
            <a:ext cx="7924800" cy="2554545"/>
          </a:xfrm>
          <a:prstGeom prst="rect">
            <a:avLst/>
          </a:prstGeom>
          <a:noFill/>
        </p:spPr>
        <p:txBody>
          <a:bodyPr wrap="square" rtlCol="0">
            <a:spAutoFit/>
          </a:bodyPr>
          <a:lstStyle/>
          <a:p>
            <a:pPr algn="ctr"/>
            <a:r>
              <a:rPr lang="en-US" sz="3200" b="1" dirty="0">
                <a:solidFill>
                  <a:prstClr val="black"/>
                </a:solidFill>
              </a:rPr>
              <a:t>Pre-use inspections provide you with the opportunity to identify hazards and correct them before beginning any task.</a:t>
            </a:r>
          </a:p>
          <a:p>
            <a:pPr algn="ctr"/>
            <a:endParaRPr lang="en-US" sz="3200" b="1" dirty="0">
              <a:solidFill>
                <a:prstClr val="black"/>
              </a:solidFill>
            </a:endParaRPr>
          </a:p>
          <a:p>
            <a:pPr algn="ctr"/>
            <a:r>
              <a:rPr lang="en-US" sz="3200" dirty="0">
                <a:solidFill>
                  <a:prstClr val="black"/>
                </a:solidFill>
              </a:rPr>
              <a:t>True or False</a:t>
            </a:r>
          </a:p>
        </p:txBody>
      </p:sp>
    </p:spTree>
    <p:extLst>
      <p:ext uri="{BB962C8B-B14F-4D97-AF65-F5344CB8AC3E}">
        <p14:creationId xmlns:p14="http://schemas.microsoft.com/office/powerpoint/2010/main" val="8259674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34290"/>
            <a:ext cx="8229600" cy="1143000"/>
          </a:xfrm>
        </p:spPr>
        <p:txBody>
          <a:bodyPr>
            <a:normAutofit/>
          </a:bodyPr>
          <a:lstStyle/>
          <a:p>
            <a:r>
              <a:rPr lang="en-US" sz="3600" dirty="0" smtClean="0">
                <a:latin typeface="+mn-lt"/>
              </a:rPr>
              <a:t>Re-Labeling</a:t>
            </a:r>
            <a:endParaRPr lang="en-US" sz="3600" dirty="0">
              <a:latin typeface="+mn-lt"/>
            </a:endParaRPr>
          </a:p>
        </p:txBody>
      </p:sp>
      <p:sp>
        <p:nvSpPr>
          <p:cNvPr id="3" name="Content Placeholder 2"/>
          <p:cNvSpPr>
            <a:spLocks noGrp="1"/>
          </p:cNvSpPr>
          <p:nvPr>
            <p:ph idx="1"/>
          </p:nvPr>
        </p:nvSpPr>
        <p:spPr>
          <a:xfrm>
            <a:off x="228600" y="1000106"/>
            <a:ext cx="8229600" cy="4525963"/>
          </a:xfrm>
        </p:spPr>
        <p:txBody>
          <a:bodyPr>
            <a:normAutofit/>
          </a:bodyPr>
          <a:lstStyle/>
          <a:p>
            <a:pPr marL="0" indent="0">
              <a:buNone/>
            </a:pPr>
            <a:r>
              <a:rPr lang="en-US" sz="3000" dirty="0" smtClean="0"/>
              <a:t>You must re-label when:</a:t>
            </a:r>
          </a:p>
          <a:p>
            <a:pPr lvl="1">
              <a:buFont typeface="Arial" panose="020B0604020202020204" pitchFamily="34" charset="0"/>
              <a:buChar char="•"/>
            </a:pPr>
            <a:r>
              <a:rPr lang="en-US" sz="3000" dirty="0" smtClean="0"/>
              <a:t>Your employer chooses to use an OSHA-approved label in your workplace.</a:t>
            </a:r>
          </a:p>
          <a:p>
            <a:pPr lvl="1">
              <a:buFont typeface="Arial" panose="020B0604020202020204" pitchFamily="34" charset="0"/>
              <a:buChar char="•"/>
            </a:pPr>
            <a:r>
              <a:rPr lang="en-US" sz="3000" dirty="0" smtClean="0"/>
              <a:t>A large quantity of a</a:t>
            </a:r>
            <a:br>
              <a:rPr lang="en-US" sz="3000" dirty="0" smtClean="0"/>
            </a:br>
            <a:r>
              <a:rPr lang="en-US" sz="3000" dirty="0" smtClean="0"/>
              <a:t>chemical is broken</a:t>
            </a:r>
            <a:br>
              <a:rPr lang="en-US" sz="3000" dirty="0" smtClean="0"/>
            </a:br>
            <a:r>
              <a:rPr lang="en-US" sz="3000" dirty="0" smtClean="0"/>
              <a:t>down into smaller</a:t>
            </a:r>
            <a:br>
              <a:rPr lang="en-US" sz="3000" dirty="0" smtClean="0"/>
            </a:br>
            <a:r>
              <a:rPr lang="en-US" sz="3000" dirty="0" smtClean="0"/>
              <a:t>ones to use in</a:t>
            </a:r>
            <a:br>
              <a:rPr lang="en-US" sz="3000" dirty="0" smtClean="0"/>
            </a:br>
            <a:r>
              <a:rPr lang="en-US" sz="3000" dirty="0" smtClean="0"/>
              <a:t>different areas.</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3171787"/>
            <a:ext cx="3571429" cy="23828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5737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85706"/>
            <a:ext cx="8229600" cy="1143000"/>
          </a:xfrm>
        </p:spPr>
        <p:txBody>
          <a:bodyPr>
            <a:normAutofit/>
          </a:bodyPr>
          <a:lstStyle/>
          <a:p>
            <a:r>
              <a:rPr lang="en-US" sz="3600" dirty="0" smtClean="0">
                <a:latin typeface="+mn-lt"/>
              </a:rPr>
              <a:t>Re-Labeling</a:t>
            </a:r>
            <a:endParaRPr lang="en-US" sz="3600" dirty="0">
              <a:latin typeface="+mn-lt"/>
            </a:endParaRPr>
          </a:p>
        </p:txBody>
      </p:sp>
      <p:sp>
        <p:nvSpPr>
          <p:cNvPr id="3" name="Content Placeholder 2"/>
          <p:cNvSpPr>
            <a:spLocks noGrp="1"/>
          </p:cNvSpPr>
          <p:nvPr>
            <p:ph idx="1"/>
          </p:nvPr>
        </p:nvSpPr>
        <p:spPr>
          <a:xfrm>
            <a:off x="152400" y="1143000"/>
            <a:ext cx="8229600" cy="4525963"/>
          </a:xfrm>
        </p:spPr>
        <p:txBody>
          <a:bodyPr>
            <a:normAutofit/>
          </a:bodyPr>
          <a:lstStyle/>
          <a:p>
            <a:r>
              <a:rPr lang="en-US" sz="3000" dirty="0" smtClean="0"/>
              <a:t>If you ever find a container with no label, or an illegible label, contact your supervisor.</a:t>
            </a:r>
          </a:p>
          <a:p>
            <a:r>
              <a:rPr lang="en-US" sz="3000" dirty="0" smtClean="0"/>
              <a:t>Never use a chemical from an unlabeled container.</a:t>
            </a:r>
            <a:endParaRPr lang="en-US" sz="3000"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5800" y="3200400"/>
            <a:ext cx="3571429" cy="23828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88241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05600" cy="914400"/>
          </a:xfrm>
        </p:spPr>
        <p:txBody>
          <a:bodyPr>
            <a:normAutofit/>
          </a:bodyPr>
          <a:lstStyle/>
          <a:p>
            <a:pPr algn="l"/>
            <a:r>
              <a:rPr lang="en-US" sz="3600" dirty="0" smtClean="0">
                <a:latin typeface="+mn-lt"/>
              </a:rPr>
              <a:t>2012 Changes</a:t>
            </a:r>
            <a:endParaRPr lang="en-US" sz="3600" dirty="0">
              <a:latin typeface="+mn-lt"/>
            </a:endParaRPr>
          </a:p>
        </p:txBody>
      </p:sp>
      <p:sp>
        <p:nvSpPr>
          <p:cNvPr id="3" name="Content Placeholder 2"/>
          <p:cNvSpPr>
            <a:spLocks noGrp="1"/>
          </p:cNvSpPr>
          <p:nvPr>
            <p:ph idx="1"/>
          </p:nvPr>
        </p:nvSpPr>
        <p:spPr>
          <a:xfrm>
            <a:off x="152400" y="1066800"/>
            <a:ext cx="8458200" cy="4525963"/>
          </a:xfrm>
        </p:spPr>
        <p:txBody>
          <a:bodyPr/>
          <a:lstStyle/>
          <a:p>
            <a:r>
              <a:rPr lang="en-US" sz="3000" dirty="0" smtClean="0"/>
              <a:t>Another change in 2012 with SDS was use of pictograms.</a:t>
            </a:r>
          </a:p>
          <a:p>
            <a:endParaRPr lang="en-US" sz="3000" dirty="0"/>
          </a:p>
          <a:p>
            <a:r>
              <a:rPr lang="en-US" sz="3000" dirty="0" smtClean="0"/>
              <a:t>Pictograms are used on SDSs and labels.</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1219200" y="3657600"/>
            <a:ext cx="6477000" cy="1935162"/>
          </a:xfrm>
          <a:prstGeom prst="rect">
            <a:avLst/>
          </a:prstGeom>
        </p:spPr>
      </p:pic>
    </p:spTree>
    <p:extLst>
      <p:ext uri="{BB962C8B-B14F-4D97-AF65-F5344CB8AC3E}">
        <p14:creationId xmlns:p14="http://schemas.microsoft.com/office/powerpoint/2010/main" val="14613330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2895600" y="-118903"/>
            <a:ext cx="8229600" cy="1143000"/>
          </a:xfrm>
        </p:spPr>
        <p:txBody>
          <a:bodyPr>
            <a:normAutofit/>
          </a:bodyPr>
          <a:lstStyle/>
          <a:p>
            <a:r>
              <a:rPr lang="en-US" sz="3600" dirty="0" smtClean="0">
                <a:latin typeface="+mn-lt"/>
              </a:rPr>
              <a:t>Pictograms</a:t>
            </a:r>
          </a:p>
        </p:txBody>
      </p:sp>
      <p:sp>
        <p:nvSpPr>
          <p:cNvPr id="31748"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pic>
        <p:nvPicPr>
          <p:cNvPr id="31749" name="Picture 2" descr="Systemic Health Effects GHS Pictogram Label, 1&quot; x 1&quot;, Gloss Paper, Sheets of 80"/>
          <p:cNvPicPr>
            <a:picLocks noGrp="1" noChangeAspect="1" noChangeArrowheads="1"/>
          </p:cNvPicPr>
          <p:nvPr>
            <p:ph idx="4294967295"/>
          </p:nvPr>
        </p:nvPicPr>
        <p:blipFill>
          <a:blip r:embed="rId3" cstate="print">
            <a:extLst>
              <a:ext uri="{28A0092B-C50C-407E-A947-70E740481C1C}">
                <a14:useLocalDpi xmlns:a14="http://schemas.microsoft.com/office/drawing/2010/main"/>
              </a:ext>
            </a:extLst>
          </a:blip>
          <a:srcRect/>
          <a:stretch>
            <a:fillRect/>
          </a:stretch>
        </p:blipFill>
        <p:spPr>
          <a:xfrm>
            <a:off x="2057400" y="1981200"/>
            <a:ext cx="33528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6"/>
          <p:cNvSpPr txBox="1">
            <a:spLocks noChangeArrowheads="1"/>
          </p:cNvSpPr>
          <p:nvPr/>
        </p:nvSpPr>
        <p:spPr bwMode="auto">
          <a:xfrm>
            <a:off x="5486400" y="2895600"/>
            <a:ext cx="3352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b="0" dirty="0">
                <a:solidFill>
                  <a:prstClr val="black"/>
                </a:solidFill>
                <a:latin typeface="Calibri"/>
              </a:rPr>
              <a:t>Carcinogen </a:t>
            </a:r>
          </a:p>
          <a:p>
            <a:pPr eaLnBrk="1" hangingPunct="1"/>
            <a:r>
              <a:rPr lang="en-US" sz="2400" b="0" dirty="0">
                <a:solidFill>
                  <a:prstClr val="black"/>
                </a:solidFill>
                <a:latin typeface="Calibri"/>
              </a:rPr>
              <a:t>Mutagenicity </a:t>
            </a:r>
          </a:p>
          <a:p>
            <a:pPr eaLnBrk="1" hangingPunct="1"/>
            <a:r>
              <a:rPr lang="en-US" sz="2400" b="0" dirty="0">
                <a:solidFill>
                  <a:prstClr val="black"/>
                </a:solidFill>
                <a:latin typeface="Calibri"/>
              </a:rPr>
              <a:t>Reproductive Toxicity </a:t>
            </a:r>
          </a:p>
          <a:p>
            <a:pPr eaLnBrk="1" hangingPunct="1"/>
            <a:r>
              <a:rPr lang="en-US" sz="2400" b="0" dirty="0">
                <a:solidFill>
                  <a:prstClr val="black"/>
                </a:solidFill>
                <a:latin typeface="Calibri"/>
              </a:rPr>
              <a:t>Respiratory Sensitizer </a:t>
            </a:r>
          </a:p>
          <a:p>
            <a:pPr eaLnBrk="1" hangingPunct="1"/>
            <a:r>
              <a:rPr lang="en-US" sz="2400" b="0" dirty="0">
                <a:solidFill>
                  <a:prstClr val="black"/>
                </a:solidFill>
                <a:latin typeface="Calibri"/>
              </a:rPr>
              <a:t>Target Organ Toxicity </a:t>
            </a:r>
          </a:p>
          <a:p>
            <a:pPr eaLnBrk="1" hangingPunct="1"/>
            <a:r>
              <a:rPr lang="en-US" sz="2400" b="0" dirty="0">
                <a:solidFill>
                  <a:prstClr val="black"/>
                </a:solidFill>
                <a:latin typeface="Calibri"/>
              </a:rPr>
              <a:t>Aspiration Toxicity </a:t>
            </a:r>
          </a:p>
          <a:p>
            <a:pPr eaLnBrk="1" hangingPunct="1"/>
            <a:endParaRPr lang="en-US" b="0" dirty="0">
              <a:solidFill>
                <a:prstClr val="black"/>
              </a:solidFill>
            </a:endParaRPr>
          </a:p>
        </p:txBody>
      </p:sp>
      <p:sp>
        <p:nvSpPr>
          <p:cNvPr id="2" name="Rectangle 1"/>
          <p:cNvSpPr/>
          <p:nvPr/>
        </p:nvSpPr>
        <p:spPr>
          <a:xfrm>
            <a:off x="2514600" y="1119188"/>
            <a:ext cx="2438400" cy="685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prstClr val="black"/>
                </a:solidFill>
              </a:rPr>
              <a:t>Health Hazard</a:t>
            </a:r>
          </a:p>
        </p:txBody>
      </p:sp>
    </p:spTree>
    <p:extLst>
      <p:ext uri="{BB962C8B-B14F-4D97-AF65-F5344CB8AC3E}">
        <p14:creationId xmlns:p14="http://schemas.microsoft.com/office/powerpoint/2010/main" val="108589549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sp>
        <p:nvSpPr>
          <p:cNvPr id="3" name="Title 2"/>
          <p:cNvSpPr>
            <a:spLocks noGrp="1"/>
          </p:cNvSpPr>
          <p:nvPr>
            <p:ph type="title"/>
          </p:nvPr>
        </p:nvSpPr>
        <p:spPr>
          <a:xfrm>
            <a:off x="-2895600" y="-152400"/>
            <a:ext cx="8229600" cy="1143000"/>
          </a:xfrm>
        </p:spPr>
        <p:txBody>
          <a:bodyPr>
            <a:normAutofit/>
          </a:bodyPr>
          <a:lstStyle/>
          <a:p>
            <a:r>
              <a:rPr lang="en-US" sz="3600" dirty="0" smtClean="0">
                <a:latin typeface="+mn-lt"/>
              </a:rPr>
              <a:t>Pictograms</a:t>
            </a:r>
            <a:endParaRPr lang="en-US" sz="3600" dirty="0">
              <a:latin typeface="+mn-lt"/>
            </a:endParaRPr>
          </a:p>
        </p:txBody>
      </p:sp>
      <p:pic>
        <p:nvPicPr>
          <p:cNvPr id="33797" name="Picture 3" descr="Other Health Effects GHS Pictogram Label, 1&quot; x 1&quot;, Gloss Paper, Sheets of 80"/>
          <p:cNvPicPr>
            <a:picLocks noGrp="1" noChangeAspect="1" noChangeArrowheads="1"/>
          </p:cNvPicPr>
          <p:nvPr>
            <p:ph type="body" idx="4294967295"/>
          </p:nvPr>
        </p:nvPicPr>
        <p:blipFill>
          <a:blip r:embed="rId2" cstate="print">
            <a:extLst>
              <a:ext uri="{28A0092B-C50C-407E-A947-70E740481C1C}">
                <a14:useLocalDpi xmlns:a14="http://schemas.microsoft.com/office/drawing/2010/main"/>
              </a:ext>
            </a:extLst>
          </a:blip>
          <a:srcRect/>
          <a:stretch>
            <a:fillRect/>
          </a:stretch>
        </p:blipFill>
        <p:spPr>
          <a:xfrm>
            <a:off x="2085975" y="2286000"/>
            <a:ext cx="3095625" cy="309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8" name="TextBox 1"/>
          <p:cNvSpPr txBox="1">
            <a:spLocks noChangeArrowheads="1"/>
          </p:cNvSpPr>
          <p:nvPr/>
        </p:nvSpPr>
        <p:spPr bwMode="auto">
          <a:xfrm>
            <a:off x="5419725" y="2743200"/>
            <a:ext cx="37338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b="0" dirty="0">
                <a:solidFill>
                  <a:prstClr val="black"/>
                </a:solidFill>
                <a:latin typeface="Calibri"/>
              </a:rPr>
              <a:t>Irritant (skin and eye) </a:t>
            </a:r>
          </a:p>
          <a:p>
            <a:pPr eaLnBrk="1" hangingPunct="1"/>
            <a:r>
              <a:rPr lang="en-US" sz="2400" b="0" dirty="0">
                <a:solidFill>
                  <a:prstClr val="black"/>
                </a:solidFill>
                <a:latin typeface="Calibri"/>
              </a:rPr>
              <a:t>Skin Sensitizer </a:t>
            </a:r>
          </a:p>
          <a:p>
            <a:pPr eaLnBrk="1" hangingPunct="1"/>
            <a:r>
              <a:rPr lang="en-US" sz="2400" b="0" dirty="0">
                <a:solidFill>
                  <a:prstClr val="black"/>
                </a:solidFill>
                <a:latin typeface="Calibri"/>
              </a:rPr>
              <a:t>Acute Toxicity </a:t>
            </a:r>
          </a:p>
          <a:p>
            <a:pPr eaLnBrk="1" hangingPunct="1"/>
            <a:r>
              <a:rPr lang="en-US" sz="2400" b="0" dirty="0">
                <a:solidFill>
                  <a:prstClr val="black"/>
                </a:solidFill>
                <a:latin typeface="Calibri"/>
              </a:rPr>
              <a:t>Narcotic Effects </a:t>
            </a:r>
          </a:p>
          <a:p>
            <a:pPr eaLnBrk="1" hangingPunct="1"/>
            <a:r>
              <a:rPr lang="en-US" sz="2400" b="0" dirty="0">
                <a:solidFill>
                  <a:prstClr val="black"/>
                </a:solidFill>
                <a:latin typeface="Calibri"/>
              </a:rPr>
              <a:t>Respiratory Tract Irritant </a:t>
            </a:r>
          </a:p>
          <a:p>
            <a:pPr eaLnBrk="1" hangingPunct="1"/>
            <a:r>
              <a:rPr lang="en-US" sz="2400" b="0" dirty="0">
                <a:solidFill>
                  <a:prstClr val="black"/>
                </a:solidFill>
                <a:latin typeface="Calibri"/>
              </a:rPr>
              <a:t>Hazardous to Ozone Layer (Non-Mandatory) </a:t>
            </a:r>
          </a:p>
          <a:p>
            <a:pPr eaLnBrk="1" hangingPunct="1"/>
            <a:endParaRPr lang="en-US" b="0" dirty="0">
              <a:solidFill>
                <a:prstClr val="black"/>
              </a:solidFill>
            </a:endParaRPr>
          </a:p>
        </p:txBody>
      </p:sp>
      <p:sp>
        <p:nvSpPr>
          <p:cNvPr id="2" name="Rectangle 1"/>
          <p:cNvSpPr/>
          <p:nvPr/>
        </p:nvSpPr>
        <p:spPr>
          <a:xfrm>
            <a:off x="2133600" y="1422400"/>
            <a:ext cx="3048000" cy="6096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prstClr val="black"/>
                </a:solidFill>
              </a:rPr>
              <a:t>Exclamation Mark</a:t>
            </a:r>
          </a:p>
        </p:txBody>
      </p:sp>
    </p:spTree>
    <p:extLst>
      <p:ext uri="{BB962C8B-B14F-4D97-AF65-F5344CB8AC3E}">
        <p14:creationId xmlns:p14="http://schemas.microsoft.com/office/powerpoint/2010/main" val="30574813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2895600" y="-65371"/>
            <a:ext cx="8229600" cy="1143000"/>
          </a:xfrm>
        </p:spPr>
        <p:txBody>
          <a:bodyPr>
            <a:normAutofit/>
          </a:bodyPr>
          <a:lstStyle/>
          <a:p>
            <a:r>
              <a:rPr lang="en-US" sz="3600" dirty="0" smtClean="0">
                <a:latin typeface="+mn-lt"/>
              </a:rPr>
              <a:t>Pictograms</a:t>
            </a:r>
          </a:p>
        </p:txBody>
      </p:sp>
      <p:sp>
        <p:nvSpPr>
          <p:cNvPr id="34820"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pic>
        <p:nvPicPr>
          <p:cNvPr id="34821" name="Picture 4" descr="Acute Toxicity GHS Pictogram Label, 1&quot; x 1&quot;, Gloss Paper, Sheets of 80"/>
          <p:cNvPicPr>
            <a:picLocks noGrp="1" noChangeAspect="1" noChangeArrowheads="1"/>
          </p:cNvPicPr>
          <p:nvPr>
            <p:ph idx="4294967295"/>
          </p:nvPr>
        </p:nvPicPr>
        <p:blipFill>
          <a:blip r:embed="rId3" cstate="print">
            <a:extLst>
              <a:ext uri="{28A0092B-C50C-407E-A947-70E740481C1C}">
                <a14:useLocalDpi xmlns:a14="http://schemas.microsoft.com/office/drawing/2010/main"/>
              </a:ext>
            </a:extLst>
          </a:blip>
          <a:srcRect/>
          <a:stretch>
            <a:fillRect/>
          </a:stretch>
        </p:blipFill>
        <p:spPr>
          <a:xfrm>
            <a:off x="2582862" y="2111715"/>
            <a:ext cx="3208338" cy="3208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6"/>
          <p:cNvSpPr txBox="1">
            <a:spLocks noChangeArrowheads="1"/>
          </p:cNvSpPr>
          <p:nvPr/>
        </p:nvSpPr>
        <p:spPr bwMode="auto">
          <a:xfrm>
            <a:off x="6019800" y="3242866"/>
            <a:ext cx="259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b="0" dirty="0">
                <a:solidFill>
                  <a:prstClr val="black"/>
                </a:solidFill>
                <a:latin typeface="Calibri"/>
              </a:rPr>
              <a:t>Acute toxicity (fatal or toxic)</a:t>
            </a:r>
          </a:p>
        </p:txBody>
      </p:sp>
      <p:sp>
        <p:nvSpPr>
          <p:cNvPr id="2" name="Rectangle 1"/>
          <p:cNvSpPr/>
          <p:nvPr/>
        </p:nvSpPr>
        <p:spPr>
          <a:xfrm>
            <a:off x="2743200" y="1314452"/>
            <a:ext cx="3048000" cy="762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prstClr val="black"/>
                </a:solidFill>
              </a:rPr>
              <a:t>Skull &amp; Crossbones</a:t>
            </a:r>
          </a:p>
        </p:txBody>
      </p:sp>
    </p:spTree>
    <p:extLst>
      <p:ext uri="{BB962C8B-B14F-4D97-AF65-F5344CB8AC3E}">
        <p14:creationId xmlns:p14="http://schemas.microsoft.com/office/powerpoint/2010/main" val="74114945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sp>
        <p:nvSpPr>
          <p:cNvPr id="35844" name="Rectangle 2"/>
          <p:cNvSpPr>
            <a:spLocks noGrp="1" noChangeArrowheads="1"/>
          </p:cNvSpPr>
          <p:nvPr>
            <p:ph type="title" idx="4294967295"/>
          </p:nvPr>
        </p:nvSpPr>
        <p:spPr>
          <a:xfrm>
            <a:off x="-2971800" y="-68262"/>
            <a:ext cx="8229600" cy="1143000"/>
          </a:xfrm>
        </p:spPr>
        <p:txBody>
          <a:bodyPr>
            <a:normAutofit/>
          </a:bodyPr>
          <a:lstStyle/>
          <a:p>
            <a:r>
              <a:rPr lang="en-US" sz="3600" dirty="0" smtClean="0"/>
              <a:t>Pictograms</a:t>
            </a:r>
          </a:p>
        </p:txBody>
      </p:sp>
      <p:pic>
        <p:nvPicPr>
          <p:cNvPr id="35845" name="Picture 5" descr="Gases GHS Pictogram Label, 1&quot; x 1&quot;, Gloss Paper, Sheets of 80"/>
          <p:cNvPicPr>
            <a:picLocks noGrp="1" noChangeAspect="1" noChangeArrowheads="1"/>
          </p:cNvPicPr>
          <p:nvPr>
            <p:ph type="body" idx="4294967295"/>
          </p:nvPr>
        </p:nvPicPr>
        <p:blipFill>
          <a:blip r:embed="rId2" cstate="print">
            <a:extLst>
              <a:ext uri="{28A0092B-C50C-407E-A947-70E740481C1C}">
                <a14:useLocalDpi xmlns:a14="http://schemas.microsoft.com/office/drawing/2010/main"/>
              </a:ext>
            </a:extLst>
          </a:blip>
          <a:srcRect/>
          <a:stretch>
            <a:fillRect/>
          </a:stretch>
        </p:blipFill>
        <p:spPr>
          <a:xfrm>
            <a:off x="3024187" y="2283619"/>
            <a:ext cx="3095625" cy="309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6" name="Text Box 6"/>
          <p:cNvSpPr txBox="1">
            <a:spLocks noChangeArrowheads="1"/>
          </p:cNvSpPr>
          <p:nvPr/>
        </p:nvSpPr>
        <p:spPr bwMode="auto">
          <a:xfrm>
            <a:off x="2270125" y="4837113"/>
            <a:ext cx="1692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a:solidFill>
                  <a:prstClr val="black"/>
                </a:solidFill>
              </a:rPr>
              <a:t>           </a:t>
            </a:r>
          </a:p>
        </p:txBody>
      </p:sp>
      <p:sp>
        <p:nvSpPr>
          <p:cNvPr id="35847" name="Text Box 7"/>
          <p:cNvSpPr txBox="1">
            <a:spLocks noChangeArrowheads="1"/>
          </p:cNvSpPr>
          <p:nvPr/>
        </p:nvSpPr>
        <p:spPr bwMode="auto">
          <a:xfrm>
            <a:off x="5775325" y="4776788"/>
            <a:ext cx="2606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a:solidFill>
                  <a:prstClr val="black"/>
                </a:solidFill>
              </a:rPr>
              <a:t>        </a:t>
            </a:r>
          </a:p>
        </p:txBody>
      </p:sp>
      <p:sp>
        <p:nvSpPr>
          <p:cNvPr id="35848" name="TextBox 1"/>
          <p:cNvSpPr txBox="1">
            <a:spLocks noChangeArrowheads="1"/>
          </p:cNvSpPr>
          <p:nvPr/>
        </p:nvSpPr>
        <p:spPr bwMode="auto">
          <a:xfrm>
            <a:off x="6591300" y="3472656"/>
            <a:ext cx="2514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b="0" dirty="0">
                <a:solidFill>
                  <a:prstClr val="black"/>
                </a:solidFill>
                <a:latin typeface="Calibri"/>
              </a:rPr>
              <a:t>Gases Under Pressure </a:t>
            </a:r>
          </a:p>
          <a:p>
            <a:pPr eaLnBrk="1" hangingPunct="1"/>
            <a:endParaRPr lang="en-US" b="0" dirty="0">
              <a:solidFill>
                <a:prstClr val="black"/>
              </a:solidFill>
            </a:endParaRPr>
          </a:p>
        </p:txBody>
      </p:sp>
      <p:sp>
        <p:nvSpPr>
          <p:cNvPr id="2" name="Rectangle 1"/>
          <p:cNvSpPr/>
          <p:nvPr/>
        </p:nvSpPr>
        <p:spPr>
          <a:xfrm>
            <a:off x="3343275" y="1507728"/>
            <a:ext cx="2362200" cy="685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prstClr val="black"/>
                </a:solidFill>
              </a:rPr>
              <a:t>Gas Cylinder</a:t>
            </a:r>
          </a:p>
        </p:txBody>
      </p:sp>
    </p:spTree>
    <p:extLst>
      <p:ext uri="{BB962C8B-B14F-4D97-AF65-F5344CB8AC3E}">
        <p14:creationId xmlns:p14="http://schemas.microsoft.com/office/powerpoint/2010/main" val="336619022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2956560" y="-137269"/>
            <a:ext cx="8229600" cy="1143000"/>
          </a:xfrm>
        </p:spPr>
        <p:txBody>
          <a:bodyPr>
            <a:normAutofit/>
          </a:bodyPr>
          <a:lstStyle/>
          <a:p>
            <a:r>
              <a:rPr lang="en-US" sz="3600" dirty="0" smtClean="0">
                <a:latin typeface="+mn-lt"/>
              </a:rPr>
              <a:t>Pictograms</a:t>
            </a:r>
          </a:p>
        </p:txBody>
      </p:sp>
      <p:sp>
        <p:nvSpPr>
          <p:cNvPr id="36868"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pic>
        <p:nvPicPr>
          <p:cNvPr id="36869" name="Picture 6" descr="Corrosives GHS Pictogram Label, 1&quot; x 1&quot;, Gloss Paper, Sheets of 80"/>
          <p:cNvPicPr>
            <a:picLocks noGrp="1" noChangeAspect="1" noChangeArrowheads="1"/>
          </p:cNvPicPr>
          <p:nvPr>
            <p:ph idx="4294967295"/>
          </p:nvPr>
        </p:nvPicPr>
        <p:blipFill>
          <a:blip r:embed="rId2" cstate="print">
            <a:extLst>
              <a:ext uri="{28A0092B-C50C-407E-A947-70E740481C1C}">
                <a14:useLocalDpi xmlns:a14="http://schemas.microsoft.com/office/drawing/2010/main"/>
              </a:ext>
            </a:extLst>
          </a:blip>
          <a:srcRect/>
          <a:stretch>
            <a:fillRect/>
          </a:stretch>
        </p:blipFill>
        <p:spPr>
          <a:xfrm>
            <a:off x="2667000" y="2269331"/>
            <a:ext cx="3124200"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5791200" y="2514600"/>
            <a:ext cx="3276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sz="2400" b="0" dirty="0">
              <a:solidFill>
                <a:prstClr val="black"/>
              </a:solidFill>
            </a:endParaRPr>
          </a:p>
          <a:p>
            <a:pPr eaLnBrk="1" hangingPunct="1"/>
            <a:endParaRPr lang="en-US" sz="2400" b="0" dirty="0">
              <a:solidFill>
                <a:prstClr val="black"/>
              </a:solidFill>
              <a:latin typeface="Calibri"/>
            </a:endParaRPr>
          </a:p>
          <a:p>
            <a:pPr eaLnBrk="1" hangingPunct="1"/>
            <a:r>
              <a:rPr lang="en-US" sz="2400" b="0" dirty="0">
                <a:solidFill>
                  <a:prstClr val="black"/>
                </a:solidFill>
                <a:latin typeface="Calibri"/>
              </a:rPr>
              <a:t>Skin Corrosion/Burns </a:t>
            </a:r>
          </a:p>
          <a:p>
            <a:pPr eaLnBrk="1" hangingPunct="1"/>
            <a:r>
              <a:rPr lang="en-US" sz="2400" b="0" dirty="0">
                <a:solidFill>
                  <a:prstClr val="black"/>
                </a:solidFill>
                <a:latin typeface="Calibri"/>
              </a:rPr>
              <a:t>Eye Damage </a:t>
            </a:r>
          </a:p>
          <a:p>
            <a:pPr eaLnBrk="1" hangingPunct="1"/>
            <a:r>
              <a:rPr lang="en-US" sz="2400" b="0" dirty="0">
                <a:solidFill>
                  <a:prstClr val="black"/>
                </a:solidFill>
                <a:latin typeface="Calibri"/>
              </a:rPr>
              <a:t>Corrosive to Metals </a:t>
            </a:r>
          </a:p>
          <a:p>
            <a:pPr eaLnBrk="1" hangingPunct="1"/>
            <a:endParaRPr lang="en-US" sz="2400" b="0" dirty="0">
              <a:solidFill>
                <a:prstClr val="black"/>
              </a:solidFill>
            </a:endParaRPr>
          </a:p>
        </p:txBody>
      </p:sp>
      <p:sp>
        <p:nvSpPr>
          <p:cNvPr id="2" name="Rectangle 1"/>
          <p:cNvSpPr/>
          <p:nvPr/>
        </p:nvSpPr>
        <p:spPr>
          <a:xfrm>
            <a:off x="3162300" y="1417637"/>
            <a:ext cx="2133600" cy="762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prstClr val="black"/>
                </a:solidFill>
              </a:rPr>
              <a:t>Corrosion</a:t>
            </a:r>
          </a:p>
        </p:txBody>
      </p:sp>
    </p:spTree>
    <p:extLst>
      <p:ext uri="{BB962C8B-B14F-4D97-AF65-F5344CB8AC3E}">
        <p14:creationId xmlns:p14="http://schemas.microsoft.com/office/powerpoint/2010/main" val="385676268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2895600" y="-42019"/>
            <a:ext cx="8229600" cy="1143000"/>
          </a:xfrm>
        </p:spPr>
        <p:txBody>
          <a:bodyPr>
            <a:normAutofit/>
          </a:bodyPr>
          <a:lstStyle/>
          <a:p>
            <a:r>
              <a:rPr lang="en-US" sz="3600" dirty="0" smtClean="0">
                <a:latin typeface="+mn-lt"/>
              </a:rPr>
              <a:t>Pictograms</a:t>
            </a:r>
          </a:p>
        </p:txBody>
      </p:sp>
      <p:sp>
        <p:nvSpPr>
          <p:cNvPr id="37892"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pic>
        <p:nvPicPr>
          <p:cNvPr id="37893" name="Picture 7" descr="Explosives GHS Pictogram Label, 1&quot; x 1&quot;, Gloss Paper, Sheets of 80"/>
          <p:cNvPicPr>
            <a:picLocks noGrp="1" noChangeAspect="1" noChangeArrowheads="1"/>
          </p:cNvPicPr>
          <p:nvPr>
            <p:ph idx="4294967295"/>
          </p:nvPr>
        </p:nvPicPr>
        <p:blipFill>
          <a:blip r:embed="rId2" cstate="print">
            <a:extLst>
              <a:ext uri="{28A0092B-C50C-407E-A947-70E740481C1C}">
                <a14:useLocalDpi xmlns:a14="http://schemas.microsoft.com/office/drawing/2010/main"/>
              </a:ext>
            </a:extLst>
          </a:blip>
          <a:srcRect/>
          <a:stretch>
            <a:fillRect/>
          </a:stretch>
        </p:blipFill>
        <p:spPr>
          <a:xfrm>
            <a:off x="2590800" y="1981200"/>
            <a:ext cx="3505200" cy="327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4" name="TextBox 6"/>
          <p:cNvSpPr txBox="1">
            <a:spLocks noChangeArrowheads="1"/>
          </p:cNvSpPr>
          <p:nvPr/>
        </p:nvSpPr>
        <p:spPr bwMode="auto">
          <a:xfrm>
            <a:off x="6096000" y="2176463"/>
            <a:ext cx="2971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sz="2400" b="0" dirty="0">
              <a:solidFill>
                <a:prstClr val="black"/>
              </a:solidFill>
            </a:endParaRPr>
          </a:p>
          <a:p>
            <a:pPr eaLnBrk="1" hangingPunct="1"/>
            <a:endParaRPr lang="en-US" sz="2400" b="0" dirty="0">
              <a:solidFill>
                <a:prstClr val="black"/>
              </a:solidFill>
              <a:latin typeface="Calibri"/>
            </a:endParaRPr>
          </a:p>
          <a:p>
            <a:pPr eaLnBrk="1" hangingPunct="1"/>
            <a:r>
              <a:rPr lang="en-US" sz="2400" b="0" dirty="0">
                <a:solidFill>
                  <a:prstClr val="black"/>
                </a:solidFill>
                <a:latin typeface="Calibri"/>
              </a:rPr>
              <a:t>Explosives </a:t>
            </a:r>
          </a:p>
          <a:p>
            <a:pPr eaLnBrk="1" hangingPunct="1"/>
            <a:r>
              <a:rPr lang="en-US" sz="2400" b="0" dirty="0" smtClean="0">
                <a:solidFill>
                  <a:prstClr val="black"/>
                </a:solidFill>
                <a:latin typeface="Calibri"/>
              </a:rPr>
              <a:t>Self-Reactive </a:t>
            </a:r>
            <a:endParaRPr lang="en-US" sz="2400" b="0" dirty="0">
              <a:solidFill>
                <a:prstClr val="black"/>
              </a:solidFill>
              <a:latin typeface="Calibri"/>
            </a:endParaRPr>
          </a:p>
          <a:p>
            <a:pPr eaLnBrk="1" hangingPunct="1"/>
            <a:r>
              <a:rPr lang="en-US" sz="2400" b="0" dirty="0">
                <a:solidFill>
                  <a:prstClr val="black"/>
                </a:solidFill>
                <a:latin typeface="Calibri"/>
              </a:rPr>
              <a:t>Organic Peroxides </a:t>
            </a:r>
          </a:p>
          <a:p>
            <a:pPr eaLnBrk="1" hangingPunct="1"/>
            <a:endParaRPr lang="en-US" sz="2400" b="0" dirty="0">
              <a:solidFill>
                <a:prstClr val="black"/>
              </a:solidFill>
            </a:endParaRPr>
          </a:p>
        </p:txBody>
      </p:sp>
      <p:sp>
        <p:nvSpPr>
          <p:cNvPr id="2" name="Rectangle 1"/>
          <p:cNvSpPr/>
          <p:nvPr/>
        </p:nvSpPr>
        <p:spPr>
          <a:xfrm>
            <a:off x="2971800" y="1227138"/>
            <a:ext cx="2743200" cy="64293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prstClr val="black"/>
                </a:solidFill>
              </a:rPr>
              <a:t>Exploding Bomb</a:t>
            </a:r>
          </a:p>
        </p:txBody>
      </p:sp>
    </p:spTree>
    <p:extLst>
      <p:ext uri="{BB962C8B-B14F-4D97-AF65-F5344CB8AC3E}">
        <p14:creationId xmlns:p14="http://schemas.microsoft.com/office/powerpoint/2010/main" val="415312197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sp>
        <p:nvSpPr>
          <p:cNvPr id="39940" name="Rectangle 2"/>
          <p:cNvSpPr>
            <a:spLocks noGrp="1" noChangeArrowheads="1"/>
          </p:cNvSpPr>
          <p:nvPr>
            <p:ph type="title" idx="4294967295"/>
          </p:nvPr>
        </p:nvSpPr>
        <p:spPr>
          <a:xfrm>
            <a:off x="-2895600" y="-83185"/>
            <a:ext cx="8229600" cy="1143000"/>
          </a:xfrm>
        </p:spPr>
        <p:txBody>
          <a:bodyPr>
            <a:normAutofit/>
          </a:bodyPr>
          <a:lstStyle/>
          <a:p>
            <a:r>
              <a:rPr lang="en-US" sz="3600" dirty="0" smtClean="0">
                <a:latin typeface="+mn-lt"/>
              </a:rPr>
              <a:t>Pictograms</a:t>
            </a:r>
          </a:p>
        </p:txBody>
      </p:sp>
      <p:pic>
        <p:nvPicPr>
          <p:cNvPr id="39941" name="Picture 9" descr="Flammable Substances GHS Pictogram Label, 1&quot; x 1&quot;, Gloss Paper, Sheets of 80"/>
          <p:cNvPicPr>
            <a:picLocks noGrp="1" noChangeAspect="1" noChangeArrowheads="1"/>
          </p:cNvPicPr>
          <p:nvPr>
            <p:ph type="body" idx="4294967295"/>
          </p:nvPr>
        </p:nvPicPr>
        <p:blipFill>
          <a:blip r:embed="rId2" cstate="print">
            <a:extLst>
              <a:ext uri="{28A0092B-C50C-407E-A947-70E740481C1C}">
                <a14:useLocalDpi xmlns:a14="http://schemas.microsoft.com/office/drawing/2010/main"/>
              </a:ext>
            </a:extLst>
          </a:blip>
          <a:srcRect/>
          <a:stretch>
            <a:fillRect/>
          </a:stretch>
        </p:blipFill>
        <p:spPr>
          <a:xfrm>
            <a:off x="2800350" y="2057400"/>
            <a:ext cx="3095625" cy="309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2" name="TextBox 2"/>
          <p:cNvSpPr txBox="1">
            <a:spLocks noChangeArrowheads="1"/>
          </p:cNvSpPr>
          <p:nvPr/>
        </p:nvSpPr>
        <p:spPr bwMode="auto">
          <a:xfrm>
            <a:off x="5895975" y="1981200"/>
            <a:ext cx="35052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sz="2400" b="0" dirty="0">
              <a:solidFill>
                <a:prstClr val="black"/>
              </a:solidFill>
            </a:endParaRPr>
          </a:p>
          <a:p>
            <a:pPr eaLnBrk="1" hangingPunct="1"/>
            <a:r>
              <a:rPr lang="en-US" sz="2400" b="0" dirty="0">
                <a:solidFill>
                  <a:prstClr val="black"/>
                </a:solidFill>
                <a:latin typeface="Calibri"/>
              </a:rPr>
              <a:t>Flammables </a:t>
            </a:r>
          </a:p>
          <a:p>
            <a:pPr eaLnBrk="1" hangingPunct="1"/>
            <a:r>
              <a:rPr lang="en-US" sz="2400" b="0" dirty="0" smtClean="0">
                <a:solidFill>
                  <a:prstClr val="black"/>
                </a:solidFill>
                <a:latin typeface="Calibri"/>
              </a:rPr>
              <a:t>Pyrophoric</a:t>
            </a:r>
            <a:endParaRPr lang="en-US" sz="2400" b="0" dirty="0">
              <a:solidFill>
                <a:prstClr val="black"/>
              </a:solidFill>
              <a:latin typeface="Calibri"/>
            </a:endParaRPr>
          </a:p>
          <a:p>
            <a:pPr eaLnBrk="1" hangingPunct="1"/>
            <a:r>
              <a:rPr lang="en-US" sz="2400" b="0" dirty="0">
                <a:solidFill>
                  <a:prstClr val="black"/>
                </a:solidFill>
                <a:latin typeface="Calibri"/>
              </a:rPr>
              <a:t>Self-Heating </a:t>
            </a:r>
          </a:p>
          <a:p>
            <a:pPr eaLnBrk="1" hangingPunct="1"/>
            <a:r>
              <a:rPr lang="en-US" sz="2400" b="0" dirty="0">
                <a:solidFill>
                  <a:prstClr val="black"/>
                </a:solidFill>
                <a:latin typeface="Calibri"/>
              </a:rPr>
              <a:t>Emits Flammable Gas </a:t>
            </a:r>
          </a:p>
          <a:p>
            <a:pPr eaLnBrk="1" hangingPunct="1"/>
            <a:r>
              <a:rPr lang="en-US" sz="2400" b="0" dirty="0" smtClean="0">
                <a:solidFill>
                  <a:prstClr val="black"/>
                </a:solidFill>
                <a:latin typeface="Calibri"/>
              </a:rPr>
              <a:t>Self-Reactive </a:t>
            </a:r>
            <a:endParaRPr lang="en-US" sz="2400" b="0" dirty="0">
              <a:solidFill>
                <a:prstClr val="black"/>
              </a:solidFill>
              <a:latin typeface="Calibri"/>
            </a:endParaRPr>
          </a:p>
          <a:p>
            <a:pPr eaLnBrk="1" hangingPunct="1"/>
            <a:r>
              <a:rPr lang="en-US" sz="2400" b="0" dirty="0">
                <a:solidFill>
                  <a:prstClr val="black"/>
                </a:solidFill>
                <a:latin typeface="Calibri"/>
              </a:rPr>
              <a:t>Organic Peroxides </a:t>
            </a:r>
          </a:p>
          <a:p>
            <a:pPr eaLnBrk="1" hangingPunct="1"/>
            <a:endParaRPr lang="en-US" b="0" dirty="0">
              <a:solidFill>
                <a:prstClr val="black"/>
              </a:solidFill>
            </a:endParaRPr>
          </a:p>
        </p:txBody>
      </p:sp>
      <p:sp>
        <p:nvSpPr>
          <p:cNvPr id="2" name="Rectangle 1"/>
          <p:cNvSpPr/>
          <p:nvPr/>
        </p:nvSpPr>
        <p:spPr>
          <a:xfrm>
            <a:off x="3128962" y="1143000"/>
            <a:ext cx="2438400" cy="8382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prstClr val="black"/>
                </a:solidFill>
              </a:rPr>
              <a:t>Flame</a:t>
            </a:r>
          </a:p>
        </p:txBody>
      </p:sp>
    </p:spTree>
    <p:extLst>
      <p:ext uri="{BB962C8B-B14F-4D97-AF65-F5344CB8AC3E}">
        <p14:creationId xmlns:p14="http://schemas.microsoft.com/office/powerpoint/2010/main" val="1339713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01675"/>
          </a:xfrm>
        </p:spPr>
        <p:txBody>
          <a:bodyPr/>
          <a:lstStyle/>
          <a:p>
            <a:r>
              <a:rPr lang="en-US" sz="3600" dirty="0" smtClean="0">
                <a:latin typeface="+mn-lt"/>
              </a:rPr>
              <a:t>Quiz – Hazard Recognition</a:t>
            </a:r>
            <a:endParaRPr lang="en-US" sz="3600" dirty="0">
              <a:latin typeface="+mn-lt"/>
            </a:endParaRPr>
          </a:p>
        </p:txBody>
      </p:sp>
      <p:sp>
        <p:nvSpPr>
          <p:cNvPr id="6" name="TextBox 5"/>
          <p:cNvSpPr txBox="1"/>
          <p:nvPr/>
        </p:nvSpPr>
        <p:spPr>
          <a:xfrm>
            <a:off x="717698" y="1981200"/>
            <a:ext cx="7924800" cy="2554545"/>
          </a:xfrm>
          <a:prstGeom prst="rect">
            <a:avLst/>
          </a:prstGeom>
          <a:noFill/>
        </p:spPr>
        <p:txBody>
          <a:bodyPr wrap="square" rtlCol="0">
            <a:spAutoFit/>
          </a:bodyPr>
          <a:lstStyle/>
          <a:p>
            <a:pPr algn="ctr"/>
            <a:r>
              <a:rPr lang="en-US" sz="3200" b="1" dirty="0">
                <a:solidFill>
                  <a:prstClr val="black"/>
                </a:solidFill>
              </a:rPr>
              <a:t>Effective hazard recognition can be the difference between a near miss event and a very serious injury, or even a fatality.</a:t>
            </a:r>
          </a:p>
          <a:p>
            <a:pPr algn="ctr"/>
            <a:endParaRPr lang="en-US" sz="3200" b="1" dirty="0">
              <a:solidFill>
                <a:prstClr val="black"/>
              </a:solidFill>
            </a:endParaRPr>
          </a:p>
          <a:p>
            <a:pPr algn="ctr"/>
            <a:r>
              <a:rPr lang="en-US" sz="3200" dirty="0">
                <a:solidFill>
                  <a:prstClr val="black"/>
                </a:solidFill>
              </a:rPr>
              <a:t>True or False</a:t>
            </a:r>
          </a:p>
        </p:txBody>
      </p:sp>
    </p:spTree>
    <p:extLst>
      <p:ext uri="{BB962C8B-B14F-4D97-AF65-F5344CB8AC3E}">
        <p14:creationId xmlns:p14="http://schemas.microsoft.com/office/powerpoint/2010/main" val="186378948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8229600" cy="1143000"/>
          </a:xfrm>
        </p:spPr>
        <p:txBody>
          <a:bodyPr>
            <a:normAutofit/>
          </a:bodyPr>
          <a:lstStyle/>
          <a:p>
            <a:r>
              <a:rPr lang="en-US" sz="3600" dirty="0" smtClean="0">
                <a:latin typeface="+mn-lt"/>
              </a:rPr>
              <a:t>HAZCOM Program</a:t>
            </a:r>
            <a:endParaRPr lang="en-US" sz="3600" dirty="0">
              <a:latin typeface="+mn-lt"/>
            </a:endParaRPr>
          </a:p>
        </p:txBody>
      </p:sp>
      <p:sp>
        <p:nvSpPr>
          <p:cNvPr id="3" name="Content Placeholder 2"/>
          <p:cNvSpPr>
            <a:spLocks noGrp="1"/>
          </p:cNvSpPr>
          <p:nvPr>
            <p:ph idx="1"/>
          </p:nvPr>
        </p:nvSpPr>
        <p:spPr>
          <a:xfrm>
            <a:off x="228600" y="1143000"/>
            <a:ext cx="8229600" cy="4525963"/>
          </a:xfrm>
        </p:spPr>
        <p:txBody>
          <a:bodyPr>
            <a:normAutofit/>
          </a:bodyPr>
          <a:lstStyle/>
          <a:p>
            <a:pPr marL="0" indent="0">
              <a:buNone/>
            </a:pPr>
            <a:r>
              <a:rPr lang="en-US" sz="3000" dirty="0" smtClean="0"/>
              <a:t>HAZCOM program must have all of these parts.</a:t>
            </a:r>
            <a:endParaRPr lang="en-US" sz="3000" dirty="0"/>
          </a:p>
        </p:txBody>
      </p:sp>
      <p:graphicFrame>
        <p:nvGraphicFramePr>
          <p:cNvPr id="25" name="Diagram 24"/>
          <p:cNvGraphicFramePr/>
          <p:nvPr>
            <p:extLst>
              <p:ext uri="{D42A27DB-BD31-4B8C-83A1-F6EECF244321}">
                <p14:modId xmlns:p14="http://schemas.microsoft.com/office/powerpoint/2010/main" val="4257009261"/>
              </p:ext>
            </p:extLst>
          </p:nvPr>
        </p:nvGraphicFramePr>
        <p:xfrm>
          <a:off x="12954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327722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22860"/>
            <a:ext cx="8229600" cy="1143000"/>
          </a:xfrm>
        </p:spPr>
        <p:txBody>
          <a:bodyPr>
            <a:normAutofit/>
          </a:bodyPr>
          <a:lstStyle/>
          <a:p>
            <a:pPr algn="l"/>
            <a:r>
              <a:rPr lang="en-US" altLang="en-US" sz="3600" dirty="0" smtClean="0">
                <a:latin typeface="+mn-lt"/>
              </a:rPr>
              <a:t>HAZCOM Written Program</a:t>
            </a:r>
          </a:p>
        </p:txBody>
      </p:sp>
      <p:sp>
        <p:nvSpPr>
          <p:cNvPr id="70659" name="Rectangle 3"/>
          <p:cNvSpPr>
            <a:spLocks noGrp="1" noChangeArrowheads="1"/>
          </p:cNvSpPr>
          <p:nvPr>
            <p:ph idx="1"/>
          </p:nvPr>
        </p:nvSpPr>
        <p:spPr>
          <a:xfrm>
            <a:off x="152400" y="1177290"/>
            <a:ext cx="8382000" cy="4525963"/>
          </a:xfrm>
        </p:spPr>
        <p:txBody>
          <a:bodyPr>
            <a:normAutofit/>
          </a:bodyPr>
          <a:lstStyle/>
          <a:p>
            <a:pPr>
              <a:defRPr/>
            </a:pPr>
            <a:r>
              <a:rPr kumimoji="1" lang="en-US" altLang="en-US" sz="3000" dirty="0" smtClean="0"/>
              <a:t>Employer must have a written hazard communication program.</a:t>
            </a:r>
          </a:p>
          <a:p>
            <a:pPr>
              <a:defRPr/>
            </a:pPr>
            <a:r>
              <a:rPr kumimoji="1" lang="en-US" altLang="en-US" sz="3000" dirty="0" smtClean="0"/>
              <a:t>The plan does not have to be lengthy or complicated.</a:t>
            </a:r>
          </a:p>
          <a:p>
            <a:pPr>
              <a:defRPr/>
            </a:pPr>
            <a:r>
              <a:rPr kumimoji="1" lang="en-US" altLang="en-US" sz="3000" dirty="0" smtClean="0"/>
              <a:t>It must be available upon request to:</a:t>
            </a:r>
          </a:p>
          <a:p>
            <a:pPr lvl="1">
              <a:defRPr/>
            </a:pPr>
            <a:r>
              <a:rPr kumimoji="1" lang="en-US" altLang="en-US" sz="3000" dirty="0" smtClean="0"/>
              <a:t>Employees and/or their designated representative</a:t>
            </a:r>
          </a:p>
          <a:p>
            <a:pPr lvl="1">
              <a:defRPr/>
            </a:pPr>
            <a:r>
              <a:rPr kumimoji="1" lang="en-US" sz="3000" dirty="0" smtClean="0"/>
              <a:t>OSHA</a:t>
            </a:r>
            <a:endParaRPr lang="en-US" sz="3000" dirty="0"/>
          </a:p>
          <a:p>
            <a:pPr marL="0" indent="0">
              <a:buNone/>
              <a:defRPr/>
            </a:pPr>
            <a:endParaRPr lang="en-US" dirty="0" smtClean="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1177" y="2795984"/>
            <a:ext cx="2467874" cy="2657463"/>
          </a:xfrm>
          <a:prstGeom prst="rect">
            <a:avLst/>
          </a:prstGeom>
          <a:solidFill>
            <a:schemeClr val="bg1">
              <a:lumMod val="75000"/>
            </a:schemeClr>
          </a:solidFill>
          <a:ln>
            <a:solidFill>
              <a:schemeClr val="bg1">
                <a:lumMod val="85000"/>
              </a:schemeClr>
            </a:solidFill>
          </a:ln>
          <a:effectLst/>
        </p:spPr>
      </p:pic>
    </p:spTree>
    <p:extLst>
      <p:ext uri="{BB962C8B-B14F-4D97-AF65-F5344CB8AC3E}">
        <p14:creationId xmlns:p14="http://schemas.microsoft.com/office/powerpoint/2010/main" val="1432002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8229600" cy="1143000"/>
          </a:xfrm>
        </p:spPr>
        <p:txBody>
          <a:bodyPr>
            <a:normAutofit/>
          </a:bodyPr>
          <a:lstStyle/>
          <a:p>
            <a:r>
              <a:rPr lang="en-US" sz="3600" dirty="0" smtClean="0">
                <a:latin typeface="+mn-lt"/>
              </a:rPr>
              <a:t>HAZCOM Witten Program</a:t>
            </a:r>
            <a:endParaRPr lang="en-US" sz="3600" dirty="0">
              <a:latin typeface="+mn-lt"/>
            </a:endParaRPr>
          </a:p>
        </p:txBody>
      </p:sp>
      <p:sp>
        <p:nvSpPr>
          <p:cNvPr id="3" name="Content Placeholder 2"/>
          <p:cNvSpPr>
            <a:spLocks noGrp="1"/>
          </p:cNvSpPr>
          <p:nvPr>
            <p:ph idx="1"/>
          </p:nvPr>
        </p:nvSpPr>
        <p:spPr>
          <a:xfrm>
            <a:off x="228600" y="1143000"/>
            <a:ext cx="8458200" cy="4525963"/>
          </a:xfrm>
        </p:spPr>
        <p:txBody>
          <a:bodyPr/>
          <a:lstStyle/>
          <a:p>
            <a:pPr marL="0" indent="0">
              <a:buNone/>
            </a:pPr>
            <a:r>
              <a:rPr lang="en-US" dirty="0" smtClean="0"/>
              <a:t>Employees must be provided information and training on hazardous chemicals in their work area:</a:t>
            </a:r>
          </a:p>
          <a:p>
            <a:pPr marL="857250" lvl="1" indent="-457200">
              <a:buFont typeface="Arial" panose="020B0604020202020204" pitchFamily="34" charset="0"/>
              <a:buChar char="•"/>
            </a:pPr>
            <a:r>
              <a:rPr lang="en-US" dirty="0" smtClean="0"/>
              <a:t>At the time of their initial assignment.</a:t>
            </a:r>
          </a:p>
          <a:p>
            <a:pPr marL="857250" lvl="1" indent="-457200">
              <a:buFont typeface="Arial" panose="020B0604020202020204" pitchFamily="34" charset="0"/>
              <a:buChar char="•"/>
            </a:pPr>
            <a:r>
              <a:rPr lang="en-US" dirty="0" smtClean="0"/>
              <a:t>Whenever a new physical or health hazard is introduced into their work area.</a:t>
            </a:r>
          </a:p>
          <a:p>
            <a:pPr marL="857250" lvl="1" indent="-457200">
              <a:buFont typeface="Arial" panose="020B0604020202020204" pitchFamily="34" charset="0"/>
              <a:buChar char="•"/>
            </a:pPr>
            <a:r>
              <a:rPr lang="en-US" dirty="0" smtClean="0"/>
              <a:t>May cover categories of hazards or individual chemicals. </a:t>
            </a:r>
          </a:p>
          <a:p>
            <a:pPr lvl="1"/>
            <a:endParaRPr lang="en-US" dirty="0"/>
          </a:p>
        </p:txBody>
      </p:sp>
    </p:spTree>
    <p:extLst>
      <p:ext uri="{BB962C8B-B14F-4D97-AF65-F5344CB8AC3E}">
        <p14:creationId xmlns:p14="http://schemas.microsoft.com/office/powerpoint/2010/main" val="5821049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 y="-76200"/>
            <a:ext cx="6477000" cy="1143000"/>
          </a:xfrm>
        </p:spPr>
        <p:txBody>
          <a:bodyPr>
            <a:normAutofit/>
          </a:bodyPr>
          <a:lstStyle/>
          <a:p>
            <a:pPr algn="l"/>
            <a:r>
              <a:rPr lang="en-US" sz="3600" dirty="0" smtClean="0">
                <a:latin typeface="+mn-lt"/>
              </a:rPr>
              <a:t>Requirements</a:t>
            </a:r>
            <a:endParaRPr lang="en-US" sz="3600" dirty="0">
              <a:latin typeface="+mn-lt"/>
            </a:endParaRPr>
          </a:p>
        </p:txBody>
      </p:sp>
      <p:sp>
        <p:nvSpPr>
          <p:cNvPr id="4" name="Content Placeholder 3"/>
          <p:cNvSpPr>
            <a:spLocks noGrp="1"/>
          </p:cNvSpPr>
          <p:nvPr>
            <p:ph idx="1"/>
          </p:nvPr>
        </p:nvSpPr>
        <p:spPr>
          <a:xfrm>
            <a:off x="228600" y="1143000"/>
            <a:ext cx="8763000" cy="4572000"/>
          </a:xfrm>
        </p:spPr>
        <p:txBody>
          <a:bodyPr>
            <a:normAutofit fontScale="85000" lnSpcReduction="20000"/>
          </a:bodyPr>
          <a:lstStyle/>
          <a:p>
            <a:pPr marL="0" lvl="0" indent="0">
              <a:buNone/>
            </a:pPr>
            <a:r>
              <a:rPr lang="en-US" dirty="0"/>
              <a:t>Employees must </a:t>
            </a:r>
            <a:r>
              <a:rPr lang="en-US" dirty="0" smtClean="0"/>
              <a:t>receive training </a:t>
            </a:r>
            <a:r>
              <a:rPr lang="en-US" dirty="0"/>
              <a:t>on:</a:t>
            </a:r>
          </a:p>
          <a:p>
            <a:pPr lvl="1">
              <a:buFont typeface="Arial" panose="020B0604020202020204" pitchFamily="34" charset="0"/>
              <a:buChar char="•"/>
            </a:pPr>
            <a:r>
              <a:rPr lang="en-US" sz="3200" dirty="0"/>
              <a:t>HazCom Standard requirements</a:t>
            </a:r>
          </a:p>
          <a:p>
            <a:pPr lvl="1">
              <a:buFont typeface="Arial" panose="020B0604020202020204" pitchFamily="34" charset="0"/>
              <a:buChar char="•"/>
            </a:pPr>
            <a:r>
              <a:rPr lang="en-US" sz="3200" dirty="0" smtClean="0"/>
              <a:t>Hazardous </a:t>
            </a:r>
            <a:r>
              <a:rPr lang="en-US" sz="3200" dirty="0"/>
              <a:t>chemical locations</a:t>
            </a:r>
          </a:p>
          <a:p>
            <a:pPr lvl="1">
              <a:buFont typeface="Arial" panose="020B0604020202020204" pitchFamily="34" charset="0"/>
              <a:buChar char="•"/>
            </a:pPr>
            <a:r>
              <a:rPr lang="en-US" sz="3200" dirty="0" smtClean="0"/>
              <a:t>Safety </a:t>
            </a:r>
            <a:r>
              <a:rPr lang="en-US" sz="3200" dirty="0"/>
              <a:t>data </a:t>
            </a:r>
            <a:r>
              <a:rPr lang="en-US" sz="3200" dirty="0" smtClean="0"/>
              <a:t>sheets</a:t>
            </a:r>
            <a:endParaRPr lang="en-US" sz="3200" dirty="0"/>
          </a:p>
          <a:p>
            <a:pPr lvl="1">
              <a:buFont typeface="Arial" panose="020B0604020202020204" pitchFamily="34" charset="0"/>
              <a:buChar char="•"/>
            </a:pPr>
            <a:r>
              <a:rPr lang="en-US" sz="3200" dirty="0" smtClean="0"/>
              <a:t>Labels</a:t>
            </a:r>
          </a:p>
          <a:p>
            <a:pPr lvl="1">
              <a:buFont typeface="Arial" panose="020B0604020202020204" pitchFamily="34" charset="0"/>
              <a:buChar char="•"/>
            </a:pPr>
            <a:r>
              <a:rPr lang="en-US" sz="3200" dirty="0" smtClean="0"/>
              <a:t>Protection (Protective measures such as work practices and the use of PPE) </a:t>
            </a:r>
          </a:p>
          <a:p>
            <a:pPr lvl="1">
              <a:buFont typeface="Arial" panose="020B0604020202020204" pitchFamily="34" charset="0"/>
              <a:buChar char="•"/>
            </a:pPr>
            <a:r>
              <a:rPr lang="en-US" sz="3200" dirty="0" smtClean="0"/>
              <a:t>Detection (Using monitoring devices, observation, or smell) </a:t>
            </a:r>
          </a:p>
          <a:p>
            <a:pPr lvl="1">
              <a:buFont typeface="Arial" panose="020B0604020202020204" pitchFamily="34" charset="0"/>
              <a:buChar char="•"/>
            </a:pPr>
            <a:r>
              <a:rPr lang="en-US" sz="3200" dirty="0" smtClean="0"/>
              <a:t>Location and availability of the written hazard communication program. </a:t>
            </a:r>
            <a:endParaRPr lang="en-US" sz="3200" dirty="0"/>
          </a:p>
          <a:p>
            <a:endParaRPr lang="en-US" dirty="0"/>
          </a:p>
        </p:txBody>
      </p:sp>
    </p:spTree>
    <p:extLst>
      <p:ext uri="{BB962C8B-B14F-4D97-AF65-F5344CB8AC3E}">
        <p14:creationId xmlns:p14="http://schemas.microsoft.com/office/powerpoint/2010/main" val="43563937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6670"/>
            <a:ext cx="8229600" cy="1143000"/>
          </a:xfrm>
        </p:spPr>
        <p:txBody>
          <a:bodyPr>
            <a:normAutofit/>
          </a:bodyPr>
          <a:lstStyle/>
          <a:p>
            <a:pPr algn="l"/>
            <a:r>
              <a:rPr lang="en-US" altLang="en-US" sz="3600" dirty="0" smtClean="0">
                <a:latin typeface="+mn-lt"/>
              </a:rPr>
              <a:t>HAZCOM Written Program</a:t>
            </a:r>
          </a:p>
        </p:txBody>
      </p:sp>
      <p:sp>
        <p:nvSpPr>
          <p:cNvPr id="72707" name="Rectangle 3"/>
          <p:cNvSpPr>
            <a:spLocks noGrp="1" noChangeArrowheads="1"/>
          </p:cNvSpPr>
          <p:nvPr>
            <p:ph idx="1"/>
          </p:nvPr>
        </p:nvSpPr>
        <p:spPr>
          <a:xfrm>
            <a:off x="114300" y="1143000"/>
            <a:ext cx="8801100" cy="4525963"/>
          </a:xfrm>
        </p:spPr>
        <p:txBody>
          <a:bodyPr>
            <a:normAutofit/>
          </a:bodyPr>
          <a:lstStyle/>
          <a:p>
            <a:pPr marL="0" indent="0">
              <a:buNone/>
              <a:defRPr/>
            </a:pPr>
            <a:r>
              <a:rPr lang="en-US" sz="3000" dirty="0" smtClean="0"/>
              <a:t>Must contain how the following will be met:</a:t>
            </a:r>
          </a:p>
          <a:p>
            <a:pPr>
              <a:buFont typeface="Wingdings" panose="05000000000000000000" pitchFamily="2" charset="2"/>
              <a:buNone/>
              <a:defRPr/>
            </a:pPr>
            <a:endParaRPr lang="en-US" sz="3000" dirty="0" smtClean="0"/>
          </a:p>
          <a:p>
            <a:pPr lvl="1">
              <a:spcBef>
                <a:spcPct val="5000"/>
              </a:spcBef>
              <a:spcAft>
                <a:spcPct val="5000"/>
              </a:spcAft>
              <a:buFont typeface="Arial" panose="020B0604020202020204" pitchFamily="34" charset="0"/>
              <a:buChar char="•"/>
              <a:defRPr/>
            </a:pPr>
            <a:r>
              <a:rPr lang="en-US" sz="3000" dirty="0" smtClean="0"/>
              <a:t>Labels and other forms of warning</a:t>
            </a:r>
          </a:p>
          <a:p>
            <a:pPr lvl="1">
              <a:spcBef>
                <a:spcPct val="5000"/>
              </a:spcBef>
              <a:spcAft>
                <a:spcPct val="5000"/>
              </a:spcAft>
              <a:buFont typeface="Arial" panose="020B0604020202020204" pitchFamily="34" charset="0"/>
              <a:buChar char="•"/>
              <a:defRPr/>
            </a:pPr>
            <a:r>
              <a:rPr lang="en-US" sz="3000" dirty="0" smtClean="0"/>
              <a:t>Safety data sheets</a:t>
            </a:r>
          </a:p>
          <a:p>
            <a:pPr lvl="1">
              <a:spcBef>
                <a:spcPct val="5000"/>
              </a:spcBef>
              <a:spcAft>
                <a:spcPct val="5000"/>
              </a:spcAft>
              <a:buFont typeface="Arial" panose="020B0604020202020204" pitchFamily="34" charset="0"/>
              <a:buChar char="•"/>
              <a:defRPr/>
            </a:pPr>
            <a:r>
              <a:rPr lang="en-US" sz="3000" dirty="0" smtClean="0"/>
              <a:t>Information and training</a:t>
            </a:r>
          </a:p>
          <a:p>
            <a:pPr lvl="1">
              <a:spcBef>
                <a:spcPct val="5000"/>
              </a:spcBef>
              <a:spcAft>
                <a:spcPct val="5000"/>
              </a:spcAft>
              <a:buFont typeface="Arial" panose="020B0604020202020204" pitchFamily="34" charset="0"/>
              <a:buChar char="•"/>
              <a:defRPr/>
            </a:pPr>
            <a:r>
              <a:rPr lang="en-US" sz="3000" dirty="0" smtClean="0"/>
              <a:t>List of chemicals</a:t>
            </a:r>
          </a:p>
          <a:p>
            <a:pPr marL="742950" lvl="1" indent="-285750">
              <a:defRPr/>
            </a:pPr>
            <a:endParaRPr lang="en-US" dirty="0" smtClean="0">
              <a:effectLst>
                <a:outerShdw blurRad="38100" dist="38100" dir="2700000" algn="tl">
                  <a:srgbClr val="C0C0C0"/>
                </a:outerShdw>
              </a:effectLst>
            </a:endParaRPr>
          </a:p>
          <a:p>
            <a:pPr marL="742950" lvl="1" indent="-285750">
              <a:defRPr/>
            </a:pPr>
            <a:endParaRPr lang="en-US" dirty="0" smtClean="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00" y="2773121"/>
            <a:ext cx="2895600" cy="3018079"/>
          </a:xfrm>
          <a:prstGeom prst="rect">
            <a:avLst/>
          </a:prstGeom>
          <a:solidFill>
            <a:schemeClr val="bg1">
              <a:lumMod val="75000"/>
            </a:schemeClr>
          </a:solidFill>
          <a:ln>
            <a:solidFill>
              <a:schemeClr val="bg1">
                <a:lumMod val="85000"/>
              </a:schemeClr>
            </a:solidFill>
          </a:ln>
          <a:effectLst/>
        </p:spPr>
      </p:pic>
    </p:spTree>
    <p:extLst>
      <p:ext uri="{BB962C8B-B14F-4D97-AF65-F5344CB8AC3E}">
        <p14:creationId xmlns:p14="http://schemas.microsoft.com/office/powerpoint/2010/main" val="2448477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 y="-95250"/>
            <a:ext cx="8229600" cy="1143000"/>
          </a:xfrm>
        </p:spPr>
        <p:txBody>
          <a:bodyPr>
            <a:normAutofit/>
          </a:bodyPr>
          <a:lstStyle/>
          <a:p>
            <a:pPr algn="l"/>
            <a:r>
              <a:rPr lang="en-US" sz="3600" dirty="0" smtClean="0">
                <a:latin typeface="+mn-lt"/>
              </a:rPr>
              <a:t>Employer Responsibility</a:t>
            </a:r>
            <a:endParaRPr lang="en-US" sz="3600" dirty="0">
              <a:latin typeface="+mn-lt"/>
            </a:endParaRPr>
          </a:p>
        </p:txBody>
      </p:sp>
      <p:sp>
        <p:nvSpPr>
          <p:cNvPr id="35843" name="Rectangle 3"/>
          <p:cNvSpPr>
            <a:spLocks noGrp="1" noChangeArrowheads="1"/>
          </p:cNvSpPr>
          <p:nvPr>
            <p:ph type="body" idx="4294967295"/>
          </p:nvPr>
        </p:nvSpPr>
        <p:spPr>
          <a:xfrm>
            <a:off x="-231532" y="990600"/>
            <a:ext cx="9146931" cy="4819650"/>
          </a:xfrm>
        </p:spPr>
        <p:txBody>
          <a:bodyPr>
            <a:normAutofit/>
          </a:bodyPr>
          <a:lstStyle/>
          <a:p>
            <a:pPr lvl="1">
              <a:buFont typeface="Arial" panose="020B0604020202020204" pitchFamily="34" charset="0"/>
              <a:buChar char="•"/>
            </a:pPr>
            <a:r>
              <a:rPr lang="en-US" altLang="en-US" sz="3000" dirty="0" smtClean="0"/>
              <a:t>Compile a complete list of the potentially hazardous chemicals in the workplace. </a:t>
            </a:r>
          </a:p>
          <a:p>
            <a:pPr lvl="1">
              <a:buFont typeface="Arial" panose="020B0604020202020204" pitchFamily="34" charset="0"/>
              <a:buChar char="•"/>
            </a:pPr>
            <a:r>
              <a:rPr lang="en-US" altLang="en-US" sz="3000" dirty="0" smtClean="0"/>
              <a:t>Determine if you have received safety data sheets for all of them. </a:t>
            </a:r>
          </a:p>
          <a:p>
            <a:pPr lvl="1">
              <a:buFont typeface="Arial" panose="020B0604020202020204" pitchFamily="34" charset="0"/>
              <a:buChar char="•"/>
            </a:pPr>
            <a:r>
              <a:rPr lang="en-US" altLang="en-US" sz="3000" dirty="0" smtClean="0"/>
              <a:t>If any are missing, contact your supplier and request one. </a:t>
            </a:r>
          </a:p>
          <a:p>
            <a:pPr lvl="1">
              <a:buFont typeface="Arial" panose="020B0604020202020204" pitchFamily="34" charset="0"/>
              <a:buChar char="•"/>
            </a:pPr>
            <a:r>
              <a:rPr lang="en-US" altLang="en-US" sz="3000" dirty="0" smtClean="0"/>
              <a:t>Do not allow employees to use any chemicals for which you have not received an SDS. </a:t>
            </a:r>
          </a:p>
        </p:txBody>
      </p:sp>
    </p:spTree>
    <p:extLst>
      <p:ext uri="{BB962C8B-B14F-4D97-AF65-F5344CB8AC3E}">
        <p14:creationId xmlns:p14="http://schemas.microsoft.com/office/powerpoint/2010/main" val="326934805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5410200" cy="563562"/>
          </a:xfrm>
        </p:spPr>
        <p:txBody>
          <a:bodyPr>
            <a:noAutofit/>
          </a:bodyPr>
          <a:lstStyle/>
          <a:p>
            <a:r>
              <a:rPr lang="en-US" sz="3600" dirty="0" smtClean="0">
                <a:latin typeface="+mn-lt"/>
              </a:rPr>
              <a:t>Employee Responsibilities</a:t>
            </a:r>
            <a:endParaRPr lang="en-US" sz="3600" dirty="0">
              <a:latin typeface="+mn-lt"/>
            </a:endParaRPr>
          </a:p>
        </p:txBody>
      </p:sp>
      <p:sp>
        <p:nvSpPr>
          <p:cNvPr id="3" name="Content Placeholder 2"/>
          <p:cNvSpPr>
            <a:spLocks noGrp="1"/>
          </p:cNvSpPr>
          <p:nvPr>
            <p:ph idx="1"/>
          </p:nvPr>
        </p:nvSpPr>
        <p:spPr>
          <a:xfrm>
            <a:off x="-304800" y="990600"/>
            <a:ext cx="9220200" cy="4572000"/>
          </a:xfrm>
        </p:spPr>
        <p:txBody>
          <a:bodyPr>
            <a:normAutofit/>
          </a:bodyPr>
          <a:lstStyle/>
          <a:p>
            <a:pPr lvl="1">
              <a:buFont typeface="Arial" panose="020B0604020202020204" pitchFamily="34" charset="0"/>
              <a:buChar char="•"/>
            </a:pPr>
            <a:r>
              <a:rPr lang="en-US" sz="3000" dirty="0" smtClean="0"/>
              <a:t>Know where the SDSs are kept for the chemicals you are exposed to.</a:t>
            </a:r>
          </a:p>
          <a:p>
            <a:pPr lvl="1">
              <a:buFont typeface="Arial" panose="020B0604020202020204" pitchFamily="34" charset="0"/>
              <a:buChar char="•"/>
            </a:pPr>
            <a:r>
              <a:rPr lang="en-US" sz="3000" dirty="0" smtClean="0"/>
              <a:t>Know the potential hazards you face when you use or misuse </a:t>
            </a:r>
            <a:r>
              <a:rPr lang="en-US" sz="3000" dirty="0"/>
              <a:t>a</a:t>
            </a:r>
            <a:r>
              <a:rPr lang="en-US" sz="3000" dirty="0" smtClean="0"/>
              <a:t> chemical. </a:t>
            </a:r>
          </a:p>
          <a:p>
            <a:pPr lvl="1">
              <a:buFont typeface="Arial" panose="020B0604020202020204" pitchFamily="34" charset="0"/>
              <a:buChar char="•"/>
            </a:pPr>
            <a:r>
              <a:rPr lang="en-US" sz="3000" dirty="0" smtClean="0"/>
              <a:t>Know the appropriate personal </a:t>
            </a:r>
            <a:r>
              <a:rPr lang="en-US" sz="3000" dirty="0"/>
              <a:t>protective equipment (PPE) </a:t>
            </a:r>
            <a:r>
              <a:rPr lang="en-US" sz="3000" dirty="0" smtClean="0"/>
              <a:t>to where when using the chemicals in your work area.</a:t>
            </a:r>
          </a:p>
          <a:p>
            <a:pPr lvl="1">
              <a:buFont typeface="Arial" panose="020B0604020202020204" pitchFamily="34" charset="0"/>
              <a:buChar char="•"/>
            </a:pPr>
            <a:r>
              <a:rPr lang="en-US" sz="3000" dirty="0" smtClean="0"/>
              <a:t>Understand the emergency procedures to follow in the event of a spill.</a:t>
            </a:r>
          </a:p>
        </p:txBody>
      </p:sp>
    </p:spTree>
    <p:extLst>
      <p:ext uri="{BB962C8B-B14F-4D97-AF65-F5344CB8AC3E}">
        <p14:creationId xmlns:p14="http://schemas.microsoft.com/office/powerpoint/2010/main" val="58580153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219075" y="-76200"/>
            <a:ext cx="7086600" cy="1143000"/>
          </a:xfrm>
        </p:spPr>
        <p:txBody>
          <a:bodyPr>
            <a:normAutofit/>
          </a:bodyPr>
          <a:lstStyle/>
          <a:p>
            <a:pPr>
              <a:defRPr/>
            </a:pPr>
            <a:r>
              <a:rPr lang="en-US" sz="3600" dirty="0" smtClean="0">
                <a:latin typeface="+mn-lt"/>
              </a:rPr>
              <a:t>Hazard Communication checklist</a:t>
            </a:r>
            <a:endParaRPr lang="en-US" sz="4000" dirty="0" smtClean="0">
              <a:latin typeface="+mn-lt"/>
            </a:endParaRPr>
          </a:p>
        </p:txBody>
      </p:sp>
      <p:sp>
        <p:nvSpPr>
          <p:cNvPr id="5" name="Content Placeholder 4"/>
          <p:cNvSpPr>
            <a:spLocks noGrp="1"/>
          </p:cNvSpPr>
          <p:nvPr>
            <p:ph sz="half" idx="1"/>
          </p:nvPr>
        </p:nvSpPr>
        <p:spPr>
          <a:xfrm>
            <a:off x="381000" y="1219200"/>
            <a:ext cx="4038600" cy="4800600"/>
          </a:xfrm>
        </p:spPr>
        <p:txBody>
          <a:bodyPr>
            <a:normAutofit fontScale="92500" lnSpcReduction="10000"/>
          </a:bodyPr>
          <a:lstStyle/>
          <a:p>
            <a:r>
              <a:rPr lang="en-US" dirty="0" smtClean="0"/>
              <a:t>Everyone knows what an SDS is and where they are located</a:t>
            </a:r>
          </a:p>
          <a:p>
            <a:r>
              <a:rPr lang="en-US" dirty="0" smtClean="0"/>
              <a:t>Chemical inventory is completed and done</a:t>
            </a:r>
          </a:p>
          <a:p>
            <a:r>
              <a:rPr lang="en-US" dirty="0" smtClean="0"/>
              <a:t>Portable containers are marked properly</a:t>
            </a:r>
          </a:p>
          <a:p>
            <a:r>
              <a:rPr lang="en-US" dirty="0" smtClean="0"/>
              <a:t>Tanks and containers are properly identified</a:t>
            </a:r>
          </a:p>
          <a:p>
            <a:r>
              <a:rPr lang="en-US" dirty="0" smtClean="0"/>
              <a:t>All have been trained and educated on the hazard communication program</a:t>
            </a:r>
          </a:p>
          <a:p>
            <a:endParaRPr lang="en-US" dirty="0" smtClean="0"/>
          </a:p>
        </p:txBody>
      </p:sp>
      <p:pic>
        <p:nvPicPr>
          <p:cNvPr id="3074" name="Picture 2"/>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4800600" y="1828800"/>
            <a:ext cx="3886200" cy="317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5293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01675"/>
          </a:xfrm>
        </p:spPr>
        <p:txBody>
          <a:bodyPr/>
          <a:lstStyle/>
          <a:p>
            <a:pPr algn="l"/>
            <a:r>
              <a:rPr lang="en-US" sz="3600" dirty="0" smtClean="0">
                <a:latin typeface="+mn-lt"/>
              </a:rPr>
              <a:t>Quiz – Hazard Communication </a:t>
            </a:r>
            <a:endParaRPr lang="en-US" sz="3600" dirty="0">
              <a:latin typeface="+mn-lt"/>
            </a:endParaRPr>
          </a:p>
        </p:txBody>
      </p:sp>
      <p:sp>
        <p:nvSpPr>
          <p:cNvPr id="6" name="TextBox 5"/>
          <p:cNvSpPr txBox="1"/>
          <p:nvPr/>
        </p:nvSpPr>
        <p:spPr>
          <a:xfrm>
            <a:off x="685800" y="1752600"/>
            <a:ext cx="7924800" cy="3785652"/>
          </a:xfrm>
          <a:prstGeom prst="rect">
            <a:avLst/>
          </a:prstGeom>
          <a:noFill/>
        </p:spPr>
        <p:txBody>
          <a:bodyPr wrap="square" rtlCol="0">
            <a:spAutoFit/>
          </a:bodyPr>
          <a:lstStyle/>
          <a:p>
            <a:pPr algn="ctr"/>
            <a:r>
              <a:rPr lang="en-US" sz="3200" b="1" dirty="0">
                <a:solidFill>
                  <a:prstClr val="black"/>
                </a:solidFill>
              </a:rPr>
              <a:t>What is the purpose of the pictograms found on the Safety Data Sheets and chemical container labels?</a:t>
            </a:r>
          </a:p>
          <a:p>
            <a:pPr marL="800100" lvl="1" indent="-342900">
              <a:buFont typeface="+mj-lt"/>
              <a:buAutoNum type="alphaUcPeriod"/>
            </a:pPr>
            <a:r>
              <a:rPr lang="en-US" sz="2400" dirty="0">
                <a:solidFill>
                  <a:prstClr val="black"/>
                </a:solidFill>
              </a:rPr>
              <a:t>To provide a molecular diagram of the chemical</a:t>
            </a:r>
          </a:p>
          <a:p>
            <a:pPr marL="800100" lvl="1" indent="-342900">
              <a:buFont typeface="+mj-lt"/>
              <a:buAutoNum type="alphaUcPeriod"/>
            </a:pPr>
            <a:r>
              <a:rPr lang="en-US" sz="2400" dirty="0">
                <a:solidFill>
                  <a:prstClr val="black"/>
                </a:solidFill>
              </a:rPr>
              <a:t>To help employees quickly identify the chemical’s hazards</a:t>
            </a:r>
          </a:p>
          <a:p>
            <a:pPr marL="800100" lvl="1" indent="-342900">
              <a:buFont typeface="+mj-lt"/>
              <a:buAutoNum type="alphaUcPeriod"/>
            </a:pPr>
            <a:r>
              <a:rPr lang="en-US" sz="2400" dirty="0">
                <a:solidFill>
                  <a:prstClr val="black"/>
                </a:solidFill>
              </a:rPr>
              <a:t>To confuse people</a:t>
            </a:r>
          </a:p>
          <a:p>
            <a:pPr marL="800100" lvl="1" indent="-342900">
              <a:buFont typeface="+mj-lt"/>
              <a:buAutoNum type="alphaUcPeriod"/>
            </a:pPr>
            <a:r>
              <a:rPr lang="en-US" sz="2400" dirty="0">
                <a:solidFill>
                  <a:prstClr val="black"/>
                </a:solidFill>
              </a:rPr>
              <a:t>To provide visual instructions for what to do in an emergency</a:t>
            </a:r>
          </a:p>
        </p:txBody>
      </p:sp>
    </p:spTree>
    <p:extLst>
      <p:ext uri="{BB962C8B-B14F-4D97-AF65-F5344CB8AC3E}">
        <p14:creationId xmlns:p14="http://schemas.microsoft.com/office/powerpoint/2010/main" val="191451457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01675"/>
          </a:xfrm>
        </p:spPr>
        <p:txBody>
          <a:bodyPr/>
          <a:lstStyle/>
          <a:p>
            <a:pPr algn="l"/>
            <a:r>
              <a:rPr lang="en-US" sz="3600" dirty="0" smtClean="0">
                <a:latin typeface="+mn-lt"/>
              </a:rPr>
              <a:t>Quiz – Hazard Communication</a:t>
            </a:r>
            <a:endParaRPr lang="en-US" sz="3600" dirty="0">
              <a:latin typeface="+mn-lt"/>
            </a:endParaRPr>
          </a:p>
        </p:txBody>
      </p:sp>
      <p:sp>
        <p:nvSpPr>
          <p:cNvPr id="6" name="TextBox 5"/>
          <p:cNvSpPr txBox="1"/>
          <p:nvPr/>
        </p:nvSpPr>
        <p:spPr>
          <a:xfrm>
            <a:off x="685800" y="1981200"/>
            <a:ext cx="7924800" cy="2554545"/>
          </a:xfrm>
          <a:prstGeom prst="rect">
            <a:avLst/>
          </a:prstGeom>
          <a:noFill/>
        </p:spPr>
        <p:txBody>
          <a:bodyPr wrap="square" rtlCol="0">
            <a:spAutoFit/>
          </a:bodyPr>
          <a:lstStyle/>
          <a:p>
            <a:pPr algn="ctr"/>
            <a:r>
              <a:rPr lang="en-US" sz="3200" b="1" dirty="0">
                <a:solidFill>
                  <a:prstClr val="black"/>
                </a:solidFill>
              </a:rPr>
              <a:t>Safety Data Sheets are defined as a source of detailed information on </a:t>
            </a:r>
            <a:r>
              <a:rPr lang="en-US" sz="3200" b="1" dirty="0" smtClean="0">
                <a:solidFill>
                  <a:prstClr val="black"/>
                </a:solidFill>
              </a:rPr>
              <a:t>health hazards of </a:t>
            </a:r>
            <a:r>
              <a:rPr lang="en-US" sz="3200" b="1" dirty="0">
                <a:solidFill>
                  <a:prstClr val="black"/>
                </a:solidFill>
              </a:rPr>
              <a:t>chemicals.</a:t>
            </a:r>
          </a:p>
          <a:p>
            <a:pPr algn="ctr"/>
            <a:endParaRPr lang="en-US" sz="3200" b="1" dirty="0">
              <a:solidFill>
                <a:prstClr val="black"/>
              </a:solidFill>
            </a:endParaRPr>
          </a:p>
          <a:p>
            <a:pPr algn="ctr"/>
            <a:r>
              <a:rPr lang="en-US" sz="3200" dirty="0">
                <a:solidFill>
                  <a:prstClr val="black"/>
                </a:solidFill>
              </a:rPr>
              <a:t>True or False</a:t>
            </a:r>
          </a:p>
        </p:txBody>
      </p:sp>
    </p:spTree>
    <p:extLst>
      <p:ext uri="{BB962C8B-B14F-4D97-AF65-F5344CB8AC3E}">
        <p14:creationId xmlns:p14="http://schemas.microsoft.com/office/powerpoint/2010/main" val="1340853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01675"/>
          </a:xfrm>
        </p:spPr>
        <p:txBody>
          <a:bodyPr/>
          <a:lstStyle/>
          <a:p>
            <a:r>
              <a:rPr lang="en-US" sz="3600" dirty="0" smtClean="0">
                <a:latin typeface="+mn-lt"/>
              </a:rPr>
              <a:t>Quiz – Hazard Recognition</a:t>
            </a:r>
            <a:endParaRPr lang="en-US" sz="3600" dirty="0">
              <a:latin typeface="+mn-lt"/>
            </a:endParaRPr>
          </a:p>
        </p:txBody>
      </p:sp>
      <p:sp>
        <p:nvSpPr>
          <p:cNvPr id="6" name="TextBox 5"/>
          <p:cNvSpPr txBox="1"/>
          <p:nvPr/>
        </p:nvSpPr>
        <p:spPr>
          <a:xfrm>
            <a:off x="685800" y="1828800"/>
            <a:ext cx="7924800" cy="3046988"/>
          </a:xfrm>
          <a:prstGeom prst="rect">
            <a:avLst/>
          </a:prstGeom>
          <a:noFill/>
        </p:spPr>
        <p:txBody>
          <a:bodyPr wrap="square" rtlCol="0">
            <a:spAutoFit/>
          </a:bodyPr>
          <a:lstStyle/>
          <a:p>
            <a:pPr algn="ctr"/>
            <a:r>
              <a:rPr lang="en-US" sz="3200" b="1" dirty="0">
                <a:solidFill>
                  <a:prstClr val="black"/>
                </a:solidFill>
              </a:rPr>
              <a:t>A Job Hazard Assessment (JHA) is an example of a procedure that can be created from information gathered during a risk </a:t>
            </a:r>
            <a:r>
              <a:rPr lang="en-US" sz="3200" b="1" dirty="0" smtClean="0">
                <a:solidFill>
                  <a:prstClr val="black"/>
                </a:solidFill>
              </a:rPr>
              <a:t>assessment of the working area.</a:t>
            </a:r>
            <a:endParaRPr lang="en-US" sz="3200" b="1" dirty="0">
              <a:solidFill>
                <a:prstClr val="black"/>
              </a:solidFill>
            </a:endParaRPr>
          </a:p>
          <a:p>
            <a:pPr algn="ctr"/>
            <a:endParaRPr lang="en-US" sz="3200" b="1" dirty="0">
              <a:solidFill>
                <a:prstClr val="black"/>
              </a:solidFill>
            </a:endParaRPr>
          </a:p>
          <a:p>
            <a:pPr algn="ctr"/>
            <a:r>
              <a:rPr lang="en-US" sz="3200" dirty="0">
                <a:solidFill>
                  <a:prstClr val="black"/>
                </a:solidFill>
              </a:rPr>
              <a:t>True or False</a:t>
            </a:r>
          </a:p>
        </p:txBody>
      </p:sp>
    </p:spTree>
    <p:extLst>
      <p:ext uri="{BB962C8B-B14F-4D97-AF65-F5344CB8AC3E}">
        <p14:creationId xmlns:p14="http://schemas.microsoft.com/office/powerpoint/2010/main" val="286824144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01675"/>
          </a:xfrm>
        </p:spPr>
        <p:txBody>
          <a:bodyPr/>
          <a:lstStyle/>
          <a:p>
            <a:pPr algn="l"/>
            <a:r>
              <a:rPr lang="en-US" sz="3600" dirty="0" smtClean="0">
                <a:latin typeface="+mn-lt"/>
              </a:rPr>
              <a:t>Quiz – Hazard Communication </a:t>
            </a:r>
            <a:endParaRPr lang="en-US" sz="3600" dirty="0">
              <a:latin typeface="+mn-lt"/>
            </a:endParaRPr>
          </a:p>
        </p:txBody>
      </p:sp>
      <p:sp>
        <p:nvSpPr>
          <p:cNvPr id="6" name="TextBox 5"/>
          <p:cNvSpPr txBox="1"/>
          <p:nvPr/>
        </p:nvSpPr>
        <p:spPr>
          <a:xfrm>
            <a:off x="685800" y="1905000"/>
            <a:ext cx="7924800" cy="2923877"/>
          </a:xfrm>
          <a:prstGeom prst="rect">
            <a:avLst/>
          </a:prstGeom>
          <a:noFill/>
        </p:spPr>
        <p:txBody>
          <a:bodyPr wrap="square" rtlCol="0">
            <a:spAutoFit/>
          </a:bodyPr>
          <a:lstStyle/>
          <a:p>
            <a:pPr algn="ctr"/>
            <a:r>
              <a:rPr lang="en-US" sz="3200" b="1" dirty="0">
                <a:solidFill>
                  <a:prstClr val="black"/>
                </a:solidFill>
              </a:rPr>
              <a:t>How can you protect yourself against chemical hazards?</a:t>
            </a:r>
          </a:p>
          <a:p>
            <a:pPr marL="800100" lvl="1" indent="-342900">
              <a:buFont typeface="+mj-lt"/>
              <a:buAutoNum type="alphaUcPeriod"/>
            </a:pPr>
            <a:r>
              <a:rPr lang="en-US" sz="2400" dirty="0">
                <a:solidFill>
                  <a:prstClr val="black"/>
                </a:solidFill>
              </a:rPr>
              <a:t>Substituting a hazardous chemical for a less hazardous chemical</a:t>
            </a:r>
          </a:p>
          <a:p>
            <a:pPr marL="800100" lvl="1" indent="-342900">
              <a:buFont typeface="+mj-lt"/>
              <a:buAutoNum type="alphaUcPeriod"/>
            </a:pPr>
            <a:r>
              <a:rPr lang="en-US" sz="2400" dirty="0">
                <a:solidFill>
                  <a:prstClr val="black"/>
                </a:solidFill>
              </a:rPr>
              <a:t>Wearing the appropriate PPE</a:t>
            </a:r>
          </a:p>
          <a:p>
            <a:pPr marL="800100" lvl="1" indent="-342900">
              <a:buFont typeface="+mj-lt"/>
              <a:buAutoNum type="alphaUcPeriod"/>
            </a:pPr>
            <a:r>
              <a:rPr lang="en-US" sz="2400" dirty="0">
                <a:solidFill>
                  <a:prstClr val="black"/>
                </a:solidFill>
              </a:rPr>
              <a:t>Wash your hands before and after eating</a:t>
            </a:r>
          </a:p>
          <a:p>
            <a:pPr marL="800100" lvl="1" indent="-342900">
              <a:buFont typeface="+mj-lt"/>
              <a:buAutoNum type="alphaUcPeriod"/>
            </a:pPr>
            <a:r>
              <a:rPr lang="en-US" sz="2400" dirty="0">
                <a:solidFill>
                  <a:prstClr val="black"/>
                </a:solidFill>
              </a:rPr>
              <a:t>All of the above</a:t>
            </a:r>
          </a:p>
        </p:txBody>
      </p:sp>
    </p:spTree>
    <p:extLst>
      <p:ext uri="{BB962C8B-B14F-4D97-AF65-F5344CB8AC3E}">
        <p14:creationId xmlns:p14="http://schemas.microsoft.com/office/powerpoint/2010/main" val="16725608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01675"/>
          </a:xfrm>
        </p:spPr>
        <p:txBody>
          <a:bodyPr>
            <a:normAutofit/>
          </a:bodyPr>
          <a:lstStyle/>
          <a:p>
            <a:pPr algn="l"/>
            <a:r>
              <a:rPr lang="en-US" sz="3600" dirty="0" smtClean="0">
                <a:latin typeface="+mn-lt"/>
              </a:rPr>
              <a:t>Quiz – Hazard Communication </a:t>
            </a:r>
            <a:endParaRPr lang="en-US" sz="3600" dirty="0">
              <a:latin typeface="+mn-lt"/>
            </a:endParaRPr>
          </a:p>
        </p:txBody>
      </p:sp>
      <p:sp>
        <p:nvSpPr>
          <p:cNvPr id="6" name="TextBox 5"/>
          <p:cNvSpPr txBox="1"/>
          <p:nvPr/>
        </p:nvSpPr>
        <p:spPr>
          <a:xfrm>
            <a:off x="698205" y="1905000"/>
            <a:ext cx="7924800" cy="3293209"/>
          </a:xfrm>
          <a:prstGeom prst="rect">
            <a:avLst/>
          </a:prstGeom>
          <a:noFill/>
        </p:spPr>
        <p:txBody>
          <a:bodyPr wrap="square" rtlCol="0">
            <a:spAutoFit/>
          </a:bodyPr>
          <a:lstStyle/>
          <a:p>
            <a:pPr algn="ctr"/>
            <a:r>
              <a:rPr lang="en-US" sz="3200" b="1" dirty="0">
                <a:solidFill>
                  <a:prstClr val="black"/>
                </a:solidFill>
              </a:rPr>
              <a:t>What is the purpose of a Hazard Communication Program?</a:t>
            </a:r>
          </a:p>
          <a:p>
            <a:pPr marL="800100" lvl="1" indent="-342900">
              <a:buFont typeface="+mj-lt"/>
              <a:buAutoNum type="alphaUcPeriod"/>
            </a:pPr>
            <a:r>
              <a:rPr lang="en-US" sz="2400" dirty="0">
                <a:solidFill>
                  <a:prstClr val="black"/>
                </a:solidFill>
              </a:rPr>
              <a:t>To make information about chemicals and their hazards readily available</a:t>
            </a:r>
          </a:p>
          <a:p>
            <a:pPr marL="800100" lvl="1" indent="-342900">
              <a:buFont typeface="+mj-lt"/>
              <a:buAutoNum type="alphaUcPeriod"/>
            </a:pPr>
            <a:r>
              <a:rPr lang="en-US" sz="2400" dirty="0">
                <a:solidFill>
                  <a:prstClr val="black"/>
                </a:solidFill>
              </a:rPr>
              <a:t>To serve as a company’s chemical inventory</a:t>
            </a:r>
          </a:p>
          <a:p>
            <a:pPr marL="800100" lvl="1" indent="-342900">
              <a:buFont typeface="+mj-lt"/>
              <a:buAutoNum type="alphaUcPeriod"/>
            </a:pPr>
            <a:r>
              <a:rPr lang="en-US" sz="2400" dirty="0">
                <a:solidFill>
                  <a:prstClr val="black"/>
                </a:solidFill>
              </a:rPr>
              <a:t>To provide detailed information on hazardous chemicals</a:t>
            </a:r>
          </a:p>
          <a:p>
            <a:pPr marL="800100" lvl="1" indent="-342900">
              <a:buFont typeface="+mj-lt"/>
              <a:buAutoNum type="alphaUcPeriod"/>
            </a:pPr>
            <a:r>
              <a:rPr lang="en-US" sz="2400" dirty="0">
                <a:solidFill>
                  <a:prstClr val="black"/>
                </a:solidFill>
              </a:rPr>
              <a:t>To provide emergency response information to combat a chemical incident</a:t>
            </a:r>
          </a:p>
        </p:txBody>
      </p:sp>
    </p:spTree>
    <p:extLst>
      <p:ext uri="{BB962C8B-B14F-4D97-AF65-F5344CB8AC3E}">
        <p14:creationId xmlns:p14="http://schemas.microsoft.com/office/powerpoint/2010/main" val="155031291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01675"/>
          </a:xfrm>
        </p:spPr>
        <p:txBody>
          <a:bodyPr/>
          <a:lstStyle/>
          <a:p>
            <a:pPr algn="l"/>
            <a:r>
              <a:rPr lang="en-US" sz="3600" dirty="0" smtClean="0">
                <a:latin typeface="+mn-lt"/>
              </a:rPr>
              <a:t>Quiz – Hazard Communication</a:t>
            </a:r>
            <a:endParaRPr lang="en-US" sz="3600" dirty="0">
              <a:latin typeface="+mn-lt"/>
            </a:endParaRPr>
          </a:p>
        </p:txBody>
      </p:sp>
      <p:sp>
        <p:nvSpPr>
          <p:cNvPr id="6" name="TextBox 5"/>
          <p:cNvSpPr txBox="1"/>
          <p:nvPr/>
        </p:nvSpPr>
        <p:spPr>
          <a:xfrm>
            <a:off x="685800" y="1905000"/>
            <a:ext cx="7924800" cy="2554545"/>
          </a:xfrm>
          <a:prstGeom prst="rect">
            <a:avLst/>
          </a:prstGeom>
          <a:noFill/>
        </p:spPr>
        <p:txBody>
          <a:bodyPr wrap="square" rtlCol="0">
            <a:spAutoFit/>
          </a:bodyPr>
          <a:lstStyle/>
          <a:p>
            <a:pPr algn="ctr"/>
            <a:r>
              <a:rPr lang="en-US" sz="3200" b="1" dirty="0">
                <a:solidFill>
                  <a:prstClr val="black"/>
                </a:solidFill>
              </a:rPr>
              <a:t>Which of the following is the quickest way for you to obtain information about a chemical?</a:t>
            </a:r>
          </a:p>
          <a:p>
            <a:pPr marL="800100" lvl="1" indent="-342900">
              <a:buFont typeface="+mj-lt"/>
              <a:buAutoNum type="alphaUcPeriod"/>
            </a:pPr>
            <a:r>
              <a:rPr lang="en-US" sz="2400" dirty="0">
                <a:solidFill>
                  <a:prstClr val="black"/>
                </a:solidFill>
              </a:rPr>
              <a:t>Call the manufacturer</a:t>
            </a:r>
          </a:p>
          <a:p>
            <a:pPr marL="800100" lvl="1" indent="-342900">
              <a:buFont typeface="+mj-lt"/>
              <a:buAutoNum type="alphaUcPeriod"/>
            </a:pPr>
            <a:r>
              <a:rPr lang="en-US" sz="2400" dirty="0">
                <a:solidFill>
                  <a:prstClr val="black"/>
                </a:solidFill>
              </a:rPr>
              <a:t>Look at the Safety Data Sheet</a:t>
            </a:r>
          </a:p>
          <a:p>
            <a:pPr marL="800100" lvl="1" indent="-342900">
              <a:buFont typeface="+mj-lt"/>
              <a:buAutoNum type="alphaUcPeriod"/>
            </a:pPr>
            <a:r>
              <a:rPr lang="en-US" sz="2400" dirty="0">
                <a:solidFill>
                  <a:prstClr val="black"/>
                </a:solidFill>
              </a:rPr>
              <a:t>Talk to your Supervisor</a:t>
            </a:r>
          </a:p>
          <a:p>
            <a:pPr marL="800100" lvl="1" indent="-342900">
              <a:buFont typeface="+mj-lt"/>
              <a:buAutoNum type="alphaUcPeriod"/>
            </a:pPr>
            <a:r>
              <a:rPr lang="en-US" sz="2400" dirty="0">
                <a:solidFill>
                  <a:prstClr val="black"/>
                </a:solidFill>
              </a:rPr>
              <a:t>Read the label</a:t>
            </a:r>
          </a:p>
        </p:txBody>
      </p:sp>
    </p:spTree>
    <p:extLst>
      <p:ext uri="{BB962C8B-B14F-4D97-AF65-F5344CB8AC3E}">
        <p14:creationId xmlns:p14="http://schemas.microsoft.com/office/powerpoint/2010/main" val="130767004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12095" y="576262"/>
            <a:ext cx="91440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5" tIns="45683" rIns="91365" bIns="45683" anchor="ctr"/>
          <a:lstStyle>
            <a:lvl1pPr algn="ctr" defTabSz="966097" rtl="0" eaLnBrk="0" fontAlgn="base" hangingPunct="0">
              <a:spcBef>
                <a:spcPct val="0"/>
              </a:spcBef>
              <a:spcAft>
                <a:spcPct val="0"/>
              </a:spcAft>
              <a:defRPr sz="4700">
                <a:solidFill>
                  <a:schemeClr val="tx2"/>
                </a:solidFill>
                <a:latin typeface="+mj-lt"/>
                <a:ea typeface="+mj-ea"/>
                <a:cs typeface="+mj-cs"/>
              </a:defRPr>
            </a:lvl1pPr>
            <a:lvl2pPr algn="ctr" defTabSz="966097" rtl="0" eaLnBrk="0" fontAlgn="base" hangingPunct="0">
              <a:spcBef>
                <a:spcPct val="0"/>
              </a:spcBef>
              <a:spcAft>
                <a:spcPct val="0"/>
              </a:spcAft>
              <a:defRPr sz="4700">
                <a:solidFill>
                  <a:schemeClr val="tx2"/>
                </a:solidFill>
                <a:latin typeface="Times New Roman" pitchFamily="18" charset="0"/>
              </a:defRPr>
            </a:lvl2pPr>
            <a:lvl3pPr algn="ctr" defTabSz="966097" rtl="0" eaLnBrk="0" fontAlgn="base" hangingPunct="0">
              <a:spcBef>
                <a:spcPct val="0"/>
              </a:spcBef>
              <a:spcAft>
                <a:spcPct val="0"/>
              </a:spcAft>
              <a:defRPr sz="4700">
                <a:solidFill>
                  <a:schemeClr val="tx2"/>
                </a:solidFill>
                <a:latin typeface="Times New Roman" pitchFamily="18" charset="0"/>
              </a:defRPr>
            </a:lvl3pPr>
            <a:lvl4pPr algn="ctr" defTabSz="966097" rtl="0" eaLnBrk="0" fontAlgn="base" hangingPunct="0">
              <a:spcBef>
                <a:spcPct val="0"/>
              </a:spcBef>
              <a:spcAft>
                <a:spcPct val="0"/>
              </a:spcAft>
              <a:defRPr sz="4700">
                <a:solidFill>
                  <a:schemeClr val="tx2"/>
                </a:solidFill>
                <a:latin typeface="Times New Roman" pitchFamily="18" charset="0"/>
              </a:defRPr>
            </a:lvl4pPr>
            <a:lvl5pPr algn="ctr" defTabSz="966097" rtl="0" eaLnBrk="0" fontAlgn="base" hangingPunct="0">
              <a:spcBef>
                <a:spcPct val="0"/>
              </a:spcBef>
              <a:spcAft>
                <a:spcPct val="0"/>
              </a:spcAft>
              <a:defRPr sz="4700">
                <a:solidFill>
                  <a:schemeClr val="tx2"/>
                </a:solidFill>
                <a:latin typeface="Times New Roman" pitchFamily="18" charset="0"/>
              </a:defRPr>
            </a:lvl5pPr>
            <a:lvl6pPr marL="456875" algn="ctr" defTabSz="966097" rtl="0" eaLnBrk="0" fontAlgn="base" hangingPunct="0">
              <a:spcBef>
                <a:spcPct val="0"/>
              </a:spcBef>
              <a:spcAft>
                <a:spcPct val="0"/>
              </a:spcAft>
              <a:defRPr sz="4700">
                <a:solidFill>
                  <a:schemeClr val="tx2"/>
                </a:solidFill>
                <a:latin typeface="Times New Roman" pitchFamily="18" charset="0"/>
              </a:defRPr>
            </a:lvl6pPr>
            <a:lvl7pPr marL="913749" algn="ctr" defTabSz="966097" rtl="0" eaLnBrk="0" fontAlgn="base" hangingPunct="0">
              <a:spcBef>
                <a:spcPct val="0"/>
              </a:spcBef>
              <a:spcAft>
                <a:spcPct val="0"/>
              </a:spcAft>
              <a:defRPr sz="4700">
                <a:solidFill>
                  <a:schemeClr val="tx2"/>
                </a:solidFill>
                <a:latin typeface="Times New Roman" pitchFamily="18" charset="0"/>
              </a:defRPr>
            </a:lvl7pPr>
            <a:lvl8pPr marL="1370622" algn="ctr" defTabSz="966097" rtl="0" eaLnBrk="0" fontAlgn="base" hangingPunct="0">
              <a:spcBef>
                <a:spcPct val="0"/>
              </a:spcBef>
              <a:spcAft>
                <a:spcPct val="0"/>
              </a:spcAft>
              <a:defRPr sz="4700">
                <a:solidFill>
                  <a:schemeClr val="tx2"/>
                </a:solidFill>
                <a:latin typeface="Times New Roman" pitchFamily="18" charset="0"/>
              </a:defRPr>
            </a:lvl8pPr>
            <a:lvl9pPr marL="1827498" algn="ctr" defTabSz="966097" rtl="0" eaLnBrk="0" fontAlgn="base" hangingPunct="0">
              <a:spcBef>
                <a:spcPct val="0"/>
              </a:spcBef>
              <a:spcAft>
                <a:spcPct val="0"/>
              </a:spcAft>
              <a:defRPr sz="4700">
                <a:solidFill>
                  <a:schemeClr val="tx2"/>
                </a:solidFill>
                <a:latin typeface="Times New Roman" pitchFamily="18" charset="0"/>
              </a:defRPr>
            </a:lvl9pPr>
          </a:lstStyle>
          <a:p>
            <a:pPr>
              <a:defRPr/>
            </a:pPr>
            <a:r>
              <a:rPr lang="en-US" altLang="en-US" sz="8800" b="1" kern="0" dirty="0">
                <a:solidFill>
                  <a:srgbClr val="FF0000"/>
                </a:solidFill>
                <a:latin typeface="Calibri"/>
              </a:rPr>
              <a:t/>
            </a:r>
            <a:br>
              <a:rPr lang="en-US" altLang="en-US" sz="8800" b="1" kern="0" dirty="0">
                <a:solidFill>
                  <a:srgbClr val="FF0000"/>
                </a:solidFill>
                <a:latin typeface="Calibri"/>
              </a:rPr>
            </a:br>
            <a:r>
              <a:rPr lang="en-US" altLang="en-US" sz="4800" b="1" kern="0" dirty="0" smtClean="0">
                <a:solidFill>
                  <a:srgbClr val="000000"/>
                </a:solidFill>
                <a:latin typeface="Calibri"/>
              </a:rPr>
              <a:t>Personal Protective Equipment</a:t>
            </a:r>
            <a:endParaRPr lang="en-US" altLang="en-US" sz="8000" kern="0" dirty="0">
              <a:solidFill>
                <a:srgbClr val="000000"/>
              </a:solidFill>
              <a:latin typeface="Calibri"/>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91200" y="2694746"/>
            <a:ext cx="3048000" cy="192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2590800"/>
            <a:ext cx="238125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5200" y="3063875"/>
            <a:ext cx="1708150" cy="1187450"/>
          </a:xfrm>
          <a:prstGeom prst="rect">
            <a:avLst/>
          </a:prstGeom>
        </p:spPr>
      </p:pic>
    </p:spTree>
    <p:extLst>
      <p:ext uri="{BB962C8B-B14F-4D97-AF65-F5344CB8AC3E}">
        <p14:creationId xmlns:p14="http://schemas.microsoft.com/office/powerpoint/2010/main" val="97311003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304800" y="-152400"/>
            <a:ext cx="7886700" cy="1325563"/>
          </a:xfrm>
        </p:spPr>
        <p:txBody>
          <a:bodyPr/>
          <a:lstStyle/>
          <a:p>
            <a:pPr>
              <a:defRPr/>
            </a:pPr>
            <a:r>
              <a:rPr lang="en-US" sz="3600" dirty="0" smtClean="0">
                <a:latin typeface="+mn-lt"/>
              </a:rPr>
              <a:t>Personal Protective Equipment</a:t>
            </a:r>
          </a:p>
        </p:txBody>
      </p:sp>
      <p:sp>
        <p:nvSpPr>
          <p:cNvPr id="209923" name="Rectangle 3"/>
          <p:cNvSpPr>
            <a:spLocks noGrp="1" noChangeArrowheads="1"/>
          </p:cNvSpPr>
          <p:nvPr>
            <p:ph sz="half" idx="1"/>
          </p:nvPr>
        </p:nvSpPr>
        <p:spPr>
          <a:xfrm>
            <a:off x="457200" y="1447800"/>
            <a:ext cx="4267200" cy="4351338"/>
          </a:xfrm>
        </p:spPr>
        <p:txBody>
          <a:bodyPr/>
          <a:lstStyle/>
          <a:p>
            <a:pPr marL="0" indent="0">
              <a:buNone/>
              <a:defRPr/>
            </a:pPr>
            <a:r>
              <a:rPr lang="en-US" sz="2800" i="1" u="sng" dirty="0" smtClean="0"/>
              <a:t>Hard Hat</a:t>
            </a:r>
          </a:p>
          <a:p>
            <a:pPr>
              <a:defRPr/>
            </a:pPr>
            <a:r>
              <a:rPr lang="en-US" sz="2000" dirty="0" smtClean="0"/>
              <a:t>Offers protection from falling material, sparks, or other objects that may harm the skull</a:t>
            </a:r>
          </a:p>
          <a:p>
            <a:pPr lvl="2">
              <a:defRPr/>
            </a:pPr>
            <a:endParaRPr lang="en-US" sz="1800" dirty="0" smtClean="0"/>
          </a:p>
          <a:p>
            <a:pPr lvl="1">
              <a:defRPr/>
            </a:pPr>
            <a:r>
              <a:rPr lang="en-US" sz="2000" dirty="0" smtClean="0"/>
              <a:t>Could have a face shield attached to the hard hat</a:t>
            </a:r>
            <a:endParaRPr lang="en-US" sz="1800" dirty="0" smtClean="0"/>
          </a:p>
          <a:p>
            <a:pPr lvl="1">
              <a:defRPr/>
            </a:pPr>
            <a:r>
              <a:rPr lang="en-US" sz="2000" dirty="0" smtClean="0"/>
              <a:t>Could have ear muffs for hearing protection attached to hard hat</a:t>
            </a:r>
            <a:endParaRPr lang="en-US" sz="1800" dirty="0" smtClean="0"/>
          </a:p>
        </p:txBody>
      </p:sp>
      <p:pic>
        <p:nvPicPr>
          <p:cNvPr id="8090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6799" y="2362200"/>
            <a:ext cx="373887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040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990600" y="-76200"/>
            <a:ext cx="7886700" cy="1082675"/>
          </a:xfrm>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ctr"/>
          <a:lstStyle/>
          <a:p>
            <a:pPr algn="ctr" defTabSz="917575">
              <a:defRPr/>
            </a:pPr>
            <a:r>
              <a:rPr lang="en-US" sz="3600" dirty="0" smtClean="0">
                <a:latin typeface="+mn-lt"/>
              </a:rPr>
              <a:t>Prescription Eye Protection</a:t>
            </a:r>
          </a:p>
        </p:txBody>
      </p:sp>
      <p:pic>
        <p:nvPicPr>
          <p:cNvPr id="9220" name="Picture 5" descr="excelsio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638800" y="1371600"/>
            <a:ext cx="2373923"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4267200"/>
            <a:ext cx="2870200" cy="1745082"/>
          </a:xfrm>
          <a:prstGeom prst="rect">
            <a:avLst/>
          </a:prstGeom>
        </p:spPr>
      </p:pic>
      <p:sp>
        <p:nvSpPr>
          <p:cNvPr id="6" name="Rectangle 3"/>
          <p:cNvSpPr>
            <a:spLocks noGrp="1" noChangeArrowheads="1"/>
          </p:cNvSpPr>
          <p:nvPr>
            <p:ph sz="half" idx="1"/>
          </p:nvPr>
        </p:nvSpPr>
        <p:spPr>
          <a:xfrm>
            <a:off x="304800" y="1371600"/>
            <a:ext cx="4267200" cy="4351338"/>
          </a:xfrm>
        </p:spPr>
        <p:txBody>
          <a:bodyPr/>
          <a:lstStyle/>
          <a:p>
            <a:pPr marL="0" indent="0">
              <a:buNone/>
              <a:defRPr/>
            </a:pPr>
            <a:r>
              <a:rPr lang="en-US" sz="2800" i="1" u="sng" dirty="0" smtClean="0"/>
              <a:t>Safety Glasses</a:t>
            </a:r>
          </a:p>
          <a:p>
            <a:pPr>
              <a:defRPr/>
            </a:pPr>
            <a:r>
              <a:rPr lang="en-US" sz="2000" dirty="0" smtClean="0"/>
              <a:t>Offers protection for the eyes</a:t>
            </a:r>
          </a:p>
          <a:p>
            <a:pPr lvl="2">
              <a:defRPr/>
            </a:pPr>
            <a:endParaRPr lang="en-US" sz="1800" dirty="0" smtClean="0"/>
          </a:p>
          <a:p>
            <a:pPr lvl="1">
              <a:defRPr/>
            </a:pPr>
            <a:r>
              <a:rPr lang="en-US" sz="2000" dirty="0" smtClean="0"/>
              <a:t>ANSI Z87 will be stamped somewhere on the frame.</a:t>
            </a:r>
          </a:p>
          <a:p>
            <a:pPr lvl="1">
              <a:defRPr/>
            </a:pPr>
            <a:r>
              <a:rPr lang="en-US" sz="2000" dirty="0" smtClean="0"/>
              <a:t>Must have side shields.</a:t>
            </a:r>
            <a:endParaRPr lang="en-US" sz="1800" dirty="0" smtClean="0"/>
          </a:p>
          <a:p>
            <a:pPr lvl="1">
              <a:defRPr/>
            </a:pPr>
            <a:r>
              <a:rPr lang="en-US" sz="2000" dirty="0" smtClean="0"/>
              <a:t>Prescription inserts are options for those who wear glasses to see better.</a:t>
            </a:r>
            <a:endParaRPr lang="en-US" sz="1800"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505200"/>
            <a:ext cx="2514600" cy="1748068"/>
          </a:xfrm>
          <a:prstGeom prst="rect">
            <a:avLst/>
          </a:prstGeom>
        </p:spPr>
      </p:pic>
    </p:spTree>
    <p:extLst>
      <p:ext uri="{BB962C8B-B14F-4D97-AF65-F5344CB8AC3E}">
        <p14:creationId xmlns:p14="http://schemas.microsoft.com/office/powerpoint/2010/main" val="557956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Shield1"/>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4191000" y="1810544"/>
            <a:ext cx="4720971" cy="30662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title"/>
          </p:nvPr>
        </p:nvSpPr>
        <p:spPr>
          <a:xfrm>
            <a:off x="304800" y="-152400"/>
            <a:ext cx="4648200" cy="1143000"/>
          </a:xfrm>
        </p:spPr>
        <p:txBody>
          <a:bodyPr/>
          <a:lstStyle/>
          <a:p>
            <a:pPr>
              <a:defRPr/>
            </a:pPr>
            <a:r>
              <a:rPr lang="en-US" sz="3600" dirty="0" smtClean="0">
                <a:latin typeface="+mn-lt"/>
              </a:rPr>
              <a:t>Eye and face protection</a:t>
            </a:r>
          </a:p>
        </p:txBody>
      </p:sp>
      <p:sp>
        <p:nvSpPr>
          <p:cNvPr id="102403" name="Rectangle 3"/>
          <p:cNvSpPr>
            <a:spLocks noGrp="1" noChangeArrowheads="1"/>
          </p:cNvSpPr>
          <p:nvPr>
            <p:ph type="body" sz="half" idx="1"/>
          </p:nvPr>
        </p:nvSpPr>
        <p:spPr>
          <a:xfrm>
            <a:off x="228600" y="1905000"/>
            <a:ext cx="3810000" cy="4114800"/>
          </a:xfrm>
        </p:spPr>
        <p:txBody>
          <a:bodyPr/>
          <a:lstStyle/>
          <a:p>
            <a:pPr>
              <a:defRPr/>
            </a:pPr>
            <a:r>
              <a:rPr lang="en-US" sz="2400" dirty="0" smtClean="0"/>
              <a:t>Face shields:</a:t>
            </a:r>
            <a:endParaRPr lang="en-US" sz="2000" dirty="0" smtClean="0"/>
          </a:p>
          <a:p>
            <a:pPr lvl="1">
              <a:defRPr/>
            </a:pPr>
            <a:r>
              <a:rPr lang="en-US" sz="2000" dirty="0" smtClean="0"/>
              <a:t>Provides full-face protection</a:t>
            </a:r>
          </a:p>
          <a:p>
            <a:pPr lvl="1">
              <a:defRPr/>
            </a:pPr>
            <a:endParaRPr lang="en-US" sz="2000" dirty="0" smtClean="0"/>
          </a:p>
          <a:p>
            <a:pPr>
              <a:defRPr/>
            </a:pPr>
            <a:r>
              <a:rPr lang="en-US" sz="2400" dirty="0" smtClean="0"/>
              <a:t>Wear when:</a:t>
            </a:r>
          </a:p>
          <a:p>
            <a:pPr lvl="1">
              <a:defRPr/>
            </a:pPr>
            <a:r>
              <a:rPr lang="en-US" sz="2000" dirty="0" smtClean="0"/>
              <a:t>Torching</a:t>
            </a:r>
          </a:p>
          <a:p>
            <a:pPr lvl="1">
              <a:defRPr/>
            </a:pPr>
            <a:r>
              <a:rPr lang="en-US" sz="2000" dirty="0" smtClean="0"/>
              <a:t>Grinding</a:t>
            </a:r>
          </a:p>
        </p:txBody>
      </p:sp>
      <p:sp>
        <p:nvSpPr>
          <p:cNvPr id="11269" name="Text Box 8"/>
          <p:cNvSpPr txBox="1">
            <a:spLocks noChangeArrowheads="1"/>
          </p:cNvSpPr>
          <p:nvPr/>
        </p:nvSpPr>
        <p:spPr bwMode="auto">
          <a:xfrm>
            <a:off x="4495800" y="48768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n-US" altLang="en-US" sz="1200" b="1">
                <a:solidFill>
                  <a:prstClr val="black"/>
                </a:solidFill>
                <a:latin typeface="Times New Roman" pitchFamily="18" charset="0"/>
              </a:rPr>
              <a:t># 5 Tint - Torching</a:t>
            </a:r>
          </a:p>
        </p:txBody>
      </p:sp>
      <p:sp>
        <p:nvSpPr>
          <p:cNvPr id="11270" name="Text Box 9"/>
          <p:cNvSpPr txBox="1">
            <a:spLocks noChangeArrowheads="1"/>
          </p:cNvSpPr>
          <p:nvPr/>
        </p:nvSpPr>
        <p:spPr bwMode="auto">
          <a:xfrm>
            <a:off x="7162800" y="4876800"/>
            <a:ext cx="12779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n-US" altLang="en-US" sz="1200" b="1">
                <a:solidFill>
                  <a:prstClr val="black"/>
                </a:solidFill>
                <a:latin typeface="Times New Roman" pitchFamily="18" charset="0"/>
              </a:rPr>
              <a:t>Clear - Grinding</a:t>
            </a:r>
          </a:p>
        </p:txBody>
      </p:sp>
    </p:spTree>
    <p:extLst>
      <p:ext uri="{BB962C8B-B14F-4D97-AF65-F5344CB8AC3E}">
        <p14:creationId xmlns:p14="http://schemas.microsoft.com/office/powerpoint/2010/main" val="1745996429"/>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533400" y="-76200"/>
            <a:ext cx="4419600" cy="1143000"/>
          </a:xfrm>
        </p:spPr>
        <p:txBody>
          <a:bodyPr/>
          <a:lstStyle/>
          <a:p>
            <a:pPr>
              <a:defRPr/>
            </a:pPr>
            <a:r>
              <a:rPr lang="en-US" sz="3600" dirty="0" smtClean="0">
                <a:latin typeface="+mn-lt"/>
              </a:rPr>
              <a:t>Eyewash Stations</a:t>
            </a:r>
          </a:p>
        </p:txBody>
      </p:sp>
      <p:sp>
        <p:nvSpPr>
          <p:cNvPr id="93187" name="Rectangle 3"/>
          <p:cNvSpPr>
            <a:spLocks noGrp="1" noChangeArrowheads="1"/>
          </p:cNvSpPr>
          <p:nvPr>
            <p:ph type="body" sz="half" idx="1"/>
          </p:nvPr>
        </p:nvSpPr>
        <p:spPr>
          <a:xfrm>
            <a:off x="762000" y="1447800"/>
            <a:ext cx="3810000" cy="4114800"/>
          </a:xfrm>
        </p:spPr>
        <p:txBody>
          <a:bodyPr/>
          <a:lstStyle/>
          <a:p>
            <a:pPr>
              <a:defRPr/>
            </a:pPr>
            <a:r>
              <a:rPr lang="en-US" sz="2400" dirty="0" smtClean="0"/>
              <a:t>Eyewash stations are required if certain eye hazards are present</a:t>
            </a:r>
          </a:p>
          <a:p>
            <a:pPr lvl="1">
              <a:defRPr/>
            </a:pPr>
            <a:endParaRPr lang="en-US" sz="2000" dirty="0" smtClean="0"/>
          </a:p>
          <a:p>
            <a:pPr lvl="1">
              <a:defRPr/>
            </a:pPr>
            <a:r>
              <a:rPr lang="en-US" sz="2000" dirty="0" smtClean="0"/>
              <a:t>batteries</a:t>
            </a:r>
          </a:p>
          <a:p>
            <a:pPr lvl="1">
              <a:defRPr/>
            </a:pPr>
            <a:r>
              <a:rPr lang="en-US" sz="2000" dirty="0" smtClean="0"/>
              <a:t>corrosive chemicals</a:t>
            </a:r>
          </a:p>
          <a:p>
            <a:pPr lvl="1">
              <a:defRPr/>
            </a:pPr>
            <a:r>
              <a:rPr lang="en-US" sz="2000" dirty="0" smtClean="0"/>
              <a:t>Acid</a:t>
            </a:r>
          </a:p>
          <a:p>
            <a:pPr lvl="1">
              <a:defRPr/>
            </a:pPr>
            <a:endParaRPr lang="en-US" sz="2000" dirty="0"/>
          </a:p>
          <a:p>
            <a:pPr>
              <a:defRPr/>
            </a:pPr>
            <a:r>
              <a:rPr lang="en-US" sz="2400" dirty="0" smtClean="0"/>
              <a:t>Where are your eyewash stations?</a:t>
            </a:r>
          </a:p>
          <a:p>
            <a:pPr lvl="1">
              <a:defRPr/>
            </a:pPr>
            <a:endParaRPr lang="en-US" sz="2400" dirty="0" smtClean="0"/>
          </a:p>
        </p:txBody>
      </p:sp>
      <p:pic>
        <p:nvPicPr>
          <p:cNvPr id="13316" name="Picture 11" descr="eyewash1"/>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715000" y="1219200"/>
            <a:ext cx="2272420" cy="243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3" descr="eyewash2"/>
          <p:cNvPicPr>
            <a:picLocks noGrp="1" noChangeAspect="1" noChangeArrowheads="1"/>
          </p:cNvPicPr>
          <p:nvPr>
            <p:ph sz="quarter" idx="4294967295"/>
          </p:nvPr>
        </p:nvPicPr>
        <p:blipFill>
          <a:blip r:embed="rId3">
            <a:extLst>
              <a:ext uri="{28A0092B-C50C-407E-A947-70E740481C1C}">
                <a14:useLocalDpi xmlns:a14="http://schemas.microsoft.com/office/drawing/2010/main"/>
              </a:ext>
            </a:extLst>
          </a:blip>
          <a:srcRect/>
          <a:stretch>
            <a:fillRect/>
          </a:stretch>
        </p:blipFill>
        <p:spPr>
          <a:xfrm>
            <a:off x="5715000" y="3962400"/>
            <a:ext cx="2381250" cy="188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572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390525" y="-76200"/>
            <a:ext cx="5553075" cy="1143000"/>
          </a:xfrm>
        </p:spPr>
        <p:txBody>
          <a:bodyPr/>
          <a:lstStyle/>
          <a:p>
            <a:pPr>
              <a:defRPr/>
            </a:pPr>
            <a:r>
              <a:rPr lang="en-US" sz="3600" dirty="0" smtClean="0">
                <a:latin typeface="+mn-lt"/>
              </a:rPr>
              <a:t>Types </a:t>
            </a:r>
            <a:r>
              <a:rPr lang="en-US" sz="3600" dirty="0">
                <a:latin typeface="+mn-lt"/>
              </a:rPr>
              <a:t>of foot protection</a:t>
            </a:r>
            <a:endParaRPr lang="en-US" sz="3600" dirty="0" smtClean="0">
              <a:latin typeface="+mn-lt"/>
            </a:endParaRPr>
          </a:p>
        </p:txBody>
      </p:sp>
      <p:sp>
        <p:nvSpPr>
          <p:cNvPr id="202755" name="Rectangle 3"/>
          <p:cNvSpPr>
            <a:spLocks noGrp="1" noChangeArrowheads="1"/>
          </p:cNvSpPr>
          <p:nvPr>
            <p:ph type="body" sz="half" idx="1"/>
          </p:nvPr>
        </p:nvSpPr>
        <p:spPr>
          <a:xfrm>
            <a:off x="838200" y="1447800"/>
            <a:ext cx="3810000" cy="4114800"/>
          </a:xfrm>
        </p:spPr>
        <p:txBody>
          <a:bodyPr/>
          <a:lstStyle/>
          <a:p>
            <a:pPr marL="0" indent="0">
              <a:buNone/>
              <a:defRPr/>
            </a:pPr>
            <a:r>
              <a:rPr lang="en-US" sz="2800" i="1" u="sng" dirty="0" smtClean="0"/>
              <a:t>Protective Footwear</a:t>
            </a:r>
            <a:endParaRPr lang="en-US" sz="2800" i="1" dirty="0" smtClean="0"/>
          </a:p>
          <a:p>
            <a:pPr>
              <a:buFont typeface="Monotype Sorts" pitchFamily="2" charset="2"/>
              <a:buNone/>
              <a:defRPr/>
            </a:pPr>
            <a:endParaRPr lang="en-US" sz="2800" dirty="0" smtClean="0"/>
          </a:p>
          <a:p>
            <a:pPr>
              <a:defRPr/>
            </a:pPr>
            <a:r>
              <a:rPr lang="en-US" sz="2000" dirty="0" smtClean="0"/>
              <a:t>Protects feet and toes from punctures, heat, sparks, heavy objects </a:t>
            </a:r>
          </a:p>
          <a:p>
            <a:pPr>
              <a:defRPr/>
            </a:pPr>
            <a:r>
              <a:rPr lang="en-US" sz="2000" dirty="0" smtClean="0"/>
              <a:t>Spats and/or metatarsal guards will add further protection to boots, feet and legs</a:t>
            </a:r>
          </a:p>
          <a:p>
            <a:pPr lvl="2">
              <a:defRPr/>
            </a:pPr>
            <a:endParaRPr lang="en-US" sz="2000" dirty="0" smtClean="0"/>
          </a:p>
        </p:txBody>
      </p:sp>
      <p:pic>
        <p:nvPicPr>
          <p:cNvPr id="7475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143000"/>
            <a:ext cx="23812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94543" y="3219450"/>
            <a:ext cx="211455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9914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1" name="Rectangle 3"/>
          <p:cNvSpPr>
            <a:spLocks noGrp="1" noChangeArrowheads="1"/>
          </p:cNvSpPr>
          <p:nvPr>
            <p:ph type="title"/>
          </p:nvPr>
        </p:nvSpPr>
        <p:spPr>
          <a:xfrm>
            <a:off x="457200" y="-76200"/>
            <a:ext cx="6629400" cy="1143000"/>
          </a:xfrm>
        </p:spPr>
        <p:txBody>
          <a:bodyPr/>
          <a:lstStyle/>
          <a:p>
            <a:pPr>
              <a:defRPr/>
            </a:pPr>
            <a:r>
              <a:rPr lang="en-US" sz="3600" dirty="0" smtClean="0">
                <a:latin typeface="+mn-lt"/>
              </a:rPr>
              <a:t>Types of hand protection</a:t>
            </a:r>
          </a:p>
        </p:txBody>
      </p:sp>
      <p:sp>
        <p:nvSpPr>
          <p:cNvPr id="140292" name="Rectangle 4"/>
          <p:cNvSpPr>
            <a:spLocks noGrp="1" noChangeArrowheads="1"/>
          </p:cNvSpPr>
          <p:nvPr>
            <p:ph type="body" sz="half" idx="1"/>
          </p:nvPr>
        </p:nvSpPr>
        <p:spPr>
          <a:xfrm>
            <a:off x="304800" y="1524000"/>
            <a:ext cx="3810000" cy="4114800"/>
          </a:xfrm>
        </p:spPr>
        <p:txBody>
          <a:bodyPr/>
          <a:lstStyle/>
          <a:p>
            <a:pPr marL="0" indent="0">
              <a:buNone/>
              <a:defRPr/>
            </a:pPr>
            <a:r>
              <a:rPr lang="en-US" sz="2800" i="1" u="sng" dirty="0" smtClean="0"/>
              <a:t>Hand / Arm Protection</a:t>
            </a:r>
          </a:p>
          <a:p>
            <a:pPr lvl="1">
              <a:defRPr/>
            </a:pPr>
            <a:r>
              <a:rPr lang="en-US" sz="1800" dirty="0" smtClean="0"/>
              <a:t>Kevlar Arm Covers</a:t>
            </a:r>
          </a:p>
          <a:p>
            <a:pPr lvl="2">
              <a:defRPr/>
            </a:pPr>
            <a:r>
              <a:rPr lang="en-US" sz="1400" dirty="0" smtClean="0"/>
              <a:t>burn/fire resistant</a:t>
            </a:r>
          </a:p>
          <a:p>
            <a:pPr lvl="2">
              <a:defRPr/>
            </a:pPr>
            <a:r>
              <a:rPr lang="en-US" sz="1400" dirty="0" smtClean="0"/>
              <a:t>cut resistant</a:t>
            </a:r>
            <a:endParaRPr lang="en-US" sz="1600" dirty="0" smtClean="0"/>
          </a:p>
          <a:p>
            <a:pPr lvl="1">
              <a:defRPr/>
            </a:pPr>
            <a:r>
              <a:rPr lang="en-US" sz="1800" dirty="0" smtClean="0"/>
              <a:t>Kevlar Glove Inserts</a:t>
            </a:r>
          </a:p>
          <a:p>
            <a:pPr lvl="2">
              <a:defRPr/>
            </a:pPr>
            <a:r>
              <a:rPr lang="en-US" sz="1400" dirty="0" smtClean="0"/>
              <a:t>burn/fire resistant</a:t>
            </a:r>
          </a:p>
          <a:p>
            <a:pPr lvl="2">
              <a:defRPr/>
            </a:pPr>
            <a:r>
              <a:rPr lang="en-US" sz="1400" dirty="0" smtClean="0"/>
              <a:t>cut resistant</a:t>
            </a:r>
            <a:endParaRPr lang="en-US" sz="1600" dirty="0" smtClean="0"/>
          </a:p>
          <a:p>
            <a:pPr lvl="1">
              <a:defRPr/>
            </a:pPr>
            <a:r>
              <a:rPr lang="en-US" sz="1800" dirty="0" smtClean="0"/>
              <a:t>Leather Gloves</a:t>
            </a:r>
          </a:p>
          <a:p>
            <a:pPr lvl="2">
              <a:defRPr/>
            </a:pPr>
            <a:r>
              <a:rPr lang="en-US" sz="1400" dirty="0" smtClean="0"/>
              <a:t>puncture resistance</a:t>
            </a:r>
          </a:p>
          <a:p>
            <a:pPr lvl="2">
              <a:defRPr/>
            </a:pPr>
            <a:r>
              <a:rPr lang="en-US" sz="1400" dirty="0" smtClean="0"/>
              <a:t>welding/torching</a:t>
            </a:r>
          </a:p>
          <a:p>
            <a:pPr lvl="2">
              <a:defRPr/>
            </a:pPr>
            <a:r>
              <a:rPr lang="en-US" sz="1400" dirty="0" smtClean="0"/>
              <a:t>burn/fire resistance</a:t>
            </a:r>
            <a:r>
              <a:rPr lang="en-US" sz="1600" dirty="0" smtClean="0"/>
              <a:t>	</a:t>
            </a:r>
          </a:p>
          <a:p>
            <a:pPr lvl="1">
              <a:defRPr/>
            </a:pPr>
            <a:r>
              <a:rPr lang="en-US" sz="1600" b="1" dirty="0" smtClean="0"/>
              <a:t>PPE must be sufficient enough to protect from recognized hazards</a:t>
            </a:r>
            <a:endParaRPr lang="en-US" sz="1800" b="1" dirty="0" smtClean="0"/>
          </a:p>
        </p:txBody>
      </p:sp>
      <p:pic>
        <p:nvPicPr>
          <p:cNvPr id="25602" name="Picture 2" descr="Picture43"/>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a:xfrm>
            <a:off x="4267200" y="1830198"/>
            <a:ext cx="4461839" cy="29704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86065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01675"/>
          </a:xfrm>
        </p:spPr>
        <p:txBody>
          <a:bodyPr/>
          <a:lstStyle/>
          <a:p>
            <a:r>
              <a:rPr lang="en-US" sz="3600" dirty="0" smtClean="0">
                <a:latin typeface="+mn-lt"/>
              </a:rPr>
              <a:t>Quiz – Hazard Recognition</a:t>
            </a:r>
            <a:endParaRPr lang="en-US" sz="3600" dirty="0">
              <a:latin typeface="+mn-lt"/>
            </a:endParaRPr>
          </a:p>
        </p:txBody>
      </p:sp>
      <p:sp>
        <p:nvSpPr>
          <p:cNvPr id="6" name="TextBox 5"/>
          <p:cNvSpPr txBox="1"/>
          <p:nvPr/>
        </p:nvSpPr>
        <p:spPr>
          <a:xfrm>
            <a:off x="721242" y="1788855"/>
            <a:ext cx="7924800" cy="2554545"/>
          </a:xfrm>
          <a:prstGeom prst="rect">
            <a:avLst/>
          </a:prstGeom>
          <a:noFill/>
        </p:spPr>
        <p:txBody>
          <a:bodyPr wrap="square" rtlCol="0">
            <a:spAutoFit/>
          </a:bodyPr>
          <a:lstStyle/>
          <a:p>
            <a:pPr algn="ctr"/>
            <a:r>
              <a:rPr lang="en-US" sz="3200" b="1" dirty="0">
                <a:solidFill>
                  <a:prstClr val="black"/>
                </a:solidFill>
              </a:rPr>
              <a:t>Which of the following requires an inspection to be completed prior to use on each shift?</a:t>
            </a:r>
          </a:p>
          <a:p>
            <a:pPr marL="800100" lvl="1" indent="-342900">
              <a:buFont typeface="+mj-lt"/>
              <a:buAutoNum type="alphaUcPeriod"/>
            </a:pPr>
            <a:r>
              <a:rPr lang="en-US" sz="2400" dirty="0">
                <a:solidFill>
                  <a:prstClr val="black"/>
                </a:solidFill>
              </a:rPr>
              <a:t>Forklifts</a:t>
            </a:r>
          </a:p>
          <a:p>
            <a:pPr marL="800100" lvl="1" indent="-342900">
              <a:buFont typeface="+mj-lt"/>
              <a:buAutoNum type="alphaUcPeriod"/>
            </a:pPr>
            <a:r>
              <a:rPr lang="en-US" sz="2400" dirty="0">
                <a:solidFill>
                  <a:prstClr val="black"/>
                </a:solidFill>
              </a:rPr>
              <a:t>Overhead Cranes</a:t>
            </a:r>
          </a:p>
          <a:p>
            <a:pPr marL="800100" lvl="1" indent="-342900">
              <a:buFont typeface="+mj-lt"/>
              <a:buAutoNum type="alphaUcPeriod"/>
            </a:pPr>
            <a:r>
              <a:rPr lang="en-US" sz="2400" dirty="0">
                <a:solidFill>
                  <a:prstClr val="black"/>
                </a:solidFill>
              </a:rPr>
              <a:t>All other forms of mobile equipment</a:t>
            </a:r>
          </a:p>
          <a:p>
            <a:pPr marL="800100" lvl="1" indent="-342900">
              <a:buFont typeface="+mj-lt"/>
              <a:buAutoNum type="alphaUcPeriod"/>
            </a:pPr>
            <a:r>
              <a:rPr lang="en-US" sz="2400" dirty="0">
                <a:solidFill>
                  <a:prstClr val="black"/>
                </a:solidFill>
              </a:rPr>
              <a:t>All of the above</a:t>
            </a:r>
          </a:p>
        </p:txBody>
      </p:sp>
    </p:spTree>
    <p:extLst>
      <p:ext uri="{BB962C8B-B14F-4D97-AF65-F5344CB8AC3E}">
        <p14:creationId xmlns:p14="http://schemas.microsoft.com/office/powerpoint/2010/main" val="217895723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76200"/>
            <a:ext cx="4953000" cy="1143000"/>
          </a:xfrm>
        </p:spPr>
        <p:txBody>
          <a:bodyPr/>
          <a:lstStyle/>
          <a:p>
            <a:pPr>
              <a:defRPr/>
            </a:pPr>
            <a:r>
              <a:rPr lang="en-US" sz="3600" dirty="0" smtClean="0">
                <a:latin typeface="+mn-lt"/>
              </a:rPr>
              <a:t>Hearing Protection</a:t>
            </a:r>
            <a:endParaRPr lang="en-US" sz="3200" dirty="0" smtClean="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1676118"/>
            <a:ext cx="4953000" cy="3430411"/>
          </a:xfrm>
          <a:prstGeom prst="rect">
            <a:avLst/>
          </a:prstGeom>
        </p:spPr>
      </p:pic>
    </p:spTree>
    <p:extLst>
      <p:ext uri="{BB962C8B-B14F-4D97-AF65-F5344CB8AC3E}">
        <p14:creationId xmlns:p14="http://schemas.microsoft.com/office/powerpoint/2010/main" val="21995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76200"/>
            <a:ext cx="4953000" cy="1143000"/>
          </a:xfrm>
        </p:spPr>
        <p:txBody>
          <a:bodyPr/>
          <a:lstStyle/>
          <a:p>
            <a:pPr>
              <a:defRPr/>
            </a:pPr>
            <a:r>
              <a:rPr lang="en-US" sz="3600" dirty="0" smtClean="0">
                <a:latin typeface="+mn-lt"/>
              </a:rPr>
              <a:t>Hearing Protection</a:t>
            </a:r>
            <a:endParaRPr lang="en-US" sz="3200" dirty="0" smtClean="0">
              <a:latin typeface="+mn-lt"/>
            </a:endParaRPr>
          </a:p>
        </p:txBody>
      </p:sp>
      <p:sp>
        <p:nvSpPr>
          <p:cNvPr id="219139" name="Rectangle 3"/>
          <p:cNvSpPr>
            <a:spLocks noGrp="1" noChangeArrowheads="1"/>
          </p:cNvSpPr>
          <p:nvPr>
            <p:ph type="body" sz="half" idx="1"/>
          </p:nvPr>
        </p:nvSpPr>
        <p:spPr>
          <a:xfrm>
            <a:off x="1066800" y="1752600"/>
            <a:ext cx="2438400" cy="2133600"/>
          </a:xfrm>
        </p:spPr>
        <p:txBody>
          <a:bodyPr/>
          <a:lstStyle/>
          <a:p>
            <a:pPr marL="342900" lvl="1" indent="0">
              <a:buNone/>
              <a:defRPr/>
            </a:pPr>
            <a:endParaRPr lang="en-US" sz="2000" dirty="0" smtClean="0"/>
          </a:p>
          <a:p>
            <a:pPr marL="0" indent="0" algn="ctr">
              <a:buNone/>
              <a:defRPr/>
            </a:pPr>
            <a:r>
              <a:rPr lang="en-US" sz="2800" dirty="0" smtClean="0"/>
              <a:t>What do you use as Personal Protective Equipment in noisy areas of your plant?</a:t>
            </a:r>
          </a:p>
          <a:p>
            <a:pPr marL="0" indent="0">
              <a:buNone/>
              <a:defRPr/>
            </a:pPr>
            <a:endParaRPr lang="en-US" sz="2400" dirty="0" smtClean="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24400" y="1676400"/>
            <a:ext cx="3320096" cy="3581400"/>
          </a:xfrm>
          <a:prstGeom prst="rect">
            <a:avLst/>
          </a:prstGeom>
        </p:spPr>
      </p:pic>
    </p:spTree>
    <p:extLst>
      <p:ext uri="{BB962C8B-B14F-4D97-AF65-F5344CB8AC3E}">
        <p14:creationId xmlns:p14="http://schemas.microsoft.com/office/powerpoint/2010/main" val="3790651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76200"/>
            <a:ext cx="4953000" cy="1143000"/>
          </a:xfrm>
        </p:spPr>
        <p:txBody>
          <a:bodyPr/>
          <a:lstStyle/>
          <a:p>
            <a:pPr>
              <a:defRPr/>
            </a:pPr>
            <a:r>
              <a:rPr lang="en-US" sz="3600" dirty="0" smtClean="0">
                <a:latin typeface="+mn-lt"/>
              </a:rPr>
              <a:t>Hearing Protection</a:t>
            </a:r>
            <a:endParaRPr lang="en-US" sz="3200" dirty="0" smtClean="0">
              <a:latin typeface="+mn-lt"/>
            </a:endParaRPr>
          </a:p>
        </p:txBody>
      </p:sp>
      <p:sp>
        <p:nvSpPr>
          <p:cNvPr id="219139" name="Rectangle 3"/>
          <p:cNvSpPr>
            <a:spLocks noGrp="1" noChangeArrowheads="1"/>
          </p:cNvSpPr>
          <p:nvPr>
            <p:ph type="body" sz="half" idx="1"/>
          </p:nvPr>
        </p:nvSpPr>
        <p:spPr>
          <a:xfrm>
            <a:off x="228600" y="1981200"/>
            <a:ext cx="3771900" cy="1822450"/>
          </a:xfrm>
        </p:spPr>
        <p:txBody>
          <a:bodyPr/>
          <a:lstStyle/>
          <a:p>
            <a:pPr marL="342900" lvl="1" indent="0" algn="ctr">
              <a:buNone/>
              <a:defRPr/>
            </a:pPr>
            <a:endParaRPr lang="en-US" sz="2000" dirty="0" smtClean="0"/>
          </a:p>
          <a:p>
            <a:pPr marL="0" indent="0" algn="ctr">
              <a:buNone/>
              <a:defRPr/>
            </a:pPr>
            <a:r>
              <a:rPr lang="en-US" sz="2400" dirty="0" smtClean="0"/>
              <a:t>Can you recover from hearing loss?</a:t>
            </a:r>
          </a:p>
          <a:p>
            <a:pPr marL="0" indent="0">
              <a:buNone/>
              <a:defRPr/>
            </a:pPr>
            <a:endParaRPr lang="en-US" sz="2400" dirty="0" smtClean="0"/>
          </a:p>
        </p:txBody>
      </p:sp>
      <p:sp>
        <p:nvSpPr>
          <p:cNvPr id="4" name="TextBox 3"/>
          <p:cNvSpPr txBox="1"/>
          <p:nvPr/>
        </p:nvSpPr>
        <p:spPr>
          <a:xfrm>
            <a:off x="5105400" y="4953000"/>
            <a:ext cx="2895600" cy="261610"/>
          </a:xfrm>
          <a:prstGeom prst="rect">
            <a:avLst/>
          </a:prstGeom>
          <a:noFill/>
        </p:spPr>
        <p:txBody>
          <a:bodyPr wrap="square" rtlCol="0">
            <a:spAutoFit/>
          </a:bodyPr>
          <a:lstStyle/>
          <a:p>
            <a:r>
              <a:rPr lang="en-US" sz="1100" dirty="0">
                <a:solidFill>
                  <a:prstClr val="black"/>
                </a:solidFill>
                <a:hlinkClick r:id="rId3"/>
              </a:rPr>
              <a:t>https://en.wikipedia.org/wiki/Auditory_system</a:t>
            </a:r>
            <a:r>
              <a:rPr lang="en-US" sz="1100" dirty="0">
                <a:solidFill>
                  <a:prstClr val="black"/>
                </a:solidFill>
              </a:rPr>
              <a:t> </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8600" y="1371600"/>
            <a:ext cx="4673600" cy="3505200"/>
          </a:xfrm>
          <a:prstGeom prst="rect">
            <a:avLst/>
          </a:prstGeom>
        </p:spPr>
      </p:pic>
    </p:spTree>
    <p:extLst>
      <p:ext uri="{BB962C8B-B14F-4D97-AF65-F5344CB8AC3E}">
        <p14:creationId xmlns:p14="http://schemas.microsoft.com/office/powerpoint/2010/main" val="2446744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76200"/>
            <a:ext cx="4953000" cy="1143000"/>
          </a:xfrm>
        </p:spPr>
        <p:txBody>
          <a:bodyPr/>
          <a:lstStyle/>
          <a:p>
            <a:pPr>
              <a:defRPr/>
            </a:pPr>
            <a:r>
              <a:rPr lang="en-US" sz="3600" dirty="0" smtClean="0">
                <a:latin typeface="+mn-lt"/>
              </a:rPr>
              <a:t>Hearing Protection</a:t>
            </a:r>
            <a:endParaRPr lang="en-US" sz="3200" dirty="0" smtClean="0">
              <a:latin typeface="+mn-lt"/>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599" y="1189963"/>
            <a:ext cx="4953001" cy="4448837"/>
          </a:xfrm>
          <a:prstGeom prst="rect">
            <a:avLst/>
          </a:prstGeom>
        </p:spPr>
      </p:pic>
      <p:sp>
        <p:nvSpPr>
          <p:cNvPr id="5" name="TextBox 4"/>
          <p:cNvSpPr txBox="1"/>
          <p:nvPr/>
        </p:nvSpPr>
        <p:spPr>
          <a:xfrm>
            <a:off x="609600" y="1676400"/>
            <a:ext cx="25908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rPr>
              <a:t>Make sure your hands are clean</a:t>
            </a:r>
          </a:p>
          <a:p>
            <a:pPr marL="285750" indent="-285750">
              <a:buFont typeface="Arial" panose="020B0604020202020204" pitchFamily="34" charset="0"/>
              <a:buChar char="•"/>
            </a:pPr>
            <a:r>
              <a:rPr lang="en-US" dirty="0">
                <a:solidFill>
                  <a:prstClr val="black"/>
                </a:solidFill>
              </a:rPr>
              <a:t>Roll and condense ear plug</a:t>
            </a:r>
          </a:p>
          <a:p>
            <a:pPr marL="285750" indent="-285750">
              <a:buFont typeface="Arial" panose="020B0604020202020204" pitchFamily="34" charset="0"/>
              <a:buChar char="•"/>
            </a:pPr>
            <a:r>
              <a:rPr lang="en-US" dirty="0">
                <a:solidFill>
                  <a:prstClr val="black"/>
                </a:solidFill>
              </a:rPr>
              <a:t>Gently pull your ear up and back</a:t>
            </a:r>
          </a:p>
          <a:p>
            <a:pPr marL="285750" indent="-285750">
              <a:buFont typeface="Arial" panose="020B0604020202020204" pitchFamily="34" charset="0"/>
              <a:buChar char="•"/>
            </a:pPr>
            <a:r>
              <a:rPr lang="en-US" dirty="0">
                <a:solidFill>
                  <a:prstClr val="black"/>
                </a:solidFill>
              </a:rPr>
              <a:t>Insert ear plug well into the ear canal</a:t>
            </a:r>
          </a:p>
          <a:p>
            <a:pPr marL="285750" indent="-285750">
              <a:buFont typeface="Arial" panose="020B0604020202020204" pitchFamily="34" charset="0"/>
              <a:buChar char="•"/>
            </a:pPr>
            <a:r>
              <a:rPr lang="en-US" dirty="0">
                <a:solidFill>
                  <a:prstClr val="black"/>
                </a:solidFill>
              </a:rPr>
              <a:t>Make sure that ear plug is a comfortable fit and is correctly inserted into the ear canal</a:t>
            </a:r>
          </a:p>
        </p:txBody>
      </p:sp>
    </p:spTree>
    <p:extLst>
      <p:ext uri="{BB962C8B-B14F-4D97-AF65-F5344CB8AC3E}">
        <p14:creationId xmlns:p14="http://schemas.microsoft.com/office/powerpoint/2010/main" val="705067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533400" y="-152400"/>
            <a:ext cx="4114800" cy="1143000"/>
          </a:xfrm>
        </p:spPr>
        <p:txBody>
          <a:bodyPr/>
          <a:lstStyle/>
          <a:p>
            <a:pPr>
              <a:defRPr/>
            </a:pPr>
            <a:r>
              <a:rPr lang="en-US" sz="3600" dirty="0" smtClean="0">
                <a:latin typeface="+mn-lt"/>
              </a:rPr>
              <a:t>Respirators</a:t>
            </a:r>
          </a:p>
        </p:txBody>
      </p:sp>
      <p:sp>
        <p:nvSpPr>
          <p:cNvPr id="178179" name="Rectangle 3"/>
          <p:cNvSpPr>
            <a:spLocks noGrp="1" noChangeArrowheads="1"/>
          </p:cNvSpPr>
          <p:nvPr>
            <p:ph type="body" sz="half" idx="1"/>
          </p:nvPr>
        </p:nvSpPr>
        <p:spPr>
          <a:xfrm>
            <a:off x="381000" y="1295400"/>
            <a:ext cx="3810000" cy="4114800"/>
          </a:xfrm>
        </p:spPr>
        <p:txBody>
          <a:bodyPr/>
          <a:lstStyle/>
          <a:p>
            <a:pPr>
              <a:defRPr/>
            </a:pPr>
            <a:r>
              <a:rPr lang="en-US" sz="2400" dirty="0" smtClean="0"/>
              <a:t>Do you need to use one?</a:t>
            </a:r>
          </a:p>
          <a:p>
            <a:pPr>
              <a:defRPr/>
            </a:pPr>
            <a:r>
              <a:rPr lang="en-US" sz="2400" dirty="0" smtClean="0"/>
              <a:t>Why do you need to use one?</a:t>
            </a:r>
          </a:p>
          <a:p>
            <a:pPr>
              <a:defRPr/>
            </a:pPr>
            <a:r>
              <a:rPr lang="en-US" sz="2400" dirty="0" smtClean="0"/>
              <a:t>What type do you use at your facility?</a:t>
            </a:r>
          </a:p>
          <a:p>
            <a:pPr>
              <a:defRPr/>
            </a:pPr>
            <a:r>
              <a:rPr lang="en-US" sz="2400" dirty="0" smtClean="0"/>
              <a:t>Is the use voluntary or mandatory?</a:t>
            </a:r>
          </a:p>
          <a:p>
            <a:pPr>
              <a:defRPr/>
            </a:pPr>
            <a:r>
              <a:rPr lang="en-US" sz="2400" dirty="0" smtClean="0"/>
              <a:t>Have you been trained to properly wear and care for the respirator?</a:t>
            </a:r>
          </a:p>
          <a:p>
            <a:pPr>
              <a:defRPr/>
            </a:pPr>
            <a:r>
              <a:rPr lang="en-US" sz="2400" dirty="0" smtClean="0"/>
              <a:t>Have you been fit tested and medically cleared?</a:t>
            </a:r>
            <a:endParaRPr lang="en-US" sz="2000" dirty="0" smtClean="0"/>
          </a:p>
          <a:p>
            <a:pPr lvl="1">
              <a:lnSpc>
                <a:spcPct val="90000"/>
              </a:lnSpc>
              <a:defRPr/>
            </a:pPr>
            <a:endParaRPr lang="en-US" sz="2000" dirty="0" smtClean="0"/>
          </a:p>
        </p:txBody>
      </p:sp>
      <p:pic>
        <p:nvPicPr>
          <p:cNvPr id="60420" name="Picture 4" descr="Picture10"/>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5333619" y="1085763"/>
            <a:ext cx="2255702" cy="2267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000" y="3579814"/>
            <a:ext cx="2284288" cy="2211386"/>
          </a:xfrm>
          <a:prstGeom prst="rect">
            <a:avLst/>
          </a:prstGeom>
        </p:spPr>
      </p:pic>
    </p:spTree>
    <p:extLst>
      <p:ext uri="{BB962C8B-B14F-4D97-AF65-F5344CB8AC3E}">
        <p14:creationId xmlns:p14="http://schemas.microsoft.com/office/powerpoint/2010/main" val="3771524415"/>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381000" y="838200"/>
            <a:ext cx="7696200" cy="1143000"/>
          </a:xfrm>
        </p:spPr>
        <p:txBody>
          <a:bodyPr/>
          <a:lstStyle/>
          <a:p>
            <a:pPr>
              <a:defRPr/>
            </a:pPr>
            <a:r>
              <a:rPr lang="en-US" dirty="0" smtClean="0">
                <a:latin typeface="+mn-lt"/>
              </a:rPr>
              <a:t>Cleaning, Storage and Maintenance</a:t>
            </a:r>
          </a:p>
        </p:txBody>
      </p:sp>
      <p:sp>
        <p:nvSpPr>
          <p:cNvPr id="179203" name="Rectangle 3"/>
          <p:cNvSpPr>
            <a:spLocks noGrp="1" noChangeArrowheads="1"/>
          </p:cNvSpPr>
          <p:nvPr>
            <p:ph type="body" sz="half" idx="1"/>
          </p:nvPr>
        </p:nvSpPr>
        <p:spPr>
          <a:xfrm>
            <a:off x="228600" y="1676400"/>
            <a:ext cx="4267200" cy="4114800"/>
          </a:xfrm>
        </p:spPr>
        <p:txBody>
          <a:bodyPr/>
          <a:lstStyle/>
          <a:p>
            <a:pPr lvl="1">
              <a:defRPr/>
            </a:pPr>
            <a:r>
              <a:rPr lang="en-US" sz="2400" dirty="0" smtClean="0"/>
              <a:t>Clean every time prior to use.</a:t>
            </a:r>
          </a:p>
          <a:p>
            <a:pPr lvl="1">
              <a:defRPr/>
            </a:pPr>
            <a:r>
              <a:rPr lang="en-US" sz="2400" dirty="0" smtClean="0"/>
              <a:t>Use soap and water or other Original Equipment Manufacturer’s (OEM) recommendations to clean the respirator.</a:t>
            </a:r>
          </a:p>
          <a:p>
            <a:pPr lvl="1">
              <a:defRPr/>
            </a:pPr>
            <a:r>
              <a:rPr lang="en-US" sz="2400" dirty="0" smtClean="0"/>
              <a:t>Store in a cool dry place.</a:t>
            </a:r>
          </a:p>
          <a:p>
            <a:pPr lvl="1">
              <a:defRPr/>
            </a:pPr>
            <a:r>
              <a:rPr lang="en-US" sz="2400" dirty="0" smtClean="0"/>
              <a:t>If it does not seal correctly change it out for a new one.</a:t>
            </a:r>
          </a:p>
          <a:p>
            <a:pPr lvl="1">
              <a:defRPr/>
            </a:pPr>
            <a:r>
              <a:rPr lang="en-US" sz="2400" dirty="0" smtClean="0"/>
              <a:t>The wearer must be clean shaven so the mask will seal and work properly.</a:t>
            </a:r>
          </a:p>
          <a:p>
            <a:pPr lvl="1">
              <a:defRPr/>
            </a:pPr>
            <a:endParaRPr lang="en-US" sz="2400" dirty="0" smtClean="0"/>
          </a:p>
        </p:txBody>
      </p:sp>
      <p:pic>
        <p:nvPicPr>
          <p:cNvPr id="61444" name="Picture 4" descr="MVC-006S"/>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876800" y="1752600"/>
            <a:ext cx="3657600" cy="3505200"/>
          </a:xfrm>
          <a:ln>
            <a:solidFill>
              <a:schemeClr val="tx2"/>
            </a:solidFill>
            <a:miter lim="800000"/>
            <a:headEnd/>
            <a:tailEnd/>
          </a:ln>
        </p:spPr>
      </p:pic>
      <p:sp>
        <p:nvSpPr>
          <p:cNvPr id="5" name="Rectangle 2"/>
          <p:cNvSpPr txBox="1">
            <a:spLocks noChangeArrowheads="1"/>
          </p:cNvSpPr>
          <p:nvPr/>
        </p:nvSpPr>
        <p:spPr bwMode="auto">
          <a:xfrm>
            <a:off x="381000" y="-152400"/>
            <a:ext cx="411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a:defRPr/>
            </a:pPr>
            <a:r>
              <a:rPr lang="en-US" sz="3600" dirty="0" smtClean="0">
                <a:solidFill>
                  <a:prstClr val="black"/>
                </a:solidFill>
                <a:latin typeface="Calibri"/>
              </a:rPr>
              <a:t>Respirators</a:t>
            </a:r>
          </a:p>
        </p:txBody>
      </p:sp>
    </p:spTree>
    <p:extLst>
      <p:ext uri="{BB962C8B-B14F-4D97-AF65-F5344CB8AC3E}">
        <p14:creationId xmlns:p14="http://schemas.microsoft.com/office/powerpoint/2010/main" val="1789171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838200" y="-76200"/>
            <a:ext cx="5943600" cy="1143000"/>
          </a:xfrm>
        </p:spPr>
        <p:txBody>
          <a:bodyPr>
            <a:normAutofit/>
          </a:bodyPr>
          <a:lstStyle/>
          <a:p>
            <a:pPr>
              <a:defRPr/>
            </a:pPr>
            <a:r>
              <a:rPr lang="en-US" sz="3600" dirty="0" smtClean="0">
                <a:latin typeface="+mn-lt"/>
              </a:rPr>
              <a:t>PPE checklist</a:t>
            </a:r>
            <a:endParaRPr lang="en-US" sz="4000" dirty="0" smtClean="0">
              <a:latin typeface="+mn-lt"/>
            </a:endParaRPr>
          </a:p>
        </p:txBody>
      </p:sp>
      <p:sp>
        <p:nvSpPr>
          <p:cNvPr id="4" name="Content Placeholder 3"/>
          <p:cNvSpPr>
            <a:spLocks noGrp="1"/>
          </p:cNvSpPr>
          <p:nvPr>
            <p:ph sz="half" idx="2"/>
          </p:nvPr>
        </p:nvSpPr>
        <p:spPr>
          <a:xfrm>
            <a:off x="4572000" y="1219200"/>
            <a:ext cx="4038600" cy="4525963"/>
          </a:xfrm>
        </p:spPr>
        <p:txBody>
          <a:bodyPr>
            <a:normAutofit fontScale="92500" lnSpcReduction="20000"/>
          </a:bodyPr>
          <a:lstStyle/>
          <a:p>
            <a:r>
              <a:rPr lang="en-US" dirty="0" smtClean="0"/>
              <a:t>Noise exposure documented</a:t>
            </a:r>
          </a:p>
          <a:p>
            <a:r>
              <a:rPr lang="en-US" dirty="0" smtClean="0"/>
              <a:t>Eyewash stations (if needed) are set up and properly maintained</a:t>
            </a:r>
          </a:p>
          <a:p>
            <a:r>
              <a:rPr lang="en-US" dirty="0" smtClean="0"/>
              <a:t>PPE is being used properly, is in good condition, and stored properly</a:t>
            </a:r>
          </a:p>
          <a:p>
            <a:r>
              <a:rPr lang="en-US" dirty="0" smtClean="0"/>
              <a:t>PPE is available and employees are trained to use it properly</a:t>
            </a:r>
            <a:endParaRPr lang="en-US" dirty="0"/>
          </a:p>
        </p:txBody>
      </p:sp>
      <p:sp>
        <p:nvSpPr>
          <p:cNvPr id="5" name="Content Placeholder 4"/>
          <p:cNvSpPr>
            <a:spLocks noGrp="1"/>
          </p:cNvSpPr>
          <p:nvPr>
            <p:ph sz="half" idx="1"/>
          </p:nvPr>
        </p:nvSpPr>
        <p:spPr>
          <a:xfrm>
            <a:off x="381000" y="1219200"/>
            <a:ext cx="4038600" cy="4525963"/>
          </a:xfrm>
        </p:spPr>
        <p:txBody>
          <a:bodyPr>
            <a:normAutofit fontScale="92500" lnSpcReduction="20000"/>
          </a:bodyPr>
          <a:lstStyle/>
          <a:p>
            <a:r>
              <a:rPr lang="en-US" dirty="0" smtClean="0"/>
              <a:t>PPE job hazard assessments are completed</a:t>
            </a:r>
          </a:p>
          <a:p>
            <a:r>
              <a:rPr lang="en-US" dirty="0" smtClean="0"/>
              <a:t>Safety glasses with sideshields</a:t>
            </a:r>
          </a:p>
          <a:p>
            <a:r>
              <a:rPr lang="en-US" dirty="0" smtClean="0"/>
              <a:t>Steel toe boots</a:t>
            </a:r>
          </a:p>
          <a:p>
            <a:r>
              <a:rPr lang="en-US" dirty="0" smtClean="0"/>
              <a:t>Hard hat</a:t>
            </a:r>
          </a:p>
          <a:p>
            <a:r>
              <a:rPr lang="en-US" dirty="0" smtClean="0"/>
              <a:t>Hearing protection</a:t>
            </a:r>
          </a:p>
          <a:p>
            <a:r>
              <a:rPr lang="en-US" dirty="0" smtClean="0"/>
              <a:t>Cotton clothing (when necessary)</a:t>
            </a:r>
          </a:p>
          <a:p>
            <a:r>
              <a:rPr lang="en-US" dirty="0" smtClean="0"/>
              <a:t>Reflective apparel</a:t>
            </a:r>
            <a:endParaRPr lang="en-US" dirty="0"/>
          </a:p>
        </p:txBody>
      </p:sp>
    </p:spTree>
    <p:extLst>
      <p:ext uri="{BB962C8B-B14F-4D97-AF65-F5344CB8AC3E}">
        <p14:creationId xmlns:p14="http://schemas.microsoft.com/office/powerpoint/2010/main" val="2092249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0" y="457200"/>
            <a:ext cx="91440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5" tIns="45683" rIns="91365" bIns="45683" anchor="ctr"/>
          <a:lstStyle>
            <a:lvl1pPr algn="ctr" defTabSz="966097" rtl="0" eaLnBrk="0" fontAlgn="base" hangingPunct="0">
              <a:spcBef>
                <a:spcPct val="0"/>
              </a:spcBef>
              <a:spcAft>
                <a:spcPct val="0"/>
              </a:spcAft>
              <a:defRPr sz="4700">
                <a:solidFill>
                  <a:schemeClr val="tx2"/>
                </a:solidFill>
                <a:latin typeface="+mj-lt"/>
                <a:ea typeface="+mj-ea"/>
                <a:cs typeface="+mj-cs"/>
              </a:defRPr>
            </a:lvl1pPr>
            <a:lvl2pPr algn="ctr" defTabSz="966097" rtl="0" eaLnBrk="0" fontAlgn="base" hangingPunct="0">
              <a:spcBef>
                <a:spcPct val="0"/>
              </a:spcBef>
              <a:spcAft>
                <a:spcPct val="0"/>
              </a:spcAft>
              <a:defRPr sz="4700">
                <a:solidFill>
                  <a:schemeClr val="tx2"/>
                </a:solidFill>
                <a:latin typeface="Times New Roman" pitchFamily="18" charset="0"/>
              </a:defRPr>
            </a:lvl2pPr>
            <a:lvl3pPr algn="ctr" defTabSz="966097" rtl="0" eaLnBrk="0" fontAlgn="base" hangingPunct="0">
              <a:spcBef>
                <a:spcPct val="0"/>
              </a:spcBef>
              <a:spcAft>
                <a:spcPct val="0"/>
              </a:spcAft>
              <a:defRPr sz="4700">
                <a:solidFill>
                  <a:schemeClr val="tx2"/>
                </a:solidFill>
                <a:latin typeface="Times New Roman" pitchFamily="18" charset="0"/>
              </a:defRPr>
            </a:lvl3pPr>
            <a:lvl4pPr algn="ctr" defTabSz="966097" rtl="0" eaLnBrk="0" fontAlgn="base" hangingPunct="0">
              <a:spcBef>
                <a:spcPct val="0"/>
              </a:spcBef>
              <a:spcAft>
                <a:spcPct val="0"/>
              </a:spcAft>
              <a:defRPr sz="4700">
                <a:solidFill>
                  <a:schemeClr val="tx2"/>
                </a:solidFill>
                <a:latin typeface="Times New Roman" pitchFamily="18" charset="0"/>
              </a:defRPr>
            </a:lvl4pPr>
            <a:lvl5pPr algn="ctr" defTabSz="966097" rtl="0" eaLnBrk="0" fontAlgn="base" hangingPunct="0">
              <a:spcBef>
                <a:spcPct val="0"/>
              </a:spcBef>
              <a:spcAft>
                <a:spcPct val="0"/>
              </a:spcAft>
              <a:defRPr sz="4700">
                <a:solidFill>
                  <a:schemeClr val="tx2"/>
                </a:solidFill>
                <a:latin typeface="Times New Roman" pitchFamily="18" charset="0"/>
              </a:defRPr>
            </a:lvl5pPr>
            <a:lvl6pPr marL="456875" algn="ctr" defTabSz="966097" rtl="0" eaLnBrk="0" fontAlgn="base" hangingPunct="0">
              <a:spcBef>
                <a:spcPct val="0"/>
              </a:spcBef>
              <a:spcAft>
                <a:spcPct val="0"/>
              </a:spcAft>
              <a:defRPr sz="4700">
                <a:solidFill>
                  <a:schemeClr val="tx2"/>
                </a:solidFill>
                <a:latin typeface="Times New Roman" pitchFamily="18" charset="0"/>
              </a:defRPr>
            </a:lvl6pPr>
            <a:lvl7pPr marL="913749" algn="ctr" defTabSz="966097" rtl="0" eaLnBrk="0" fontAlgn="base" hangingPunct="0">
              <a:spcBef>
                <a:spcPct val="0"/>
              </a:spcBef>
              <a:spcAft>
                <a:spcPct val="0"/>
              </a:spcAft>
              <a:defRPr sz="4700">
                <a:solidFill>
                  <a:schemeClr val="tx2"/>
                </a:solidFill>
                <a:latin typeface="Times New Roman" pitchFamily="18" charset="0"/>
              </a:defRPr>
            </a:lvl7pPr>
            <a:lvl8pPr marL="1370622" algn="ctr" defTabSz="966097" rtl="0" eaLnBrk="0" fontAlgn="base" hangingPunct="0">
              <a:spcBef>
                <a:spcPct val="0"/>
              </a:spcBef>
              <a:spcAft>
                <a:spcPct val="0"/>
              </a:spcAft>
              <a:defRPr sz="4700">
                <a:solidFill>
                  <a:schemeClr val="tx2"/>
                </a:solidFill>
                <a:latin typeface="Times New Roman" pitchFamily="18" charset="0"/>
              </a:defRPr>
            </a:lvl8pPr>
            <a:lvl9pPr marL="1827498" algn="ctr" defTabSz="966097" rtl="0" eaLnBrk="0" fontAlgn="base" hangingPunct="0">
              <a:spcBef>
                <a:spcPct val="0"/>
              </a:spcBef>
              <a:spcAft>
                <a:spcPct val="0"/>
              </a:spcAft>
              <a:defRPr sz="4700">
                <a:solidFill>
                  <a:schemeClr val="tx2"/>
                </a:solidFill>
                <a:latin typeface="Times New Roman" pitchFamily="18" charset="0"/>
              </a:defRPr>
            </a:lvl9pPr>
          </a:lstStyle>
          <a:p>
            <a:pPr>
              <a:defRPr/>
            </a:pPr>
            <a:r>
              <a:rPr lang="en-US" altLang="en-US" sz="8800" b="1" kern="0" dirty="0">
                <a:solidFill>
                  <a:srgbClr val="FF0000"/>
                </a:solidFill>
                <a:latin typeface="Calibri"/>
              </a:rPr>
              <a:t/>
            </a:r>
            <a:br>
              <a:rPr lang="en-US" altLang="en-US" sz="8800" b="1" kern="0" dirty="0">
                <a:solidFill>
                  <a:srgbClr val="FF0000"/>
                </a:solidFill>
                <a:latin typeface="Calibri"/>
              </a:rPr>
            </a:br>
            <a:r>
              <a:rPr lang="en-US" altLang="en-US" sz="4800" b="1" kern="0" dirty="0" smtClean="0">
                <a:solidFill>
                  <a:srgbClr val="000000"/>
                </a:solidFill>
                <a:latin typeface="Calibri"/>
              </a:rPr>
              <a:t>PPE Hazard Assessment</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286000"/>
            <a:ext cx="2819400" cy="28194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2601515"/>
            <a:ext cx="3305797" cy="2188369"/>
          </a:xfrm>
          <a:prstGeom prst="rect">
            <a:avLst/>
          </a:prstGeom>
        </p:spPr>
      </p:pic>
    </p:spTree>
    <p:extLst>
      <p:ext uri="{BB962C8B-B14F-4D97-AF65-F5344CB8AC3E}">
        <p14:creationId xmlns:p14="http://schemas.microsoft.com/office/powerpoint/2010/main" val="144373878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219200"/>
            <a:ext cx="3886200" cy="4351338"/>
          </a:xfrm>
        </p:spPr>
        <p:txBody>
          <a:bodyPr/>
          <a:lstStyle/>
          <a:p>
            <a:pPr marL="0" lvl="0" indent="0">
              <a:buNone/>
            </a:pPr>
            <a:r>
              <a:rPr lang="en-US" sz="1600" b="1" u="sng" dirty="0" smtClean="0"/>
              <a:t>STEP ONE</a:t>
            </a:r>
          </a:p>
          <a:p>
            <a:pPr lvl="0"/>
            <a:r>
              <a:rPr lang="en-US" sz="1600" dirty="0" smtClean="0"/>
              <a:t>Inform affected employees of the process and involve them in this process. Discuss the reasons that this is being done. Review all job procedures for the area, the potential hazards of the job, and the PPE that is currently being used at this job.</a:t>
            </a:r>
          </a:p>
          <a:p>
            <a:pPr lvl="0"/>
            <a:endParaRPr lang="en-US" sz="1600" dirty="0"/>
          </a:p>
          <a:p>
            <a:pPr marL="0" lvl="0" indent="0">
              <a:buNone/>
            </a:pPr>
            <a:r>
              <a:rPr lang="en-US" sz="1600" b="1" u="sng" dirty="0" smtClean="0"/>
              <a:t>STEP TWO</a:t>
            </a:r>
          </a:p>
          <a:p>
            <a:r>
              <a:rPr lang="en-US" sz="1600" dirty="0" smtClean="0"/>
              <a:t>Review data such as reports of work-related injuries or illnesses, near-miss events and reported safety concerns. These are all sources of data that can provide helpful information for assessing hazards in the work area.</a:t>
            </a:r>
            <a:endParaRPr lang="en-US" sz="1600" dirty="0"/>
          </a:p>
          <a:p>
            <a:endParaRPr lang="en-US" dirty="0"/>
          </a:p>
        </p:txBody>
      </p:sp>
      <p:sp>
        <p:nvSpPr>
          <p:cNvPr id="4" name="Content Placeholder 3"/>
          <p:cNvSpPr>
            <a:spLocks noGrp="1"/>
          </p:cNvSpPr>
          <p:nvPr>
            <p:ph sz="half" idx="2"/>
          </p:nvPr>
        </p:nvSpPr>
        <p:spPr>
          <a:xfrm>
            <a:off x="4629150" y="1219200"/>
            <a:ext cx="3886200" cy="4351338"/>
          </a:xfrm>
        </p:spPr>
        <p:txBody>
          <a:bodyPr/>
          <a:lstStyle/>
          <a:p>
            <a:pPr marL="0" indent="0">
              <a:buNone/>
            </a:pPr>
            <a:r>
              <a:rPr lang="en-US" sz="1600" b="1" u="sng" dirty="0" smtClean="0"/>
              <a:t>STEP THREE</a:t>
            </a:r>
          </a:p>
          <a:p>
            <a:r>
              <a:rPr lang="en-US" sz="1600" dirty="0" smtClean="0"/>
              <a:t>Conduct a walk-through survey to identify the sources of hazards to the employees in the work area. Observe the following:</a:t>
            </a:r>
          </a:p>
          <a:p>
            <a:pPr lvl="1"/>
            <a:r>
              <a:rPr lang="en-US" sz="1300" dirty="0" smtClean="0"/>
              <a:t>Layout of the workplace</a:t>
            </a:r>
          </a:p>
          <a:p>
            <a:pPr lvl="1"/>
            <a:r>
              <a:rPr lang="en-US" sz="1300" dirty="0" smtClean="0"/>
              <a:t>Location of the employees</a:t>
            </a:r>
          </a:p>
          <a:p>
            <a:pPr lvl="1"/>
            <a:r>
              <a:rPr lang="en-US" sz="1300" dirty="0" smtClean="0"/>
              <a:t>Work operations</a:t>
            </a:r>
          </a:p>
          <a:p>
            <a:pPr lvl="1"/>
            <a:r>
              <a:rPr lang="en-US" sz="1300" dirty="0" smtClean="0"/>
              <a:t>Hazards and places where PPE is currently used including the device and reason for use </a:t>
            </a:r>
            <a:endParaRPr lang="en-US" sz="1300" dirty="0"/>
          </a:p>
          <a:p>
            <a:r>
              <a:rPr lang="en-US" sz="1600" dirty="0" smtClean="0"/>
              <a:t>Consideration should be given to the following basic hazard categories:</a:t>
            </a:r>
          </a:p>
          <a:p>
            <a:pPr marL="457200" indent="-457200">
              <a:buFont typeface="+mj-lt"/>
              <a:buAutoNum type="arabicPeriod"/>
            </a:pPr>
            <a:r>
              <a:rPr lang="en-US" sz="1600" dirty="0" smtClean="0"/>
              <a:t>Impact (flying/falling objects)</a:t>
            </a:r>
          </a:p>
          <a:p>
            <a:pPr marL="457200" indent="-457200">
              <a:buFont typeface="+mj-lt"/>
              <a:buAutoNum type="arabicPeriod"/>
            </a:pPr>
            <a:r>
              <a:rPr lang="en-US" sz="1600" dirty="0" smtClean="0"/>
              <a:t>Penetration (sharp objects piercing body)</a:t>
            </a:r>
          </a:p>
          <a:p>
            <a:pPr marL="457200" indent="-457200">
              <a:buFont typeface="+mj-lt"/>
              <a:buAutoNum type="arabicPeriod"/>
            </a:pPr>
            <a:r>
              <a:rPr lang="en-US" sz="1600" dirty="0" smtClean="0"/>
              <a:t>Compression (roll-over or pinching objects)</a:t>
            </a:r>
          </a:p>
          <a:p>
            <a:pPr marL="457200" indent="-457200">
              <a:buFont typeface="+mj-lt"/>
              <a:buAutoNum type="arabicPeriod"/>
            </a:pPr>
            <a:r>
              <a:rPr lang="en-US" sz="1600" dirty="0" smtClean="0"/>
              <a:t>Chemical exposure (inhalation, ingestion, skin contact, eye contact or injection)</a:t>
            </a:r>
            <a:endParaRPr lang="en-US" dirty="0"/>
          </a:p>
        </p:txBody>
      </p:sp>
      <p:sp>
        <p:nvSpPr>
          <p:cNvPr id="6" name="Title 1"/>
          <p:cNvSpPr>
            <a:spLocks noGrp="1"/>
          </p:cNvSpPr>
          <p:nvPr>
            <p:ph type="title"/>
          </p:nvPr>
        </p:nvSpPr>
        <p:spPr>
          <a:xfrm>
            <a:off x="114300" y="1"/>
            <a:ext cx="7886700" cy="1066800"/>
          </a:xfrm>
        </p:spPr>
        <p:txBody>
          <a:bodyPr/>
          <a:lstStyle/>
          <a:p>
            <a:r>
              <a:rPr lang="en-US" sz="3200" dirty="0" smtClean="0">
                <a:latin typeface="+mn-lt"/>
                <a:ea typeface="Times New Roman"/>
              </a:rPr>
              <a:t>Developing a PPE Hazard Assessment</a:t>
            </a:r>
            <a:endParaRPr lang="en-US" sz="3200" dirty="0">
              <a:latin typeface="+mn-lt"/>
            </a:endParaRPr>
          </a:p>
        </p:txBody>
      </p:sp>
    </p:spTree>
    <p:extLst>
      <p:ext uri="{BB962C8B-B14F-4D97-AF65-F5344CB8AC3E}">
        <p14:creationId xmlns:p14="http://schemas.microsoft.com/office/powerpoint/2010/main" val="301731868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371600"/>
            <a:ext cx="3886200" cy="4351338"/>
          </a:xfrm>
        </p:spPr>
        <p:txBody>
          <a:bodyPr/>
          <a:lstStyle/>
          <a:p>
            <a:pPr marL="0" lvl="0" indent="0">
              <a:buNone/>
            </a:pPr>
            <a:r>
              <a:rPr lang="en-US" sz="1800" b="1" u="sng" dirty="0" smtClean="0"/>
              <a:t>STEP THREE (</a:t>
            </a:r>
            <a:r>
              <a:rPr lang="en-US" sz="1800" b="1" u="sng" dirty="0" err="1" smtClean="0"/>
              <a:t>con’t</a:t>
            </a:r>
            <a:r>
              <a:rPr lang="en-US" sz="1800" b="1" u="sng" dirty="0" smtClean="0"/>
              <a:t>)</a:t>
            </a:r>
          </a:p>
          <a:p>
            <a:pPr marL="342900" indent="-342900">
              <a:buFont typeface="+mj-lt"/>
              <a:buAutoNum type="arabicPeriod" startAt="5"/>
            </a:pPr>
            <a:r>
              <a:rPr lang="en-US" sz="1800" dirty="0" smtClean="0"/>
              <a:t>Temperature extremes (heat/cold)</a:t>
            </a:r>
          </a:p>
          <a:p>
            <a:pPr marL="342900" indent="-342900">
              <a:buFont typeface="+mj-lt"/>
              <a:buAutoNum type="arabicPeriod" startAt="5"/>
            </a:pPr>
            <a:r>
              <a:rPr lang="en-US" sz="1800" dirty="0" smtClean="0"/>
              <a:t>Dust/flying debris (grinding, chipping, sanding, etc.)</a:t>
            </a:r>
          </a:p>
          <a:p>
            <a:pPr marL="342900" indent="-342900">
              <a:buFont typeface="+mj-lt"/>
              <a:buAutoNum type="arabicPeriod" startAt="5"/>
            </a:pPr>
            <a:r>
              <a:rPr lang="en-US" sz="1800" dirty="0" smtClean="0"/>
              <a:t>Falls (slip/trip, scaffolds, elevated work)</a:t>
            </a:r>
          </a:p>
          <a:p>
            <a:pPr marL="342900" indent="-342900">
              <a:buFont typeface="+mj-lt"/>
              <a:buAutoNum type="arabicPeriod" startAt="5"/>
            </a:pPr>
            <a:r>
              <a:rPr lang="en-US" sz="1800" dirty="0" smtClean="0"/>
              <a:t>Radiation (non-ionizing: UV/IR light, welding, brazing, cutting, furnaces, etc.)</a:t>
            </a:r>
          </a:p>
          <a:p>
            <a:pPr marL="342900" indent="-342900">
              <a:buFont typeface="+mj-lt"/>
              <a:buAutoNum type="arabicPeriod" startAt="5"/>
            </a:pPr>
            <a:r>
              <a:rPr lang="en-US" sz="1800" dirty="0" smtClean="0"/>
              <a:t>Noise (mechanical rooms, machines, cage washing, jackhammers, etc.)</a:t>
            </a:r>
          </a:p>
          <a:p>
            <a:pPr marL="342900" indent="-342900">
              <a:buFont typeface="+mj-lt"/>
              <a:buAutoNum type="arabicPeriod" startAt="5"/>
            </a:pPr>
            <a:r>
              <a:rPr lang="en-US" sz="1800" dirty="0" smtClean="0"/>
              <a:t>Electrical (shock, short circuit, arcing, static)</a:t>
            </a:r>
            <a:endParaRPr lang="en-US" sz="1600" dirty="0"/>
          </a:p>
          <a:p>
            <a:endParaRPr lang="en-US" sz="1600" b="1" u="sng" dirty="0" smtClean="0"/>
          </a:p>
          <a:p>
            <a:endParaRPr lang="en-US" dirty="0"/>
          </a:p>
        </p:txBody>
      </p:sp>
      <p:sp>
        <p:nvSpPr>
          <p:cNvPr id="4" name="Content Placeholder 3"/>
          <p:cNvSpPr>
            <a:spLocks noGrp="1"/>
          </p:cNvSpPr>
          <p:nvPr>
            <p:ph sz="half" idx="2"/>
          </p:nvPr>
        </p:nvSpPr>
        <p:spPr>
          <a:xfrm>
            <a:off x="4629150" y="1371600"/>
            <a:ext cx="3886200" cy="4351338"/>
          </a:xfrm>
        </p:spPr>
        <p:txBody>
          <a:bodyPr/>
          <a:lstStyle/>
          <a:p>
            <a:pPr marL="0" indent="0">
              <a:buNone/>
            </a:pPr>
            <a:r>
              <a:rPr lang="en-US" sz="1800" b="1" u="sng" dirty="0" smtClean="0"/>
              <a:t>STEP FOUR</a:t>
            </a:r>
          </a:p>
          <a:p>
            <a:r>
              <a:rPr lang="en-US" sz="1800" dirty="0" smtClean="0"/>
              <a:t>Select PPE: After considering and/or planning for other controls, select the PPE which provides at least the minimum level of protection required to protect employees from the hazards. USE THE FORM AND NOTE THE APPROPRIATE PPE IN THE BOXES.</a:t>
            </a:r>
          </a:p>
          <a:p>
            <a:pPr marL="0" indent="0">
              <a:buNone/>
            </a:pPr>
            <a:r>
              <a:rPr lang="en-US" sz="1800" b="1" u="sng" dirty="0" smtClean="0"/>
              <a:t>STEP FIVE</a:t>
            </a:r>
          </a:p>
          <a:p>
            <a:r>
              <a:rPr lang="en-US" sz="1800" dirty="0" smtClean="0"/>
              <a:t>Make this document accessible: Once it is completed, signed and dated, store the form either electronically or as a hard copy in a location easily accessible to employees and inspectors.</a:t>
            </a:r>
          </a:p>
          <a:p>
            <a:endParaRPr lang="en-US" dirty="0"/>
          </a:p>
        </p:txBody>
      </p:sp>
      <p:sp>
        <p:nvSpPr>
          <p:cNvPr id="6" name="Title 1"/>
          <p:cNvSpPr>
            <a:spLocks noGrp="1"/>
          </p:cNvSpPr>
          <p:nvPr>
            <p:ph type="title"/>
          </p:nvPr>
        </p:nvSpPr>
        <p:spPr>
          <a:xfrm>
            <a:off x="114300" y="1"/>
            <a:ext cx="7886700" cy="1066800"/>
          </a:xfrm>
        </p:spPr>
        <p:txBody>
          <a:bodyPr/>
          <a:lstStyle/>
          <a:p>
            <a:r>
              <a:rPr lang="en-US" sz="3200" dirty="0" smtClean="0">
                <a:latin typeface="+mn-lt"/>
                <a:ea typeface="Times New Roman"/>
              </a:rPr>
              <a:t>Developing a PPE Hazard Assessment</a:t>
            </a:r>
            <a:endParaRPr lang="en-US" sz="3200" dirty="0">
              <a:latin typeface="+mn-lt"/>
            </a:endParaRPr>
          </a:p>
        </p:txBody>
      </p:sp>
    </p:spTree>
    <p:extLst>
      <p:ext uri="{BB962C8B-B14F-4D97-AF65-F5344CB8AC3E}">
        <p14:creationId xmlns:p14="http://schemas.microsoft.com/office/powerpoint/2010/main" val="908818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
          <p:cNvSpPr>
            <a:spLocks noGrp="1" noChangeArrowheads="1"/>
          </p:cNvSpPr>
          <p:nvPr>
            <p:ph type="ctrTitle"/>
          </p:nvPr>
        </p:nvSpPr>
        <p:spPr bwMode="auto">
          <a:xfrm>
            <a:off x="2667000" y="3352800"/>
            <a:ext cx="3962400"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r>
              <a:rPr lang="en-US" altLang="en-US" sz="5400" b="1" dirty="0" smtClean="0">
                <a:latin typeface="+mn-lt"/>
              </a:rPr>
              <a:t>Do you see any hazards here?</a:t>
            </a:r>
            <a:r>
              <a:rPr lang="en-US" altLang="en-US" sz="6600" b="1" dirty="0" smtClean="0">
                <a:latin typeface="Arial Black" pitchFamily="34" charset="0"/>
              </a:rPr>
              <a:t/>
            </a:r>
            <a:br>
              <a:rPr lang="en-US" altLang="en-US" sz="6600" b="1" dirty="0" smtClean="0">
                <a:latin typeface="Arial Black" pitchFamily="34" charset="0"/>
              </a:rPr>
            </a:br>
            <a:endParaRPr lang="en-US" altLang="en-US" sz="5400" b="1" dirty="0" smtClean="0"/>
          </a:p>
        </p:txBody>
      </p:sp>
    </p:spTree>
    <p:extLst>
      <p:ext uri="{BB962C8B-B14F-4D97-AF65-F5344CB8AC3E}">
        <p14:creationId xmlns:p14="http://schemas.microsoft.com/office/powerpoint/2010/main" val="924969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371600"/>
            <a:ext cx="3886200" cy="4351338"/>
          </a:xfrm>
        </p:spPr>
        <p:txBody>
          <a:bodyPr/>
          <a:lstStyle/>
          <a:p>
            <a:pPr marL="0" lvl="0" indent="0">
              <a:buNone/>
            </a:pPr>
            <a:r>
              <a:rPr lang="en-US" sz="2000" b="1" u="sng" dirty="0" smtClean="0"/>
              <a:t>STEP SIX</a:t>
            </a:r>
          </a:p>
          <a:p>
            <a:r>
              <a:rPr lang="en-US" sz="2000" dirty="0" smtClean="0"/>
              <a:t>Revise Protocol: Update departmental protocols with the new or modified PPE requirements if necessary.</a:t>
            </a:r>
            <a:endParaRPr lang="en-US" sz="1800" dirty="0"/>
          </a:p>
          <a:p>
            <a:endParaRPr lang="en-US" sz="1600" b="1" u="sng" dirty="0" smtClean="0"/>
          </a:p>
          <a:p>
            <a:endParaRPr lang="en-US" dirty="0"/>
          </a:p>
        </p:txBody>
      </p:sp>
      <p:sp>
        <p:nvSpPr>
          <p:cNvPr id="4" name="Content Placeholder 3"/>
          <p:cNvSpPr>
            <a:spLocks noGrp="1"/>
          </p:cNvSpPr>
          <p:nvPr>
            <p:ph sz="half" idx="2"/>
          </p:nvPr>
        </p:nvSpPr>
        <p:spPr>
          <a:xfrm>
            <a:off x="4629150" y="1371600"/>
            <a:ext cx="3886200" cy="4351338"/>
          </a:xfrm>
        </p:spPr>
        <p:txBody>
          <a:bodyPr/>
          <a:lstStyle/>
          <a:p>
            <a:pPr marL="0" indent="0">
              <a:buNone/>
            </a:pPr>
            <a:r>
              <a:rPr lang="en-US" sz="2000" b="1" u="sng" dirty="0" smtClean="0"/>
              <a:t>STEP SEVEN</a:t>
            </a:r>
          </a:p>
          <a:p>
            <a:r>
              <a:rPr lang="en-US" sz="2000" dirty="0" smtClean="0"/>
              <a:t>Reassess the workplace as necessary by identifying and evaluating:</a:t>
            </a:r>
          </a:p>
          <a:p>
            <a:pPr marL="685800" lvl="1" indent="-342900">
              <a:buFont typeface="+mj-lt"/>
              <a:buAutoNum type="arabicPeriod"/>
            </a:pPr>
            <a:r>
              <a:rPr lang="en-US" dirty="0" smtClean="0"/>
              <a:t>New equipment and processes</a:t>
            </a:r>
          </a:p>
          <a:p>
            <a:pPr marL="685800" lvl="1" indent="-342900">
              <a:buFont typeface="+mj-lt"/>
              <a:buAutoNum type="arabicPeriod"/>
            </a:pPr>
            <a:r>
              <a:rPr lang="en-US" dirty="0" smtClean="0"/>
              <a:t>Accident records</a:t>
            </a:r>
          </a:p>
          <a:p>
            <a:pPr marL="685800" lvl="1" indent="-342900">
              <a:buFont typeface="+mj-lt"/>
              <a:buAutoNum type="arabicPeriod"/>
            </a:pPr>
            <a:r>
              <a:rPr lang="en-US" dirty="0" smtClean="0"/>
              <a:t>Suitability of previously selected PPE</a:t>
            </a:r>
          </a:p>
          <a:p>
            <a:endParaRPr lang="en-US" dirty="0"/>
          </a:p>
        </p:txBody>
      </p:sp>
      <p:sp>
        <p:nvSpPr>
          <p:cNvPr id="5" name="Title 1"/>
          <p:cNvSpPr txBox="1">
            <a:spLocks/>
          </p:cNvSpPr>
          <p:nvPr/>
        </p:nvSpPr>
        <p:spPr bwMode="auto">
          <a:xfrm>
            <a:off x="114300" y="0"/>
            <a:ext cx="7886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r>
              <a:rPr lang="en-US" sz="3200" dirty="0" smtClean="0">
                <a:latin typeface="+mn-lt"/>
                <a:ea typeface="Times New Roman"/>
              </a:rPr>
              <a:t>Developing a PPE Hazard Assessment</a:t>
            </a:r>
            <a:endParaRPr lang="en-US" sz="3200" dirty="0">
              <a:latin typeface="+mn-lt"/>
            </a:endParaRPr>
          </a:p>
        </p:txBody>
      </p:sp>
    </p:spTree>
    <p:extLst>
      <p:ext uri="{BB962C8B-B14F-4D97-AF65-F5344CB8AC3E}">
        <p14:creationId xmlns:p14="http://schemas.microsoft.com/office/powerpoint/2010/main" val="200569564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
            <a:ext cx="7886700" cy="1066800"/>
          </a:xfrm>
        </p:spPr>
        <p:txBody>
          <a:bodyPr/>
          <a:lstStyle/>
          <a:p>
            <a:r>
              <a:rPr lang="en-US" sz="3200" dirty="0" smtClean="0">
                <a:latin typeface="+mn-lt"/>
                <a:ea typeface="Times New Roman"/>
              </a:rPr>
              <a:t>Developing a PPE Hazard Assessment</a:t>
            </a:r>
            <a:endParaRPr lang="en-US" sz="3200" dirty="0">
              <a:latin typeface="+mn-lt"/>
            </a:endParaRPr>
          </a:p>
        </p:txBody>
      </p:sp>
      <p:sp>
        <p:nvSpPr>
          <p:cNvPr id="4" name="Content Placeholder 3"/>
          <p:cNvSpPr>
            <a:spLocks noGrp="1"/>
          </p:cNvSpPr>
          <p:nvPr>
            <p:ph sz="half" idx="1"/>
          </p:nvPr>
        </p:nvSpPr>
        <p:spPr/>
        <p:txBody>
          <a:bodyPr/>
          <a:lstStyle/>
          <a:p>
            <a:endParaRPr lang="en-US" sz="1600" b="1" u="sng" dirty="0" smtClean="0"/>
          </a:p>
          <a:p>
            <a:endParaRPr lang="en-US" dirty="0"/>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800600" y="1295400"/>
            <a:ext cx="3725540"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646" y="1219200"/>
            <a:ext cx="4114800" cy="4743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67191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200"/>
            <a:ext cx="7886700" cy="930275"/>
          </a:xfrm>
        </p:spPr>
        <p:txBody>
          <a:bodyPr/>
          <a:lstStyle/>
          <a:p>
            <a:r>
              <a:rPr lang="en-US" sz="3600" dirty="0" smtClean="0">
                <a:latin typeface="+mn-lt"/>
              </a:rPr>
              <a:t>Disclaimers</a:t>
            </a:r>
            <a:endParaRPr lang="en-US" sz="3600" dirty="0">
              <a:latin typeface="+mn-lt"/>
            </a:endParaRPr>
          </a:p>
        </p:txBody>
      </p:sp>
      <p:sp>
        <p:nvSpPr>
          <p:cNvPr id="3" name="Rectangle 2"/>
          <p:cNvSpPr/>
          <p:nvPr/>
        </p:nvSpPr>
        <p:spPr>
          <a:xfrm>
            <a:off x="838200" y="1516082"/>
            <a:ext cx="7315200" cy="3970318"/>
          </a:xfrm>
          <a:prstGeom prst="rect">
            <a:avLst/>
          </a:prstGeom>
        </p:spPr>
        <p:txBody>
          <a:bodyPr wrap="square">
            <a:spAutoFit/>
          </a:bodyPr>
          <a:lstStyle/>
          <a:p>
            <a:pPr marL="285750" indent="-285750">
              <a:buFont typeface="Arial" panose="020B0604020202020204" pitchFamily="34" charset="0"/>
              <a:buChar char="•"/>
            </a:pPr>
            <a:r>
              <a:rPr lang="en-US" dirty="0">
                <a:solidFill>
                  <a:prstClr val="black"/>
                </a:solidFill>
              </a:rPr>
              <a:t>This material was produced under grant number SH-29653-SH6 from the Occupational Safety and Health Administration, U.S. Department of Labor. It does not necessarily reflect the views or policies of the U.S. Department of Labor, nor does mention of trade names, commercial products, or organizations imply endorsement by the U.S. Government.</a:t>
            </a:r>
          </a:p>
          <a:p>
            <a:pPr marL="285750" indent="-285750">
              <a:lnSpc>
                <a:spcPct val="80000"/>
              </a:lnSpc>
              <a:spcBef>
                <a:spcPct val="0"/>
              </a:spcBef>
              <a:buFont typeface="Arial" panose="020B0604020202020204" pitchFamily="34" charset="0"/>
              <a:buChar char="•"/>
            </a:pPr>
            <a:endParaRPr lang="en-US" altLang="en-US" dirty="0">
              <a:solidFill>
                <a:prstClr val="black"/>
              </a:solidFill>
            </a:endParaRPr>
          </a:p>
          <a:p>
            <a:pPr marL="285750" indent="-285750">
              <a:lnSpc>
                <a:spcPct val="80000"/>
              </a:lnSpc>
              <a:spcBef>
                <a:spcPct val="0"/>
              </a:spcBef>
              <a:buFont typeface="Arial" panose="020B0604020202020204" pitchFamily="34" charset="0"/>
              <a:buChar char="•"/>
            </a:pPr>
            <a:r>
              <a:rPr lang="en-US" altLang="en-US" dirty="0">
                <a:solidFill>
                  <a:prstClr val="black"/>
                </a:solidFill>
              </a:rPr>
              <a:t>This training is not intended to replace site or company specific training on the recognition and control of hazards in the workplace.</a:t>
            </a:r>
          </a:p>
          <a:p>
            <a:pPr>
              <a:lnSpc>
                <a:spcPct val="80000"/>
              </a:lnSpc>
              <a:spcBef>
                <a:spcPct val="0"/>
              </a:spcBef>
            </a:pPr>
            <a:endParaRPr lang="en-US" altLang="en-US" dirty="0">
              <a:solidFill>
                <a:prstClr val="black"/>
              </a:solidFill>
            </a:endParaRPr>
          </a:p>
          <a:p>
            <a:pPr marL="285750" indent="-285750">
              <a:lnSpc>
                <a:spcPct val="80000"/>
              </a:lnSpc>
              <a:spcBef>
                <a:spcPct val="0"/>
              </a:spcBef>
              <a:buFont typeface="Arial" panose="020B0604020202020204" pitchFamily="34" charset="0"/>
              <a:buChar char="•"/>
            </a:pPr>
            <a:r>
              <a:rPr lang="en-US" altLang="en-US" dirty="0">
                <a:solidFill>
                  <a:prstClr val="black"/>
                </a:solidFill>
              </a:rPr>
              <a:t>Photos shown in this presentation may depict situations that are not in compliance with applicable OSHA/safety requirements.</a:t>
            </a:r>
          </a:p>
          <a:p>
            <a:pPr>
              <a:lnSpc>
                <a:spcPct val="80000"/>
              </a:lnSpc>
              <a:spcBef>
                <a:spcPct val="0"/>
              </a:spcBef>
            </a:pPr>
            <a:endParaRPr lang="en-US" altLang="en-US" dirty="0">
              <a:solidFill>
                <a:prstClr val="black"/>
              </a:solidFill>
            </a:endParaRPr>
          </a:p>
          <a:p>
            <a:pPr marL="285750" indent="-285750">
              <a:lnSpc>
                <a:spcPct val="80000"/>
              </a:lnSpc>
              <a:spcBef>
                <a:spcPct val="0"/>
              </a:spcBef>
              <a:buFont typeface="Arial" panose="020B0604020202020204" pitchFamily="34" charset="0"/>
              <a:buChar char="•"/>
            </a:pPr>
            <a:r>
              <a:rPr lang="en-US" altLang="en-US" dirty="0">
                <a:solidFill>
                  <a:prstClr val="black"/>
                </a:solidFill>
              </a:rPr>
              <a:t>It is the responsibility of the employer and its employees to comply with all pertinent OSHA/safety rules and regulations in the jurisdiction in which they work.</a:t>
            </a:r>
          </a:p>
          <a:p>
            <a:pPr marL="285750" indent="-285750">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val="1247446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p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8023" y="1371600"/>
            <a:ext cx="5577177" cy="419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382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mtv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346198"/>
            <a:ext cx="5562600" cy="418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807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8-3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295400"/>
            <a:ext cx="557585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025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p38"/>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752600" y="1371600"/>
            <a:ext cx="5715000" cy="42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034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CAR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295399"/>
            <a:ext cx="5791200" cy="43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415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rs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295400"/>
            <a:ext cx="5677231"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435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6-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295399"/>
            <a:ext cx="5867400" cy="44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650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mj0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1676400" y="1346199"/>
            <a:ext cx="5791200" cy="43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874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wp3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1676400" y="1346199"/>
            <a:ext cx="5791200" cy="43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614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1-4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219200"/>
            <a:ext cx="6019800" cy="452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357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a:xfrm>
            <a:off x="762000" y="-182563"/>
            <a:ext cx="4400550" cy="1325563"/>
          </a:xfrm>
        </p:spPr>
        <p:txBody>
          <a:bodyPr/>
          <a:lstStyle/>
          <a:p>
            <a:pPr eaLnBrk="1" hangingPunct="1"/>
            <a:r>
              <a:rPr lang="en-US" altLang="en-US" sz="3600" dirty="0" smtClean="0">
                <a:latin typeface="+mn-lt"/>
              </a:rPr>
              <a:t>Introduction</a:t>
            </a:r>
          </a:p>
        </p:txBody>
      </p:sp>
      <p:sp>
        <p:nvSpPr>
          <p:cNvPr id="19459" name="Rectangle 5"/>
          <p:cNvSpPr>
            <a:spLocks noChangeArrowheads="1"/>
          </p:cNvSpPr>
          <p:nvPr/>
        </p:nvSpPr>
        <p:spPr bwMode="auto">
          <a:xfrm>
            <a:off x="304800" y="1295400"/>
            <a:ext cx="7086600" cy="370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defTabSz="685800" eaLnBrk="0" hangingPunct="0">
              <a:lnSpc>
                <a:spcPct val="90000"/>
              </a:lnSpc>
              <a:spcBef>
                <a:spcPts val="750"/>
              </a:spcBef>
              <a:buFont typeface="Arial" charset="0"/>
              <a:buChar char="•"/>
              <a:defRPr sz="2100">
                <a:solidFill>
                  <a:schemeClr val="tx1"/>
                </a:solidFill>
                <a:latin typeface="Calibri" pitchFamily="34" charset="0"/>
              </a:defRPr>
            </a:lvl1pPr>
            <a:lvl2pPr marL="742950" indent="-285750" defTabSz="685800" eaLnBrk="0" hangingPunct="0">
              <a:lnSpc>
                <a:spcPct val="90000"/>
              </a:lnSpc>
              <a:spcBef>
                <a:spcPts val="375"/>
              </a:spcBef>
              <a:buFont typeface="Arial" charset="0"/>
              <a:buChar char="•"/>
              <a:defRPr>
                <a:solidFill>
                  <a:schemeClr val="tx1"/>
                </a:solidFill>
                <a:latin typeface="Calibri" pitchFamily="34" charset="0"/>
              </a:defRPr>
            </a:lvl2pPr>
            <a:lvl3pPr marL="1143000" indent="-228600" defTabSz="685800" eaLnBrk="0" hangingPunct="0">
              <a:lnSpc>
                <a:spcPct val="90000"/>
              </a:lnSpc>
              <a:spcBef>
                <a:spcPts val="375"/>
              </a:spcBef>
              <a:buFont typeface="Arial" charset="0"/>
              <a:buChar char="•"/>
              <a:defRPr sz="1500">
                <a:solidFill>
                  <a:schemeClr val="tx1"/>
                </a:solidFill>
                <a:latin typeface="Calibri" pitchFamily="34" charset="0"/>
              </a:defRPr>
            </a:lvl3pPr>
            <a:lvl4pPr marL="1600200" indent="-228600" defTabSz="685800" eaLnBrk="0" hangingPunct="0">
              <a:lnSpc>
                <a:spcPct val="90000"/>
              </a:lnSpc>
              <a:spcBef>
                <a:spcPts val="375"/>
              </a:spcBef>
              <a:buFont typeface="Arial" charset="0"/>
              <a:buChar char="•"/>
              <a:defRPr sz="1300">
                <a:solidFill>
                  <a:schemeClr val="tx1"/>
                </a:solidFill>
                <a:latin typeface="Calibri" pitchFamily="34" charset="0"/>
              </a:defRPr>
            </a:lvl4pPr>
            <a:lvl5pPr marL="2057400" indent="-228600" defTabSz="685800" eaLnBrk="0" hangingPunct="0">
              <a:lnSpc>
                <a:spcPct val="90000"/>
              </a:lnSpc>
              <a:spcBef>
                <a:spcPts val="375"/>
              </a:spcBef>
              <a:buFont typeface="Arial" charset="0"/>
              <a:buChar char="•"/>
              <a:defRPr sz="1300">
                <a:solidFill>
                  <a:schemeClr val="tx1"/>
                </a:solidFill>
                <a:latin typeface="Calibri" pitchFamily="34"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eaLnBrk="1" fontAlgn="base" hangingPunct="1">
              <a:spcAft>
                <a:spcPct val="0"/>
              </a:spcAft>
            </a:pPr>
            <a:r>
              <a:rPr lang="en-US" altLang="en-US" sz="2400" dirty="0" smtClean="0">
                <a:solidFill>
                  <a:srgbClr val="000000"/>
                </a:solidFill>
              </a:rPr>
              <a:t>Who am I &amp; Why are we here today</a:t>
            </a:r>
          </a:p>
          <a:p>
            <a:pPr eaLnBrk="1" fontAlgn="base" hangingPunct="1">
              <a:spcAft>
                <a:spcPct val="0"/>
              </a:spcAft>
            </a:pPr>
            <a:r>
              <a:rPr lang="en-US" altLang="en-US" sz="2400" dirty="0" smtClean="0">
                <a:solidFill>
                  <a:srgbClr val="000000"/>
                </a:solidFill>
              </a:rPr>
              <a:t>Who is ISRI, OSHA, Susan Harwood</a:t>
            </a:r>
          </a:p>
          <a:p>
            <a:pPr eaLnBrk="1" fontAlgn="base" hangingPunct="1">
              <a:spcAft>
                <a:spcPct val="0"/>
              </a:spcAft>
            </a:pPr>
            <a:r>
              <a:rPr lang="en-US" altLang="en-US" sz="2400" dirty="0" smtClean="0">
                <a:solidFill>
                  <a:srgbClr val="000000"/>
                </a:solidFill>
              </a:rPr>
              <a:t>WiiFM or What’s in it for me?</a:t>
            </a:r>
          </a:p>
          <a:p>
            <a:pPr eaLnBrk="1" fontAlgn="base" hangingPunct="1">
              <a:spcAft>
                <a:spcPct val="0"/>
              </a:spcAft>
            </a:pPr>
            <a:r>
              <a:rPr lang="en-US" altLang="en-US" sz="2400" dirty="0" smtClean="0">
                <a:solidFill>
                  <a:srgbClr val="000000"/>
                </a:solidFill>
              </a:rPr>
              <a:t>Safety issues in scrap recycling</a:t>
            </a:r>
          </a:p>
          <a:p>
            <a:pPr lvl="1" eaLnBrk="1" fontAlgn="base" hangingPunct="1">
              <a:spcAft>
                <a:spcPct val="0"/>
              </a:spcAft>
            </a:pPr>
            <a:r>
              <a:rPr lang="en-US" altLang="en-US" dirty="0" smtClean="0">
                <a:solidFill>
                  <a:srgbClr val="000000"/>
                </a:solidFill>
              </a:rPr>
              <a:t>Mobile Equipment safety – Housekeeping &amp; Fire Prevention – Lockout/Tagout – Hazard Communication – Personal Protective Equipment</a:t>
            </a:r>
          </a:p>
          <a:p>
            <a:pPr eaLnBrk="1" fontAlgn="base" hangingPunct="1">
              <a:spcAft>
                <a:spcPct val="0"/>
              </a:spcAft>
            </a:pPr>
            <a:r>
              <a:rPr lang="en-US" altLang="en-US" dirty="0" smtClean="0">
                <a:solidFill>
                  <a:srgbClr val="000000"/>
                </a:solidFill>
              </a:rPr>
              <a:t>Accidents/Incidents</a:t>
            </a:r>
          </a:p>
          <a:p>
            <a:pPr eaLnBrk="1" fontAlgn="base" hangingPunct="1">
              <a:spcAft>
                <a:spcPct val="0"/>
              </a:spcAft>
            </a:pPr>
            <a:r>
              <a:rPr lang="en-US" altLang="en-US" dirty="0" smtClean="0">
                <a:solidFill>
                  <a:srgbClr val="000000"/>
                </a:solidFill>
              </a:rPr>
              <a:t>Hazard Recognition</a:t>
            </a:r>
          </a:p>
          <a:p>
            <a:pPr eaLnBrk="1" fontAlgn="base" hangingPunct="1">
              <a:spcAft>
                <a:spcPct val="0"/>
              </a:spcAft>
            </a:pPr>
            <a:r>
              <a:rPr lang="en-US" altLang="en-US" dirty="0" smtClean="0">
                <a:solidFill>
                  <a:srgbClr val="000000"/>
                </a:solidFill>
              </a:rPr>
              <a:t>Job Hazard Analysis (JHA) understanding &amp; development</a:t>
            </a:r>
          </a:p>
        </p:txBody>
      </p:sp>
    </p:spTree>
    <p:extLst>
      <p:ext uri="{BB962C8B-B14F-4D97-AF65-F5344CB8AC3E}">
        <p14:creationId xmlns:p14="http://schemas.microsoft.com/office/powerpoint/2010/main" val="1631848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295399"/>
            <a:ext cx="5867400" cy="44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4442635" y="3680635"/>
            <a:ext cx="1013635" cy="10792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3264198" y="3048000"/>
            <a:ext cx="990600" cy="97790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119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6-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219199"/>
            <a:ext cx="6096000" cy="458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621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6-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295400"/>
            <a:ext cx="587999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421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sip5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219200"/>
            <a:ext cx="6019800" cy="452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046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rl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295400"/>
            <a:ext cx="6019800" cy="452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28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mtv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295400"/>
            <a:ext cx="5943600" cy="44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061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arc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295399"/>
            <a:ext cx="5867400" cy="44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912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12095" y="178594"/>
            <a:ext cx="91440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5" tIns="45683" rIns="91365" bIns="45683" anchor="ctr"/>
          <a:lstStyle>
            <a:lvl1pPr algn="ctr" defTabSz="966097" rtl="0" eaLnBrk="0" fontAlgn="base" hangingPunct="0">
              <a:spcBef>
                <a:spcPct val="0"/>
              </a:spcBef>
              <a:spcAft>
                <a:spcPct val="0"/>
              </a:spcAft>
              <a:defRPr sz="4700">
                <a:solidFill>
                  <a:schemeClr val="tx2"/>
                </a:solidFill>
                <a:latin typeface="+mj-lt"/>
                <a:ea typeface="+mj-ea"/>
                <a:cs typeface="+mj-cs"/>
              </a:defRPr>
            </a:lvl1pPr>
            <a:lvl2pPr algn="ctr" defTabSz="966097" rtl="0" eaLnBrk="0" fontAlgn="base" hangingPunct="0">
              <a:spcBef>
                <a:spcPct val="0"/>
              </a:spcBef>
              <a:spcAft>
                <a:spcPct val="0"/>
              </a:spcAft>
              <a:defRPr sz="4700">
                <a:solidFill>
                  <a:schemeClr val="tx2"/>
                </a:solidFill>
                <a:latin typeface="Times New Roman" pitchFamily="18" charset="0"/>
              </a:defRPr>
            </a:lvl2pPr>
            <a:lvl3pPr algn="ctr" defTabSz="966097" rtl="0" eaLnBrk="0" fontAlgn="base" hangingPunct="0">
              <a:spcBef>
                <a:spcPct val="0"/>
              </a:spcBef>
              <a:spcAft>
                <a:spcPct val="0"/>
              </a:spcAft>
              <a:defRPr sz="4700">
                <a:solidFill>
                  <a:schemeClr val="tx2"/>
                </a:solidFill>
                <a:latin typeface="Times New Roman" pitchFamily="18" charset="0"/>
              </a:defRPr>
            </a:lvl3pPr>
            <a:lvl4pPr algn="ctr" defTabSz="966097" rtl="0" eaLnBrk="0" fontAlgn="base" hangingPunct="0">
              <a:spcBef>
                <a:spcPct val="0"/>
              </a:spcBef>
              <a:spcAft>
                <a:spcPct val="0"/>
              </a:spcAft>
              <a:defRPr sz="4700">
                <a:solidFill>
                  <a:schemeClr val="tx2"/>
                </a:solidFill>
                <a:latin typeface="Times New Roman" pitchFamily="18" charset="0"/>
              </a:defRPr>
            </a:lvl4pPr>
            <a:lvl5pPr algn="ctr" defTabSz="966097" rtl="0" eaLnBrk="0" fontAlgn="base" hangingPunct="0">
              <a:spcBef>
                <a:spcPct val="0"/>
              </a:spcBef>
              <a:spcAft>
                <a:spcPct val="0"/>
              </a:spcAft>
              <a:defRPr sz="4700">
                <a:solidFill>
                  <a:schemeClr val="tx2"/>
                </a:solidFill>
                <a:latin typeface="Times New Roman" pitchFamily="18" charset="0"/>
              </a:defRPr>
            </a:lvl5pPr>
            <a:lvl6pPr marL="456875" algn="ctr" defTabSz="966097" rtl="0" eaLnBrk="0" fontAlgn="base" hangingPunct="0">
              <a:spcBef>
                <a:spcPct val="0"/>
              </a:spcBef>
              <a:spcAft>
                <a:spcPct val="0"/>
              </a:spcAft>
              <a:defRPr sz="4700">
                <a:solidFill>
                  <a:schemeClr val="tx2"/>
                </a:solidFill>
                <a:latin typeface="Times New Roman" pitchFamily="18" charset="0"/>
              </a:defRPr>
            </a:lvl6pPr>
            <a:lvl7pPr marL="913749" algn="ctr" defTabSz="966097" rtl="0" eaLnBrk="0" fontAlgn="base" hangingPunct="0">
              <a:spcBef>
                <a:spcPct val="0"/>
              </a:spcBef>
              <a:spcAft>
                <a:spcPct val="0"/>
              </a:spcAft>
              <a:defRPr sz="4700">
                <a:solidFill>
                  <a:schemeClr val="tx2"/>
                </a:solidFill>
                <a:latin typeface="Times New Roman" pitchFamily="18" charset="0"/>
              </a:defRPr>
            </a:lvl7pPr>
            <a:lvl8pPr marL="1370622" algn="ctr" defTabSz="966097" rtl="0" eaLnBrk="0" fontAlgn="base" hangingPunct="0">
              <a:spcBef>
                <a:spcPct val="0"/>
              </a:spcBef>
              <a:spcAft>
                <a:spcPct val="0"/>
              </a:spcAft>
              <a:defRPr sz="4700">
                <a:solidFill>
                  <a:schemeClr val="tx2"/>
                </a:solidFill>
                <a:latin typeface="Times New Roman" pitchFamily="18" charset="0"/>
              </a:defRPr>
            </a:lvl8pPr>
            <a:lvl9pPr marL="1827498" algn="ctr" defTabSz="966097" rtl="0" eaLnBrk="0" fontAlgn="base" hangingPunct="0">
              <a:spcBef>
                <a:spcPct val="0"/>
              </a:spcBef>
              <a:spcAft>
                <a:spcPct val="0"/>
              </a:spcAft>
              <a:defRPr sz="4700">
                <a:solidFill>
                  <a:schemeClr val="tx2"/>
                </a:solidFill>
                <a:latin typeface="Times New Roman" pitchFamily="18" charset="0"/>
              </a:defRPr>
            </a:lvl9pPr>
          </a:lstStyle>
          <a:p>
            <a:pPr>
              <a:defRPr/>
            </a:pPr>
            <a:r>
              <a:rPr lang="en-US" altLang="en-US" sz="7600" b="1" kern="0" dirty="0">
                <a:solidFill>
                  <a:srgbClr val="FF0000"/>
                </a:solidFill>
                <a:effectLst>
                  <a:outerShdw blurRad="38100" dist="38100" dir="2700000" algn="tl">
                    <a:srgbClr val="C0C0C0"/>
                  </a:outerShdw>
                </a:effectLst>
                <a:latin typeface="Times New Roman"/>
              </a:rPr>
              <a:t/>
            </a:r>
            <a:br>
              <a:rPr lang="en-US" altLang="en-US" sz="7600" b="1" kern="0" dirty="0">
                <a:solidFill>
                  <a:srgbClr val="FF0000"/>
                </a:solidFill>
                <a:effectLst>
                  <a:outerShdw blurRad="38100" dist="38100" dir="2700000" algn="tl">
                    <a:srgbClr val="C0C0C0"/>
                  </a:outerShdw>
                </a:effectLst>
                <a:latin typeface="Times New Roman"/>
              </a:rPr>
            </a:br>
            <a:r>
              <a:rPr lang="en-US" altLang="en-US" sz="4200" b="1" kern="0" dirty="0" smtClean="0">
                <a:solidFill>
                  <a:srgbClr val="000000"/>
                </a:solidFill>
                <a:latin typeface="+mn-lt"/>
              </a:rPr>
              <a:t>Mobile Equipment Safety</a:t>
            </a:r>
            <a:endParaRPr lang="en-US" altLang="en-US" sz="6800" kern="0" dirty="0">
              <a:solidFill>
                <a:srgbClr val="000000"/>
              </a:solidFill>
              <a:latin typeface="+mn-lt"/>
            </a:endParaRPr>
          </a:p>
        </p:txBody>
      </p:sp>
      <p:pic>
        <p:nvPicPr>
          <p:cNvPr id="71683" name="Picture 6" descr="2011-10-31_14-22-19_24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3739" y="1571626"/>
            <a:ext cx="3451679" cy="191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descr="2011-10-31_14-30-16_62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33714" y="1723430"/>
            <a:ext cx="2902857" cy="161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40000" y="3714750"/>
            <a:ext cx="3193143" cy="185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4251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62580"/>
            <a:ext cx="6324600" cy="600164"/>
          </a:xfrm>
          <a:prstGeom prst="rect">
            <a:avLst/>
          </a:prstGeom>
        </p:spPr>
        <p:txBody>
          <a:bodyPr wrap="square">
            <a:spAutoFit/>
          </a:bodyPr>
          <a:lstStyle/>
          <a:p>
            <a:r>
              <a:rPr lang="en-US" sz="3300" dirty="0" smtClean="0">
                <a:solidFill>
                  <a:prstClr val="black"/>
                </a:solidFill>
              </a:rPr>
              <a:t>Hazard Recognition</a:t>
            </a:r>
            <a:endParaRPr lang="en-US" sz="3300" dirty="0">
              <a:solidFill>
                <a:prstClr val="black"/>
              </a:solidFill>
            </a:endParaRPr>
          </a:p>
        </p:txBody>
      </p:sp>
      <p:pic>
        <p:nvPicPr>
          <p:cNvPr id="2" name="berea2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0200" y="1143000"/>
            <a:ext cx="5638800" cy="4229100"/>
          </a:xfrm>
          <a:prstGeom prst="rect">
            <a:avLst/>
          </a:prstGeom>
        </p:spPr>
      </p:pic>
    </p:spTree>
    <p:extLst>
      <p:ext uri="{BB962C8B-B14F-4D97-AF65-F5344CB8AC3E}">
        <p14:creationId xmlns:p14="http://schemas.microsoft.com/office/powerpoint/2010/main" val="3611775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Oval 2"/>
          <p:cNvSpPr>
            <a:spLocks noChangeArrowheads="1"/>
          </p:cNvSpPr>
          <p:nvPr/>
        </p:nvSpPr>
        <p:spPr bwMode="auto">
          <a:xfrm rot="257122">
            <a:off x="2490768" y="1669460"/>
            <a:ext cx="4033451" cy="3747194"/>
          </a:xfrm>
          <a:prstGeom prst="ellipse">
            <a:avLst/>
          </a:prstGeom>
          <a:noFill/>
          <a:ln w="76200">
            <a:solidFill>
              <a:schemeClr val="tx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65" tIns="45683" rIns="91365" bIns="45683" anchor="ctr"/>
          <a:lstStyle>
            <a:lvl1pPr defTabSz="966788">
              <a:defRPr sz="2400">
                <a:solidFill>
                  <a:schemeClr val="tx1"/>
                </a:solidFill>
                <a:latin typeface="Times New Roman" pitchFamily="18" charset="0"/>
              </a:defRPr>
            </a:lvl1pPr>
            <a:lvl2pPr marL="482600" defTabSz="966788">
              <a:defRPr sz="2400">
                <a:solidFill>
                  <a:schemeClr val="tx1"/>
                </a:solidFill>
                <a:latin typeface="Times New Roman" pitchFamily="18" charset="0"/>
              </a:defRPr>
            </a:lvl2pPr>
            <a:lvl3pPr marL="966788" defTabSz="966788">
              <a:defRPr sz="2400">
                <a:solidFill>
                  <a:schemeClr val="tx1"/>
                </a:solidFill>
                <a:latin typeface="Times New Roman" pitchFamily="18" charset="0"/>
              </a:defRPr>
            </a:lvl3pPr>
            <a:lvl4pPr marL="1449388" defTabSz="966788">
              <a:defRPr sz="2400">
                <a:solidFill>
                  <a:schemeClr val="tx1"/>
                </a:solidFill>
                <a:latin typeface="Times New Roman" pitchFamily="18" charset="0"/>
              </a:defRPr>
            </a:lvl4pPr>
            <a:lvl5pPr marL="1933575" defTabSz="966788">
              <a:defRPr sz="2400">
                <a:solidFill>
                  <a:schemeClr val="tx1"/>
                </a:solidFill>
                <a:latin typeface="Times New Roman" pitchFamily="18" charset="0"/>
              </a:defRPr>
            </a:lvl5pPr>
            <a:lvl6pPr marL="2390775" defTabSz="966788" eaLnBrk="0" fontAlgn="base" hangingPunct="0">
              <a:spcBef>
                <a:spcPct val="0"/>
              </a:spcBef>
              <a:spcAft>
                <a:spcPct val="0"/>
              </a:spcAft>
              <a:defRPr sz="2400">
                <a:solidFill>
                  <a:schemeClr val="tx1"/>
                </a:solidFill>
                <a:latin typeface="Times New Roman" pitchFamily="18" charset="0"/>
              </a:defRPr>
            </a:lvl6pPr>
            <a:lvl7pPr marL="2847975" defTabSz="966788" eaLnBrk="0" fontAlgn="base" hangingPunct="0">
              <a:spcBef>
                <a:spcPct val="0"/>
              </a:spcBef>
              <a:spcAft>
                <a:spcPct val="0"/>
              </a:spcAft>
              <a:defRPr sz="2400">
                <a:solidFill>
                  <a:schemeClr val="tx1"/>
                </a:solidFill>
                <a:latin typeface="Times New Roman" pitchFamily="18" charset="0"/>
              </a:defRPr>
            </a:lvl7pPr>
            <a:lvl8pPr marL="3305175" defTabSz="966788" eaLnBrk="0" fontAlgn="base" hangingPunct="0">
              <a:spcBef>
                <a:spcPct val="0"/>
              </a:spcBef>
              <a:spcAft>
                <a:spcPct val="0"/>
              </a:spcAft>
              <a:defRPr sz="2400">
                <a:solidFill>
                  <a:schemeClr val="tx1"/>
                </a:solidFill>
                <a:latin typeface="Times New Roman" pitchFamily="18" charset="0"/>
              </a:defRPr>
            </a:lvl8pPr>
            <a:lvl9pPr marL="3762375" defTabSz="966788" eaLnBrk="0" fontAlgn="base" hangingPunct="0">
              <a:spcBef>
                <a:spcPct val="0"/>
              </a:spcBef>
              <a:spcAft>
                <a:spcPct val="0"/>
              </a:spcAft>
              <a:defRPr sz="2400">
                <a:solidFill>
                  <a:schemeClr val="tx1"/>
                </a:solidFill>
                <a:latin typeface="Times New Roman" pitchFamily="18" charset="0"/>
              </a:defRPr>
            </a:lvl9pPr>
          </a:lstStyle>
          <a:p>
            <a:pPr algn="ctr">
              <a:defRPr/>
            </a:pPr>
            <a:endParaRPr lang="en-US" altLang="en-US" dirty="0">
              <a:solidFill>
                <a:prstClr val="black"/>
              </a:solidFill>
              <a:effectLst>
                <a:outerShdw blurRad="38100" dist="38100" dir="2700000" algn="tl">
                  <a:srgbClr val="C0C0C0"/>
                </a:outerShdw>
              </a:effectLst>
            </a:endParaRPr>
          </a:p>
        </p:txBody>
      </p:sp>
      <p:sp>
        <p:nvSpPr>
          <p:cNvPr id="131075" name="Text Box 3"/>
          <p:cNvSpPr txBox="1">
            <a:spLocks noChangeArrowheads="1"/>
          </p:cNvSpPr>
          <p:nvPr/>
        </p:nvSpPr>
        <p:spPr bwMode="auto">
          <a:xfrm>
            <a:off x="1676704" y="3123903"/>
            <a:ext cx="5637892" cy="70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5" tIns="45683" rIns="91365" bIns="45683">
            <a:spAutoFit/>
          </a:bodyPr>
          <a:lstStyle>
            <a:lvl1pPr defTabSz="966788">
              <a:defRPr sz="2400">
                <a:solidFill>
                  <a:schemeClr val="tx1"/>
                </a:solidFill>
                <a:latin typeface="Times New Roman" pitchFamily="18" charset="0"/>
              </a:defRPr>
            </a:lvl1pPr>
            <a:lvl2pPr marL="482600" defTabSz="966788">
              <a:defRPr sz="2400">
                <a:solidFill>
                  <a:schemeClr val="tx1"/>
                </a:solidFill>
                <a:latin typeface="Times New Roman" pitchFamily="18" charset="0"/>
              </a:defRPr>
            </a:lvl2pPr>
            <a:lvl3pPr marL="966788" defTabSz="966788">
              <a:defRPr sz="2400">
                <a:solidFill>
                  <a:schemeClr val="tx1"/>
                </a:solidFill>
                <a:latin typeface="Times New Roman" pitchFamily="18" charset="0"/>
              </a:defRPr>
            </a:lvl3pPr>
            <a:lvl4pPr marL="1449388" defTabSz="966788">
              <a:defRPr sz="2400">
                <a:solidFill>
                  <a:schemeClr val="tx1"/>
                </a:solidFill>
                <a:latin typeface="Times New Roman" pitchFamily="18" charset="0"/>
              </a:defRPr>
            </a:lvl4pPr>
            <a:lvl5pPr marL="1933575" defTabSz="966788">
              <a:defRPr sz="2400">
                <a:solidFill>
                  <a:schemeClr val="tx1"/>
                </a:solidFill>
                <a:latin typeface="Times New Roman" pitchFamily="18" charset="0"/>
              </a:defRPr>
            </a:lvl5pPr>
            <a:lvl6pPr marL="2390775" defTabSz="966788" eaLnBrk="0" fontAlgn="base" hangingPunct="0">
              <a:spcBef>
                <a:spcPct val="0"/>
              </a:spcBef>
              <a:spcAft>
                <a:spcPct val="0"/>
              </a:spcAft>
              <a:defRPr sz="2400">
                <a:solidFill>
                  <a:schemeClr val="tx1"/>
                </a:solidFill>
                <a:latin typeface="Times New Roman" pitchFamily="18" charset="0"/>
              </a:defRPr>
            </a:lvl6pPr>
            <a:lvl7pPr marL="2847975" defTabSz="966788" eaLnBrk="0" fontAlgn="base" hangingPunct="0">
              <a:spcBef>
                <a:spcPct val="0"/>
              </a:spcBef>
              <a:spcAft>
                <a:spcPct val="0"/>
              </a:spcAft>
              <a:defRPr sz="2400">
                <a:solidFill>
                  <a:schemeClr val="tx1"/>
                </a:solidFill>
                <a:latin typeface="Times New Roman" pitchFamily="18" charset="0"/>
              </a:defRPr>
            </a:lvl7pPr>
            <a:lvl8pPr marL="3305175" defTabSz="966788" eaLnBrk="0" fontAlgn="base" hangingPunct="0">
              <a:spcBef>
                <a:spcPct val="0"/>
              </a:spcBef>
              <a:spcAft>
                <a:spcPct val="0"/>
              </a:spcAft>
              <a:defRPr sz="2400">
                <a:solidFill>
                  <a:schemeClr val="tx1"/>
                </a:solidFill>
                <a:latin typeface="Times New Roman" pitchFamily="18" charset="0"/>
              </a:defRPr>
            </a:lvl8pPr>
            <a:lvl9pPr marL="3762375" defTabSz="96678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US" altLang="en-US" sz="4000" b="1" i="1" dirty="0">
                <a:solidFill>
                  <a:prstClr val="black"/>
                </a:solidFill>
                <a:effectLst>
                  <a:outerShdw blurRad="38100" dist="38100" dir="2700000" algn="tl">
                    <a:srgbClr val="C0C0C0"/>
                  </a:outerShdw>
                </a:effectLst>
                <a:latin typeface="Arial" pitchFamily="34" charset="0"/>
              </a:rPr>
              <a:t>Circle of Safety</a:t>
            </a:r>
          </a:p>
        </p:txBody>
      </p:sp>
      <p:sp>
        <p:nvSpPr>
          <p:cNvPr id="103428" name="Text Box 4"/>
          <p:cNvSpPr txBox="1">
            <a:spLocks noChangeArrowheads="1"/>
          </p:cNvSpPr>
          <p:nvPr/>
        </p:nvSpPr>
        <p:spPr bwMode="auto">
          <a:xfrm>
            <a:off x="637536" y="1531278"/>
            <a:ext cx="1954211" cy="83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65" tIns="45683" rIns="91365" bIns="45683">
            <a:spAutoFit/>
          </a:bodyPr>
          <a:lstStyle>
            <a:lvl1pPr defTabSz="966788">
              <a:spcBef>
                <a:spcPct val="20000"/>
              </a:spcBef>
              <a:buChar char="•"/>
              <a:defRPr sz="3400">
                <a:solidFill>
                  <a:schemeClr val="tx1"/>
                </a:solidFill>
                <a:latin typeface="Times New Roman" pitchFamily="18" charset="0"/>
              </a:defRPr>
            </a:lvl1pPr>
            <a:lvl2pPr marL="482600" indent="-303213" defTabSz="966788">
              <a:spcBef>
                <a:spcPct val="20000"/>
              </a:spcBef>
              <a:buChar char="–"/>
              <a:defRPr sz="3000">
                <a:solidFill>
                  <a:schemeClr val="tx1"/>
                </a:solidFill>
                <a:latin typeface="Times New Roman" pitchFamily="18" charset="0"/>
              </a:defRPr>
            </a:lvl2pPr>
            <a:lvl3pPr marL="966788" indent="-241300" defTabSz="966788">
              <a:spcBef>
                <a:spcPct val="20000"/>
              </a:spcBef>
              <a:buChar char="•"/>
              <a:defRPr sz="2500">
                <a:solidFill>
                  <a:schemeClr val="tx1"/>
                </a:solidFill>
                <a:latin typeface="Times New Roman" pitchFamily="18" charset="0"/>
              </a:defRPr>
            </a:lvl3pPr>
            <a:lvl4pPr marL="1449388" indent="-242888" defTabSz="966788">
              <a:spcBef>
                <a:spcPct val="20000"/>
              </a:spcBef>
              <a:buChar char="–"/>
              <a:defRPr sz="2100">
                <a:solidFill>
                  <a:schemeClr val="tx1"/>
                </a:solidFill>
                <a:latin typeface="Times New Roman" pitchFamily="18" charset="0"/>
              </a:defRPr>
            </a:lvl4pPr>
            <a:lvl5pPr marL="1933575" indent="-241300" defTabSz="966788">
              <a:spcBef>
                <a:spcPct val="20000"/>
              </a:spcBef>
              <a:buChar char="»"/>
              <a:defRPr sz="2100">
                <a:solidFill>
                  <a:schemeClr val="tx1"/>
                </a:solidFill>
                <a:latin typeface="Times New Roman" pitchFamily="18" charset="0"/>
              </a:defRPr>
            </a:lvl5pPr>
            <a:lvl6pPr marL="2390775" indent="-241300" defTabSz="966788" eaLnBrk="0" fontAlgn="base" hangingPunct="0">
              <a:spcBef>
                <a:spcPct val="20000"/>
              </a:spcBef>
              <a:spcAft>
                <a:spcPct val="0"/>
              </a:spcAft>
              <a:buChar char="»"/>
              <a:defRPr sz="2100">
                <a:solidFill>
                  <a:schemeClr val="tx1"/>
                </a:solidFill>
                <a:latin typeface="Times New Roman" pitchFamily="18" charset="0"/>
              </a:defRPr>
            </a:lvl6pPr>
            <a:lvl7pPr marL="2847975" indent="-241300" defTabSz="966788" eaLnBrk="0" fontAlgn="base" hangingPunct="0">
              <a:spcBef>
                <a:spcPct val="20000"/>
              </a:spcBef>
              <a:spcAft>
                <a:spcPct val="0"/>
              </a:spcAft>
              <a:buChar char="»"/>
              <a:defRPr sz="2100">
                <a:solidFill>
                  <a:schemeClr val="tx1"/>
                </a:solidFill>
                <a:latin typeface="Times New Roman" pitchFamily="18" charset="0"/>
              </a:defRPr>
            </a:lvl7pPr>
            <a:lvl8pPr marL="3305175" indent="-241300" defTabSz="966788" eaLnBrk="0" fontAlgn="base" hangingPunct="0">
              <a:spcBef>
                <a:spcPct val="20000"/>
              </a:spcBef>
              <a:spcAft>
                <a:spcPct val="0"/>
              </a:spcAft>
              <a:buChar char="»"/>
              <a:defRPr sz="2100">
                <a:solidFill>
                  <a:schemeClr val="tx1"/>
                </a:solidFill>
                <a:latin typeface="Times New Roman" pitchFamily="18" charset="0"/>
              </a:defRPr>
            </a:lvl8pPr>
            <a:lvl9pPr marL="3762375" indent="-241300" defTabSz="966788" eaLnBrk="0" fontAlgn="base" hangingPunct="0">
              <a:spcBef>
                <a:spcPct val="20000"/>
              </a:spcBef>
              <a:spcAft>
                <a:spcPct val="0"/>
              </a:spcAft>
              <a:buChar char="»"/>
              <a:defRPr sz="2100">
                <a:solidFill>
                  <a:schemeClr val="tx1"/>
                </a:solidFill>
                <a:latin typeface="Times New Roman" pitchFamily="18" charset="0"/>
              </a:defRPr>
            </a:lvl9pPr>
          </a:lstStyle>
          <a:p>
            <a:pPr algn="ctr">
              <a:spcBef>
                <a:spcPct val="50000"/>
              </a:spcBef>
              <a:buFontTx/>
              <a:buNone/>
            </a:pPr>
            <a:r>
              <a:rPr lang="en-US" altLang="en-US" sz="2400" b="1" dirty="0">
                <a:solidFill>
                  <a:prstClr val="black"/>
                </a:solidFill>
                <a:latin typeface="Arial" charset="0"/>
              </a:rPr>
              <a:t>Do a Walk Around</a:t>
            </a:r>
          </a:p>
        </p:txBody>
      </p:sp>
      <p:sp>
        <p:nvSpPr>
          <p:cNvPr id="103429" name="Text Box 5"/>
          <p:cNvSpPr txBox="1">
            <a:spLocks noChangeArrowheads="1"/>
          </p:cNvSpPr>
          <p:nvPr/>
        </p:nvSpPr>
        <p:spPr bwMode="auto">
          <a:xfrm>
            <a:off x="6858000" y="1748210"/>
            <a:ext cx="1952960" cy="46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65" tIns="45683" rIns="91365" bIns="45683">
            <a:spAutoFit/>
          </a:bodyPr>
          <a:lstStyle>
            <a:lvl1pPr defTabSz="966788">
              <a:spcBef>
                <a:spcPct val="20000"/>
              </a:spcBef>
              <a:buChar char="•"/>
              <a:defRPr sz="3400">
                <a:solidFill>
                  <a:schemeClr val="tx1"/>
                </a:solidFill>
                <a:latin typeface="Times New Roman" pitchFamily="18" charset="0"/>
              </a:defRPr>
            </a:lvl1pPr>
            <a:lvl2pPr marL="482600" indent="-303213" defTabSz="966788">
              <a:spcBef>
                <a:spcPct val="20000"/>
              </a:spcBef>
              <a:buChar char="–"/>
              <a:defRPr sz="3000">
                <a:solidFill>
                  <a:schemeClr val="tx1"/>
                </a:solidFill>
                <a:latin typeface="Times New Roman" pitchFamily="18" charset="0"/>
              </a:defRPr>
            </a:lvl2pPr>
            <a:lvl3pPr marL="966788" indent="-241300" defTabSz="966788">
              <a:spcBef>
                <a:spcPct val="20000"/>
              </a:spcBef>
              <a:buChar char="•"/>
              <a:defRPr sz="2500">
                <a:solidFill>
                  <a:schemeClr val="tx1"/>
                </a:solidFill>
                <a:latin typeface="Times New Roman" pitchFamily="18" charset="0"/>
              </a:defRPr>
            </a:lvl3pPr>
            <a:lvl4pPr marL="1449388" indent="-242888" defTabSz="966788">
              <a:spcBef>
                <a:spcPct val="20000"/>
              </a:spcBef>
              <a:buChar char="–"/>
              <a:defRPr sz="2100">
                <a:solidFill>
                  <a:schemeClr val="tx1"/>
                </a:solidFill>
                <a:latin typeface="Times New Roman" pitchFamily="18" charset="0"/>
              </a:defRPr>
            </a:lvl4pPr>
            <a:lvl5pPr marL="1933575" indent="-241300" defTabSz="966788">
              <a:spcBef>
                <a:spcPct val="20000"/>
              </a:spcBef>
              <a:buChar char="»"/>
              <a:defRPr sz="2100">
                <a:solidFill>
                  <a:schemeClr val="tx1"/>
                </a:solidFill>
                <a:latin typeface="Times New Roman" pitchFamily="18" charset="0"/>
              </a:defRPr>
            </a:lvl5pPr>
            <a:lvl6pPr marL="2390775" indent="-241300" defTabSz="966788" eaLnBrk="0" fontAlgn="base" hangingPunct="0">
              <a:spcBef>
                <a:spcPct val="20000"/>
              </a:spcBef>
              <a:spcAft>
                <a:spcPct val="0"/>
              </a:spcAft>
              <a:buChar char="»"/>
              <a:defRPr sz="2100">
                <a:solidFill>
                  <a:schemeClr val="tx1"/>
                </a:solidFill>
                <a:latin typeface="Times New Roman" pitchFamily="18" charset="0"/>
              </a:defRPr>
            </a:lvl6pPr>
            <a:lvl7pPr marL="2847975" indent="-241300" defTabSz="966788" eaLnBrk="0" fontAlgn="base" hangingPunct="0">
              <a:spcBef>
                <a:spcPct val="20000"/>
              </a:spcBef>
              <a:spcAft>
                <a:spcPct val="0"/>
              </a:spcAft>
              <a:buChar char="»"/>
              <a:defRPr sz="2100">
                <a:solidFill>
                  <a:schemeClr val="tx1"/>
                </a:solidFill>
                <a:latin typeface="Times New Roman" pitchFamily="18" charset="0"/>
              </a:defRPr>
            </a:lvl7pPr>
            <a:lvl8pPr marL="3305175" indent="-241300" defTabSz="966788" eaLnBrk="0" fontAlgn="base" hangingPunct="0">
              <a:spcBef>
                <a:spcPct val="20000"/>
              </a:spcBef>
              <a:spcAft>
                <a:spcPct val="0"/>
              </a:spcAft>
              <a:buChar char="»"/>
              <a:defRPr sz="2100">
                <a:solidFill>
                  <a:schemeClr val="tx1"/>
                </a:solidFill>
                <a:latin typeface="Times New Roman" pitchFamily="18" charset="0"/>
              </a:defRPr>
            </a:lvl8pPr>
            <a:lvl9pPr marL="3762375" indent="-241300" defTabSz="966788" eaLnBrk="0" fontAlgn="base" hangingPunct="0">
              <a:spcBef>
                <a:spcPct val="20000"/>
              </a:spcBef>
              <a:spcAft>
                <a:spcPct val="0"/>
              </a:spcAft>
              <a:buChar char="»"/>
              <a:defRPr sz="2100">
                <a:solidFill>
                  <a:schemeClr val="tx1"/>
                </a:solidFill>
                <a:latin typeface="Times New Roman" pitchFamily="18" charset="0"/>
              </a:defRPr>
            </a:lvl9pPr>
          </a:lstStyle>
          <a:p>
            <a:pPr algn="ctr">
              <a:spcBef>
                <a:spcPct val="50000"/>
              </a:spcBef>
              <a:buFontTx/>
              <a:buNone/>
            </a:pPr>
            <a:r>
              <a:rPr lang="en-US" altLang="en-US" sz="2400" b="1" dirty="0">
                <a:solidFill>
                  <a:prstClr val="black"/>
                </a:solidFill>
                <a:latin typeface="Arial" charset="0"/>
              </a:rPr>
              <a:t>Inspection</a:t>
            </a:r>
          </a:p>
        </p:txBody>
      </p:sp>
      <p:sp>
        <p:nvSpPr>
          <p:cNvPr id="103430" name="Text Box 6"/>
          <p:cNvSpPr txBox="1">
            <a:spLocks noChangeArrowheads="1"/>
          </p:cNvSpPr>
          <p:nvPr/>
        </p:nvSpPr>
        <p:spPr bwMode="auto">
          <a:xfrm>
            <a:off x="637536" y="4876800"/>
            <a:ext cx="1954211" cy="83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65" tIns="45683" rIns="91365" bIns="45683">
            <a:spAutoFit/>
          </a:bodyPr>
          <a:lstStyle>
            <a:lvl1pPr defTabSz="966788">
              <a:spcBef>
                <a:spcPct val="20000"/>
              </a:spcBef>
              <a:buChar char="•"/>
              <a:defRPr sz="3400">
                <a:solidFill>
                  <a:schemeClr val="tx1"/>
                </a:solidFill>
                <a:latin typeface="Times New Roman" pitchFamily="18" charset="0"/>
              </a:defRPr>
            </a:lvl1pPr>
            <a:lvl2pPr marL="482600" indent="-303213" defTabSz="966788">
              <a:spcBef>
                <a:spcPct val="20000"/>
              </a:spcBef>
              <a:buChar char="–"/>
              <a:defRPr sz="3000">
                <a:solidFill>
                  <a:schemeClr val="tx1"/>
                </a:solidFill>
                <a:latin typeface="Times New Roman" pitchFamily="18" charset="0"/>
              </a:defRPr>
            </a:lvl2pPr>
            <a:lvl3pPr marL="966788" indent="-241300" defTabSz="966788">
              <a:spcBef>
                <a:spcPct val="20000"/>
              </a:spcBef>
              <a:buChar char="•"/>
              <a:defRPr sz="2500">
                <a:solidFill>
                  <a:schemeClr val="tx1"/>
                </a:solidFill>
                <a:latin typeface="Times New Roman" pitchFamily="18" charset="0"/>
              </a:defRPr>
            </a:lvl3pPr>
            <a:lvl4pPr marL="1449388" indent="-242888" defTabSz="966788">
              <a:spcBef>
                <a:spcPct val="20000"/>
              </a:spcBef>
              <a:buChar char="–"/>
              <a:defRPr sz="2100">
                <a:solidFill>
                  <a:schemeClr val="tx1"/>
                </a:solidFill>
                <a:latin typeface="Times New Roman" pitchFamily="18" charset="0"/>
              </a:defRPr>
            </a:lvl4pPr>
            <a:lvl5pPr marL="1933575" indent="-241300" defTabSz="966788">
              <a:spcBef>
                <a:spcPct val="20000"/>
              </a:spcBef>
              <a:buChar char="»"/>
              <a:defRPr sz="2100">
                <a:solidFill>
                  <a:schemeClr val="tx1"/>
                </a:solidFill>
                <a:latin typeface="Times New Roman" pitchFamily="18" charset="0"/>
              </a:defRPr>
            </a:lvl5pPr>
            <a:lvl6pPr marL="2390775" indent="-241300" defTabSz="966788" eaLnBrk="0" fontAlgn="base" hangingPunct="0">
              <a:spcBef>
                <a:spcPct val="20000"/>
              </a:spcBef>
              <a:spcAft>
                <a:spcPct val="0"/>
              </a:spcAft>
              <a:buChar char="»"/>
              <a:defRPr sz="2100">
                <a:solidFill>
                  <a:schemeClr val="tx1"/>
                </a:solidFill>
                <a:latin typeface="Times New Roman" pitchFamily="18" charset="0"/>
              </a:defRPr>
            </a:lvl6pPr>
            <a:lvl7pPr marL="2847975" indent="-241300" defTabSz="966788" eaLnBrk="0" fontAlgn="base" hangingPunct="0">
              <a:spcBef>
                <a:spcPct val="20000"/>
              </a:spcBef>
              <a:spcAft>
                <a:spcPct val="0"/>
              </a:spcAft>
              <a:buChar char="»"/>
              <a:defRPr sz="2100">
                <a:solidFill>
                  <a:schemeClr val="tx1"/>
                </a:solidFill>
                <a:latin typeface="Times New Roman" pitchFamily="18" charset="0"/>
              </a:defRPr>
            </a:lvl7pPr>
            <a:lvl8pPr marL="3305175" indent="-241300" defTabSz="966788" eaLnBrk="0" fontAlgn="base" hangingPunct="0">
              <a:spcBef>
                <a:spcPct val="20000"/>
              </a:spcBef>
              <a:spcAft>
                <a:spcPct val="0"/>
              </a:spcAft>
              <a:buChar char="»"/>
              <a:defRPr sz="2100">
                <a:solidFill>
                  <a:schemeClr val="tx1"/>
                </a:solidFill>
                <a:latin typeface="Times New Roman" pitchFamily="18" charset="0"/>
              </a:defRPr>
            </a:lvl8pPr>
            <a:lvl9pPr marL="3762375" indent="-241300" defTabSz="966788" eaLnBrk="0" fontAlgn="base" hangingPunct="0">
              <a:spcBef>
                <a:spcPct val="20000"/>
              </a:spcBef>
              <a:spcAft>
                <a:spcPct val="0"/>
              </a:spcAft>
              <a:buChar char="»"/>
              <a:defRPr sz="2100">
                <a:solidFill>
                  <a:schemeClr val="tx1"/>
                </a:solidFill>
                <a:latin typeface="Times New Roman" pitchFamily="18" charset="0"/>
              </a:defRPr>
            </a:lvl9pPr>
          </a:lstStyle>
          <a:p>
            <a:pPr algn="ctr">
              <a:spcBef>
                <a:spcPct val="50000"/>
              </a:spcBef>
              <a:buFontTx/>
              <a:buNone/>
            </a:pPr>
            <a:r>
              <a:rPr lang="en-US" altLang="en-US" sz="2400" b="1" dirty="0">
                <a:solidFill>
                  <a:prstClr val="black"/>
                </a:solidFill>
                <a:latin typeface="Arial" charset="0"/>
              </a:rPr>
              <a:t>Before Operating</a:t>
            </a:r>
          </a:p>
        </p:txBody>
      </p:sp>
      <p:sp>
        <p:nvSpPr>
          <p:cNvPr id="103431" name="Text Box 7"/>
          <p:cNvSpPr txBox="1">
            <a:spLocks noChangeArrowheads="1"/>
          </p:cNvSpPr>
          <p:nvPr/>
        </p:nvSpPr>
        <p:spPr bwMode="auto">
          <a:xfrm>
            <a:off x="6886240" y="4876800"/>
            <a:ext cx="1952960" cy="83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65" tIns="45683" rIns="91365" bIns="45683">
            <a:spAutoFit/>
          </a:bodyPr>
          <a:lstStyle>
            <a:lvl1pPr defTabSz="966788">
              <a:spcBef>
                <a:spcPct val="20000"/>
              </a:spcBef>
              <a:buChar char="•"/>
              <a:defRPr sz="3400">
                <a:solidFill>
                  <a:schemeClr val="tx1"/>
                </a:solidFill>
                <a:latin typeface="Times New Roman" pitchFamily="18" charset="0"/>
              </a:defRPr>
            </a:lvl1pPr>
            <a:lvl2pPr marL="482600" indent="-303213" defTabSz="966788">
              <a:spcBef>
                <a:spcPct val="20000"/>
              </a:spcBef>
              <a:buChar char="–"/>
              <a:defRPr sz="3000">
                <a:solidFill>
                  <a:schemeClr val="tx1"/>
                </a:solidFill>
                <a:latin typeface="Times New Roman" pitchFamily="18" charset="0"/>
              </a:defRPr>
            </a:lvl2pPr>
            <a:lvl3pPr marL="966788" indent="-241300" defTabSz="966788">
              <a:spcBef>
                <a:spcPct val="20000"/>
              </a:spcBef>
              <a:buChar char="•"/>
              <a:defRPr sz="2500">
                <a:solidFill>
                  <a:schemeClr val="tx1"/>
                </a:solidFill>
                <a:latin typeface="Times New Roman" pitchFamily="18" charset="0"/>
              </a:defRPr>
            </a:lvl3pPr>
            <a:lvl4pPr marL="1449388" indent="-242888" defTabSz="966788">
              <a:spcBef>
                <a:spcPct val="20000"/>
              </a:spcBef>
              <a:buChar char="–"/>
              <a:defRPr sz="2100">
                <a:solidFill>
                  <a:schemeClr val="tx1"/>
                </a:solidFill>
                <a:latin typeface="Times New Roman" pitchFamily="18" charset="0"/>
              </a:defRPr>
            </a:lvl4pPr>
            <a:lvl5pPr marL="1933575" indent="-241300" defTabSz="966788">
              <a:spcBef>
                <a:spcPct val="20000"/>
              </a:spcBef>
              <a:buChar char="»"/>
              <a:defRPr sz="2100">
                <a:solidFill>
                  <a:schemeClr val="tx1"/>
                </a:solidFill>
                <a:latin typeface="Times New Roman" pitchFamily="18" charset="0"/>
              </a:defRPr>
            </a:lvl5pPr>
            <a:lvl6pPr marL="2390775" indent="-241300" defTabSz="966788" eaLnBrk="0" fontAlgn="base" hangingPunct="0">
              <a:spcBef>
                <a:spcPct val="20000"/>
              </a:spcBef>
              <a:spcAft>
                <a:spcPct val="0"/>
              </a:spcAft>
              <a:buChar char="»"/>
              <a:defRPr sz="2100">
                <a:solidFill>
                  <a:schemeClr val="tx1"/>
                </a:solidFill>
                <a:latin typeface="Times New Roman" pitchFamily="18" charset="0"/>
              </a:defRPr>
            </a:lvl6pPr>
            <a:lvl7pPr marL="2847975" indent="-241300" defTabSz="966788" eaLnBrk="0" fontAlgn="base" hangingPunct="0">
              <a:spcBef>
                <a:spcPct val="20000"/>
              </a:spcBef>
              <a:spcAft>
                <a:spcPct val="0"/>
              </a:spcAft>
              <a:buChar char="»"/>
              <a:defRPr sz="2100">
                <a:solidFill>
                  <a:schemeClr val="tx1"/>
                </a:solidFill>
                <a:latin typeface="Times New Roman" pitchFamily="18" charset="0"/>
              </a:defRPr>
            </a:lvl7pPr>
            <a:lvl8pPr marL="3305175" indent="-241300" defTabSz="966788" eaLnBrk="0" fontAlgn="base" hangingPunct="0">
              <a:spcBef>
                <a:spcPct val="20000"/>
              </a:spcBef>
              <a:spcAft>
                <a:spcPct val="0"/>
              </a:spcAft>
              <a:buChar char="»"/>
              <a:defRPr sz="2100">
                <a:solidFill>
                  <a:schemeClr val="tx1"/>
                </a:solidFill>
                <a:latin typeface="Times New Roman" pitchFamily="18" charset="0"/>
              </a:defRPr>
            </a:lvl8pPr>
            <a:lvl9pPr marL="3762375" indent="-241300" defTabSz="966788" eaLnBrk="0" fontAlgn="base" hangingPunct="0">
              <a:spcBef>
                <a:spcPct val="20000"/>
              </a:spcBef>
              <a:spcAft>
                <a:spcPct val="0"/>
              </a:spcAft>
              <a:buChar char="»"/>
              <a:defRPr sz="2100">
                <a:solidFill>
                  <a:schemeClr val="tx1"/>
                </a:solidFill>
                <a:latin typeface="Times New Roman" pitchFamily="18" charset="0"/>
              </a:defRPr>
            </a:lvl9pPr>
          </a:lstStyle>
          <a:p>
            <a:pPr algn="ctr">
              <a:spcBef>
                <a:spcPct val="50000"/>
              </a:spcBef>
              <a:buFontTx/>
              <a:buNone/>
            </a:pPr>
            <a:r>
              <a:rPr lang="en-US" altLang="en-US" sz="2400" b="1" dirty="0">
                <a:solidFill>
                  <a:prstClr val="black"/>
                </a:solidFill>
                <a:latin typeface="Arial" charset="0"/>
              </a:rPr>
              <a:t>The Equipment</a:t>
            </a:r>
          </a:p>
        </p:txBody>
      </p:sp>
      <p:sp>
        <p:nvSpPr>
          <p:cNvPr id="8" name="Title 1"/>
          <p:cNvSpPr txBox="1">
            <a:spLocks/>
          </p:cNvSpPr>
          <p:nvPr/>
        </p:nvSpPr>
        <p:spPr>
          <a:xfrm>
            <a:off x="217714" y="152400"/>
            <a:ext cx="7886095" cy="95934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n-US" altLang="en-US" sz="3600" dirty="0" smtClean="0">
                <a:solidFill>
                  <a:prstClr val="black"/>
                </a:solidFill>
                <a:latin typeface="Calibri"/>
              </a:rPr>
              <a:t>Know your surroundings</a:t>
            </a:r>
          </a:p>
        </p:txBody>
      </p:sp>
    </p:spTree>
    <p:extLst>
      <p:ext uri="{BB962C8B-B14F-4D97-AF65-F5344CB8AC3E}">
        <p14:creationId xmlns:p14="http://schemas.microsoft.com/office/powerpoint/2010/main" val="482596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a:xfrm>
            <a:off x="762000" y="-182563"/>
            <a:ext cx="4400550" cy="1325563"/>
          </a:xfrm>
        </p:spPr>
        <p:txBody>
          <a:bodyPr/>
          <a:lstStyle/>
          <a:p>
            <a:pPr eaLnBrk="1" hangingPunct="1"/>
            <a:r>
              <a:rPr lang="en-US" altLang="en-US" sz="3600" dirty="0" smtClean="0">
                <a:latin typeface="+mn-lt"/>
              </a:rPr>
              <a:t>Learning Objectives</a:t>
            </a:r>
          </a:p>
        </p:txBody>
      </p:sp>
      <p:sp>
        <p:nvSpPr>
          <p:cNvPr id="19459" name="Rectangle 5"/>
          <p:cNvSpPr>
            <a:spLocks noChangeArrowheads="1"/>
          </p:cNvSpPr>
          <p:nvPr/>
        </p:nvSpPr>
        <p:spPr bwMode="auto">
          <a:xfrm>
            <a:off x="304800" y="1295400"/>
            <a:ext cx="7086600" cy="413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defTabSz="685800" eaLnBrk="0" hangingPunct="0">
              <a:lnSpc>
                <a:spcPct val="90000"/>
              </a:lnSpc>
              <a:spcBef>
                <a:spcPts val="750"/>
              </a:spcBef>
              <a:buFont typeface="Arial" charset="0"/>
              <a:buChar char="•"/>
              <a:defRPr sz="2100">
                <a:solidFill>
                  <a:schemeClr val="tx1"/>
                </a:solidFill>
                <a:latin typeface="Calibri" pitchFamily="34" charset="0"/>
              </a:defRPr>
            </a:lvl1pPr>
            <a:lvl2pPr marL="742950" indent="-285750" defTabSz="685800" eaLnBrk="0" hangingPunct="0">
              <a:lnSpc>
                <a:spcPct val="90000"/>
              </a:lnSpc>
              <a:spcBef>
                <a:spcPts val="375"/>
              </a:spcBef>
              <a:buFont typeface="Arial" charset="0"/>
              <a:buChar char="•"/>
              <a:defRPr>
                <a:solidFill>
                  <a:schemeClr val="tx1"/>
                </a:solidFill>
                <a:latin typeface="Calibri" pitchFamily="34" charset="0"/>
              </a:defRPr>
            </a:lvl2pPr>
            <a:lvl3pPr marL="1143000" indent="-228600" defTabSz="685800" eaLnBrk="0" hangingPunct="0">
              <a:lnSpc>
                <a:spcPct val="90000"/>
              </a:lnSpc>
              <a:spcBef>
                <a:spcPts val="375"/>
              </a:spcBef>
              <a:buFont typeface="Arial" charset="0"/>
              <a:buChar char="•"/>
              <a:defRPr sz="1500">
                <a:solidFill>
                  <a:schemeClr val="tx1"/>
                </a:solidFill>
                <a:latin typeface="Calibri" pitchFamily="34" charset="0"/>
              </a:defRPr>
            </a:lvl3pPr>
            <a:lvl4pPr marL="1600200" indent="-228600" defTabSz="685800" eaLnBrk="0" hangingPunct="0">
              <a:lnSpc>
                <a:spcPct val="90000"/>
              </a:lnSpc>
              <a:spcBef>
                <a:spcPts val="375"/>
              </a:spcBef>
              <a:buFont typeface="Arial" charset="0"/>
              <a:buChar char="•"/>
              <a:defRPr sz="1300">
                <a:solidFill>
                  <a:schemeClr val="tx1"/>
                </a:solidFill>
                <a:latin typeface="Calibri" pitchFamily="34" charset="0"/>
              </a:defRPr>
            </a:lvl4pPr>
            <a:lvl5pPr marL="2057400" indent="-228600" defTabSz="685800" eaLnBrk="0" hangingPunct="0">
              <a:lnSpc>
                <a:spcPct val="90000"/>
              </a:lnSpc>
              <a:spcBef>
                <a:spcPts val="375"/>
              </a:spcBef>
              <a:buFont typeface="Arial" charset="0"/>
              <a:buChar char="•"/>
              <a:defRPr sz="1300">
                <a:solidFill>
                  <a:schemeClr val="tx1"/>
                </a:solidFill>
                <a:latin typeface="Calibri" pitchFamily="34"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marL="0" indent="0" eaLnBrk="1" fontAlgn="base" hangingPunct="1">
              <a:spcAft>
                <a:spcPct val="0"/>
              </a:spcAft>
              <a:buNone/>
            </a:pPr>
            <a:r>
              <a:rPr lang="en-US" altLang="en-US" sz="2400" dirty="0" smtClean="0">
                <a:solidFill>
                  <a:srgbClr val="000000"/>
                </a:solidFill>
              </a:rPr>
              <a:t>In this class you can expect to learn the following:</a:t>
            </a:r>
          </a:p>
          <a:p>
            <a:pPr eaLnBrk="1" fontAlgn="base" hangingPunct="1">
              <a:spcAft>
                <a:spcPct val="0"/>
              </a:spcAft>
            </a:pPr>
            <a:r>
              <a:rPr lang="en-US" altLang="en-US" sz="2400" dirty="0" smtClean="0">
                <a:solidFill>
                  <a:srgbClr val="000000"/>
                </a:solidFill>
              </a:rPr>
              <a:t>How to better recognize hazards in your workplace</a:t>
            </a:r>
          </a:p>
          <a:p>
            <a:pPr eaLnBrk="1" fontAlgn="base" hangingPunct="1">
              <a:spcAft>
                <a:spcPct val="0"/>
              </a:spcAft>
            </a:pPr>
            <a:r>
              <a:rPr lang="en-US" altLang="en-US" sz="2400" dirty="0" smtClean="0">
                <a:solidFill>
                  <a:srgbClr val="000000"/>
                </a:solidFill>
              </a:rPr>
              <a:t>Understanding safety around mobile equipment</a:t>
            </a:r>
          </a:p>
          <a:p>
            <a:pPr eaLnBrk="1" fontAlgn="base" hangingPunct="1">
              <a:spcAft>
                <a:spcPct val="0"/>
              </a:spcAft>
            </a:pPr>
            <a:r>
              <a:rPr lang="en-US" altLang="en-US" sz="2400" dirty="0" smtClean="0">
                <a:solidFill>
                  <a:srgbClr val="000000"/>
                </a:solidFill>
              </a:rPr>
              <a:t>Fire prevention methods </a:t>
            </a:r>
          </a:p>
          <a:p>
            <a:pPr eaLnBrk="1" fontAlgn="base" hangingPunct="1">
              <a:spcAft>
                <a:spcPct val="0"/>
              </a:spcAft>
            </a:pPr>
            <a:r>
              <a:rPr lang="en-US" altLang="en-US" sz="2400" dirty="0" smtClean="0">
                <a:solidFill>
                  <a:srgbClr val="000000"/>
                </a:solidFill>
              </a:rPr>
              <a:t>How to follow the lock out tag out process</a:t>
            </a:r>
          </a:p>
          <a:p>
            <a:pPr eaLnBrk="1" fontAlgn="base" hangingPunct="1">
              <a:spcAft>
                <a:spcPct val="0"/>
              </a:spcAft>
            </a:pPr>
            <a:r>
              <a:rPr lang="en-US" altLang="en-US" sz="2400" dirty="0" smtClean="0">
                <a:solidFill>
                  <a:srgbClr val="000000"/>
                </a:solidFill>
              </a:rPr>
              <a:t>How to recognize and understand Safety Data Sheet (SDS) pictograms</a:t>
            </a:r>
          </a:p>
          <a:p>
            <a:pPr eaLnBrk="1" fontAlgn="base" hangingPunct="1">
              <a:spcAft>
                <a:spcPct val="0"/>
              </a:spcAft>
            </a:pPr>
            <a:r>
              <a:rPr lang="en-US" altLang="en-US" sz="2400" dirty="0" smtClean="0">
                <a:solidFill>
                  <a:srgbClr val="000000"/>
                </a:solidFill>
              </a:rPr>
              <a:t>How to read and understand a Safety Data Sheet</a:t>
            </a:r>
          </a:p>
          <a:p>
            <a:pPr eaLnBrk="1" fontAlgn="base" hangingPunct="1">
              <a:spcAft>
                <a:spcPct val="0"/>
              </a:spcAft>
            </a:pPr>
            <a:r>
              <a:rPr lang="en-US" altLang="en-US" sz="2400" dirty="0" smtClean="0">
                <a:solidFill>
                  <a:srgbClr val="000000"/>
                </a:solidFill>
              </a:rPr>
              <a:t>How to do a Personal Protective Equipment job hazard assessment</a:t>
            </a:r>
          </a:p>
        </p:txBody>
      </p:sp>
    </p:spTree>
    <p:extLst>
      <p:ext uri="{BB962C8B-B14F-4D97-AF65-F5344CB8AC3E}">
        <p14:creationId xmlns:p14="http://schemas.microsoft.com/office/powerpoint/2010/main" val="172139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http://www.ishn.com/ext/resources/Vendor_News/Tire-inspection-422.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1143" y="1000125"/>
            <a:ext cx="6723441"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17A967E3-7CFE-4D47-BF5F-9E7220EEB9BE}" type="slidenum">
              <a:rPr lang="en-US" altLang="en-US" sz="900">
                <a:solidFill>
                  <a:srgbClr val="898989"/>
                </a:solidFill>
              </a:rPr>
              <a:pPr/>
              <a:t>40</a:t>
            </a:fld>
            <a:endParaRPr lang="en-US" altLang="en-US" sz="900" dirty="0">
              <a:solidFill>
                <a:srgbClr val="898989"/>
              </a:solidFill>
            </a:endParaRPr>
          </a:p>
        </p:txBody>
      </p:sp>
    </p:spTree>
    <p:extLst>
      <p:ext uri="{BB962C8B-B14F-4D97-AF65-F5344CB8AC3E}">
        <p14:creationId xmlns:p14="http://schemas.microsoft.com/office/powerpoint/2010/main" val="23854221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828800"/>
            <a:ext cx="5562600" cy="3477875"/>
          </a:xfrm>
          <a:prstGeom prst="rect">
            <a:avLst/>
          </a:prstGeom>
          <a:noFill/>
        </p:spPr>
        <p:txBody>
          <a:bodyPr wrap="square" rtlCol="0">
            <a:spAutoFit/>
          </a:bodyPr>
          <a:lstStyle/>
          <a:p>
            <a:pPr algn="ctr"/>
            <a:r>
              <a:rPr lang="en-US" sz="4400" dirty="0">
                <a:solidFill>
                  <a:prstClr val="black"/>
                </a:solidFill>
              </a:rPr>
              <a:t>How do you communicate with the mobile equipment operators in your facility?</a:t>
            </a:r>
          </a:p>
        </p:txBody>
      </p:sp>
      <p:sp>
        <p:nvSpPr>
          <p:cNvPr id="3" name="Title 1"/>
          <p:cNvSpPr txBox="1">
            <a:spLocks/>
          </p:cNvSpPr>
          <p:nvPr/>
        </p:nvSpPr>
        <p:spPr>
          <a:xfrm>
            <a:off x="228600" y="142894"/>
            <a:ext cx="6324600" cy="1000106"/>
          </a:xfrm>
          <a:prstGeom prst="rect">
            <a:avLst/>
          </a:prstGeom>
        </p:spPr>
        <p:txBody>
          <a:bodyPr>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r>
              <a:rPr lang="en-US" sz="3600" dirty="0" smtClean="0">
                <a:solidFill>
                  <a:prstClr val="black"/>
                </a:solidFill>
                <a:latin typeface="Calibri"/>
              </a:rPr>
              <a:t>Safety around Mobile Equipment</a:t>
            </a:r>
            <a:endParaRPr lang="en-US" sz="3600" dirty="0">
              <a:solidFill>
                <a:prstClr val="black"/>
              </a:solidFill>
              <a:latin typeface="Calibri"/>
            </a:endParaRPr>
          </a:p>
        </p:txBody>
      </p:sp>
    </p:spTree>
    <p:extLst>
      <p:ext uri="{BB962C8B-B14F-4D97-AF65-F5344CB8AC3E}">
        <p14:creationId xmlns:p14="http://schemas.microsoft.com/office/powerpoint/2010/main" val="1370205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905000"/>
            <a:ext cx="5562600" cy="3477875"/>
          </a:xfrm>
          <a:prstGeom prst="rect">
            <a:avLst/>
          </a:prstGeom>
          <a:noFill/>
        </p:spPr>
        <p:txBody>
          <a:bodyPr wrap="square" rtlCol="0">
            <a:spAutoFit/>
          </a:bodyPr>
          <a:lstStyle/>
          <a:p>
            <a:pPr algn="ctr"/>
            <a:r>
              <a:rPr lang="en-US" sz="4400" dirty="0">
                <a:solidFill>
                  <a:prstClr val="black"/>
                </a:solidFill>
              </a:rPr>
              <a:t>What is the safe distance to work or walk around mobile equipment at your facility?</a:t>
            </a:r>
          </a:p>
        </p:txBody>
      </p:sp>
      <p:sp>
        <p:nvSpPr>
          <p:cNvPr id="3" name="Title 1"/>
          <p:cNvSpPr txBox="1">
            <a:spLocks/>
          </p:cNvSpPr>
          <p:nvPr/>
        </p:nvSpPr>
        <p:spPr>
          <a:xfrm>
            <a:off x="228600" y="142894"/>
            <a:ext cx="6324600" cy="1000106"/>
          </a:xfrm>
          <a:prstGeom prst="rect">
            <a:avLst/>
          </a:prstGeom>
        </p:spPr>
        <p:txBody>
          <a:bodyPr>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r>
              <a:rPr lang="en-US" sz="3600" dirty="0" smtClean="0">
                <a:solidFill>
                  <a:prstClr val="black"/>
                </a:solidFill>
                <a:latin typeface="Calibri"/>
              </a:rPr>
              <a:t>Safety around Mobile Equipment</a:t>
            </a:r>
            <a:endParaRPr lang="en-US" sz="3600" dirty="0">
              <a:solidFill>
                <a:prstClr val="black"/>
              </a:solidFill>
              <a:latin typeface="Calibri"/>
            </a:endParaRPr>
          </a:p>
        </p:txBody>
      </p:sp>
    </p:spTree>
    <p:extLst>
      <p:ext uri="{BB962C8B-B14F-4D97-AF65-F5344CB8AC3E}">
        <p14:creationId xmlns:p14="http://schemas.microsoft.com/office/powerpoint/2010/main" val="35033023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35719"/>
            <a:ext cx="3918857" cy="918200"/>
          </a:xfrm>
          <a:prstGeom prst="rect">
            <a:avLst/>
          </a:prstGeom>
          <a:noFill/>
        </p:spPr>
        <p:txBody>
          <a:bodyPr lIns="86362" tIns="43180" rIns="86362" bIns="43180">
            <a:spAutoFit/>
          </a:bodyPr>
          <a:lstStyle/>
          <a:p>
            <a:pPr>
              <a:defRPr/>
            </a:pPr>
            <a:r>
              <a:rPr lang="en-US" sz="3600" dirty="0">
                <a:solidFill>
                  <a:prstClr val="black"/>
                </a:solidFill>
              </a:rPr>
              <a:t>Blind spots </a:t>
            </a:r>
          </a:p>
          <a:p>
            <a:pPr>
              <a:defRPr/>
            </a:pPr>
            <a:endParaRPr lang="en-US" b="1" dirty="0">
              <a:solidFill>
                <a:srgbClr val="5B9BD5">
                  <a:lumMod val="75000"/>
                </a:srgbClr>
              </a:solidFill>
            </a:endParaRPr>
          </a:p>
        </p:txBody>
      </p:sp>
      <p:pic>
        <p:nvPicPr>
          <p:cNvPr id="14131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52800" y="3500437"/>
            <a:ext cx="332770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0286" y="1143000"/>
            <a:ext cx="2848429" cy="209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55394" y="1193602"/>
            <a:ext cx="2857500" cy="211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flipV="1">
            <a:off x="1451428" y="3262312"/>
            <a:ext cx="1687286" cy="238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118047" y="3321844"/>
            <a:ext cx="1687286" cy="238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164667" y="6036469"/>
            <a:ext cx="1687286" cy="238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339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415637" y="2588559"/>
            <a:ext cx="8312727" cy="1680882"/>
          </a:xfrm>
          <a:prstGeom prst="rect">
            <a:avLst/>
          </a:prstGeom>
          <a:solidFill>
            <a:schemeClr val="accent1">
              <a:lumMod val="75000"/>
              <a:alpha val="56000"/>
            </a:schemeClr>
          </a:solidFill>
          <a:ln w="12700">
            <a:solidFill>
              <a:schemeClr val="tx1"/>
            </a:solidFill>
            <a:miter lim="800000"/>
            <a:headEnd type="none" w="sm" len="sm"/>
            <a:tailEnd type="none" w="sm" len="sm"/>
          </a:ln>
          <a:effectLs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sz="6500" b="1" dirty="0">
                <a:solidFill>
                  <a:srgbClr val="0070C0"/>
                </a:solidFill>
                <a:latin typeface="Arial" charset="0"/>
              </a:rPr>
              <a:t>The NO-ZONE</a:t>
            </a:r>
          </a:p>
        </p:txBody>
      </p:sp>
      <p:sp>
        <p:nvSpPr>
          <p:cNvPr id="2051" name="Text Box 6"/>
          <p:cNvSpPr txBox="1">
            <a:spLocks noChangeArrowheads="1"/>
          </p:cNvSpPr>
          <p:nvPr/>
        </p:nvSpPr>
        <p:spPr bwMode="auto">
          <a:xfrm>
            <a:off x="0" y="1008530"/>
            <a:ext cx="9144000" cy="108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spcBef>
                <a:spcPct val="50000"/>
              </a:spcBef>
            </a:pPr>
            <a:r>
              <a:rPr lang="en-US" altLang="en-US" sz="6500" b="1" dirty="0">
                <a:solidFill>
                  <a:prstClr val="black"/>
                </a:solidFill>
                <a:latin typeface="Arial" charset="0"/>
              </a:rPr>
              <a:t>Learn To Know…</a:t>
            </a:r>
          </a:p>
        </p:txBody>
      </p:sp>
      <p:sp>
        <p:nvSpPr>
          <p:cNvPr id="2052" name="Rectangle 7"/>
          <p:cNvSpPr>
            <a:spLocks noChangeArrowheads="1"/>
          </p:cNvSpPr>
          <p:nvPr/>
        </p:nvSpPr>
        <p:spPr bwMode="auto">
          <a:xfrm>
            <a:off x="900546" y="4648200"/>
            <a:ext cx="1246909" cy="1143000"/>
          </a:xfrm>
          <a:prstGeom prst="rect">
            <a:avLst/>
          </a:prstGeom>
          <a:solidFill>
            <a:schemeClr val="bg1">
              <a:lumMod val="65000"/>
              <a:alpha val="66000"/>
            </a:schemeClr>
          </a:solidFill>
          <a:ln w="38100">
            <a:solidFill>
              <a:schemeClr val="tx1"/>
            </a:solidFill>
            <a:miter lim="800000"/>
            <a:headEnd type="none" w="sm" len="sm"/>
            <a:tailEnd type="none" w="sm" len="sm"/>
          </a:ln>
          <a:effectLs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dirty="0">
              <a:solidFill>
                <a:prstClr val="black"/>
              </a:solidFill>
            </a:endParaRPr>
          </a:p>
        </p:txBody>
      </p:sp>
      <p:sp>
        <p:nvSpPr>
          <p:cNvPr id="2053" name="Text Box 9"/>
          <p:cNvSpPr txBox="1">
            <a:spLocks noChangeArrowheads="1"/>
          </p:cNvSpPr>
          <p:nvPr/>
        </p:nvSpPr>
        <p:spPr bwMode="auto">
          <a:xfrm>
            <a:off x="2216727" y="4572000"/>
            <a:ext cx="6373091" cy="14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spcBef>
                <a:spcPct val="50000"/>
              </a:spcBef>
            </a:pPr>
            <a:r>
              <a:rPr lang="en-US" altLang="en-US" sz="1800" b="1" dirty="0">
                <a:solidFill>
                  <a:prstClr val="black"/>
                </a:solidFill>
                <a:latin typeface="Arial" charset="0"/>
              </a:rPr>
              <a:t>THE SHADED AREA SURROUNDING EACH VEHICLE REPRESENTS THE DANGER ZONE or “NO-ZONE” IN WHICH THE VEHICLE OPERATOR’S VIEW OF PEDESTRAN TRAFFIC IS GREATLY REDUCED OR OBSCURRED ALTOGETHER.</a:t>
            </a:r>
          </a:p>
        </p:txBody>
      </p:sp>
    </p:spTree>
    <p:extLst>
      <p:ext uri="{BB962C8B-B14F-4D97-AF65-F5344CB8AC3E}">
        <p14:creationId xmlns:p14="http://schemas.microsoft.com/office/powerpoint/2010/main" val="3228415124"/>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5954" y="909078"/>
            <a:ext cx="5957455" cy="506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Oval 3"/>
          <p:cNvSpPr>
            <a:spLocks noChangeArrowheads="1"/>
          </p:cNvSpPr>
          <p:nvPr/>
        </p:nvSpPr>
        <p:spPr bwMode="auto">
          <a:xfrm>
            <a:off x="4162136" y="3106831"/>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dirty="0">
              <a:solidFill>
                <a:prstClr val="black"/>
              </a:solidFill>
            </a:endParaRPr>
          </a:p>
        </p:txBody>
      </p:sp>
      <p:sp>
        <p:nvSpPr>
          <p:cNvPr id="13316" name="Line 4"/>
          <p:cNvSpPr>
            <a:spLocks noChangeShapeType="1"/>
          </p:cNvSpPr>
          <p:nvPr/>
        </p:nvSpPr>
        <p:spPr bwMode="auto">
          <a:xfrm flipV="1">
            <a:off x="4260273" y="2638985"/>
            <a:ext cx="0" cy="521074"/>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dirty="0">
              <a:solidFill>
                <a:prstClr val="black"/>
              </a:solidFill>
            </a:endParaRPr>
          </a:p>
        </p:txBody>
      </p:sp>
      <p:grpSp>
        <p:nvGrpSpPr>
          <p:cNvPr id="13317" name="Group 26"/>
          <p:cNvGrpSpPr>
            <a:grpSpLocks/>
          </p:cNvGrpSpPr>
          <p:nvPr/>
        </p:nvGrpSpPr>
        <p:grpSpPr bwMode="auto">
          <a:xfrm>
            <a:off x="3255819" y="1975037"/>
            <a:ext cx="2208068" cy="1991846"/>
            <a:chOff x="2256" y="1410"/>
            <a:chExt cx="1530" cy="1422"/>
          </a:xfrm>
        </p:grpSpPr>
        <p:grpSp>
          <p:nvGrpSpPr>
            <p:cNvPr id="13326" name="Group 12"/>
            <p:cNvGrpSpPr>
              <a:grpSpLocks/>
            </p:cNvGrpSpPr>
            <p:nvPr/>
          </p:nvGrpSpPr>
          <p:grpSpPr bwMode="auto">
            <a:xfrm>
              <a:off x="2370" y="1410"/>
              <a:ext cx="1416" cy="966"/>
              <a:chOff x="2370" y="1410"/>
              <a:chExt cx="1416" cy="966"/>
            </a:xfrm>
          </p:grpSpPr>
          <p:grpSp>
            <p:nvGrpSpPr>
              <p:cNvPr id="13330" name="Group 10"/>
              <p:cNvGrpSpPr>
                <a:grpSpLocks/>
              </p:cNvGrpSpPr>
              <p:nvPr/>
            </p:nvGrpSpPr>
            <p:grpSpPr bwMode="auto">
              <a:xfrm>
                <a:off x="2370" y="1410"/>
                <a:ext cx="1050" cy="966"/>
                <a:chOff x="2370" y="1410"/>
                <a:chExt cx="1050" cy="966"/>
              </a:xfrm>
            </p:grpSpPr>
            <p:grpSp>
              <p:nvGrpSpPr>
                <p:cNvPr id="13332" name="Group 8"/>
                <p:cNvGrpSpPr>
                  <a:grpSpLocks/>
                </p:cNvGrpSpPr>
                <p:nvPr/>
              </p:nvGrpSpPr>
              <p:grpSpPr bwMode="auto">
                <a:xfrm>
                  <a:off x="2760" y="1410"/>
                  <a:ext cx="660" cy="666"/>
                  <a:chOff x="2760" y="1410"/>
                  <a:chExt cx="660" cy="666"/>
                </a:xfrm>
              </p:grpSpPr>
              <p:sp>
                <p:nvSpPr>
                  <p:cNvPr id="13334" name="Line 5"/>
                  <p:cNvSpPr>
                    <a:spLocks noChangeShapeType="1"/>
                  </p:cNvSpPr>
                  <p:nvPr/>
                </p:nvSpPr>
                <p:spPr bwMode="auto">
                  <a:xfrm flipV="1">
                    <a:off x="2958" y="1410"/>
                    <a:ext cx="462" cy="474"/>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3335" name="Line 6"/>
                  <p:cNvSpPr>
                    <a:spLocks noChangeShapeType="1"/>
                  </p:cNvSpPr>
                  <p:nvPr/>
                </p:nvSpPr>
                <p:spPr bwMode="auto">
                  <a:xfrm>
                    <a:off x="2940" y="1884"/>
                    <a:ext cx="288" cy="192"/>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3336" name="Line 7"/>
                  <p:cNvSpPr>
                    <a:spLocks noChangeShapeType="1"/>
                  </p:cNvSpPr>
                  <p:nvPr/>
                </p:nvSpPr>
                <p:spPr bwMode="auto">
                  <a:xfrm>
                    <a:off x="2760" y="1770"/>
                    <a:ext cx="186" cy="120"/>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13333" name="Line 9"/>
                <p:cNvSpPr>
                  <a:spLocks noChangeShapeType="1"/>
                </p:cNvSpPr>
                <p:nvPr/>
              </p:nvSpPr>
              <p:spPr bwMode="auto">
                <a:xfrm flipH="1">
                  <a:off x="2370" y="1896"/>
                  <a:ext cx="576" cy="480"/>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13331" name="Line 11"/>
              <p:cNvSpPr>
                <a:spLocks noChangeShapeType="1"/>
              </p:cNvSpPr>
              <p:nvPr/>
            </p:nvSpPr>
            <p:spPr bwMode="auto">
              <a:xfrm>
                <a:off x="3420" y="1410"/>
                <a:ext cx="366" cy="5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13327" name="Line 13"/>
            <p:cNvSpPr>
              <a:spLocks noChangeShapeType="1"/>
            </p:cNvSpPr>
            <p:nvPr/>
          </p:nvSpPr>
          <p:spPr bwMode="auto">
            <a:xfrm flipH="1">
              <a:off x="2664" y="1788"/>
              <a:ext cx="96" cy="258"/>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3328" name="Line 14"/>
            <p:cNvSpPr>
              <a:spLocks noChangeShapeType="1"/>
            </p:cNvSpPr>
            <p:nvPr/>
          </p:nvSpPr>
          <p:spPr bwMode="auto">
            <a:xfrm>
              <a:off x="3216" y="2076"/>
              <a:ext cx="300" cy="372"/>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3329" name="Line 15"/>
            <p:cNvSpPr>
              <a:spLocks noChangeShapeType="1"/>
            </p:cNvSpPr>
            <p:nvPr/>
          </p:nvSpPr>
          <p:spPr bwMode="auto">
            <a:xfrm flipH="1">
              <a:off x="2256" y="2388"/>
              <a:ext cx="102" cy="44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13318" name="Line 16"/>
          <p:cNvSpPr>
            <a:spLocks noChangeShapeType="1"/>
          </p:cNvSpPr>
          <p:nvPr/>
        </p:nvSpPr>
        <p:spPr bwMode="auto">
          <a:xfrm>
            <a:off x="3097069" y="1303893"/>
            <a:ext cx="747568" cy="0"/>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dirty="0">
              <a:solidFill>
                <a:prstClr val="black"/>
              </a:solidFill>
            </a:endParaRPr>
          </a:p>
        </p:txBody>
      </p:sp>
      <p:sp>
        <p:nvSpPr>
          <p:cNvPr id="13319" name="Line 17"/>
          <p:cNvSpPr>
            <a:spLocks noChangeShapeType="1"/>
          </p:cNvSpPr>
          <p:nvPr/>
        </p:nvSpPr>
        <p:spPr bwMode="auto">
          <a:xfrm>
            <a:off x="3835978" y="1295400"/>
            <a:ext cx="389659" cy="1326776"/>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dirty="0">
              <a:solidFill>
                <a:prstClr val="black"/>
              </a:solidFill>
            </a:endParaRPr>
          </a:p>
        </p:txBody>
      </p:sp>
      <p:sp>
        <p:nvSpPr>
          <p:cNvPr id="13320" name="Rectangle 19"/>
          <p:cNvSpPr>
            <a:spLocks noChangeArrowheads="1"/>
          </p:cNvSpPr>
          <p:nvPr/>
        </p:nvSpPr>
        <p:spPr bwMode="auto">
          <a:xfrm>
            <a:off x="627668" y="1124812"/>
            <a:ext cx="2527345" cy="118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n-US" altLang="en-US" b="1" dirty="0">
                <a:solidFill>
                  <a:prstClr val="black"/>
                </a:solidFill>
                <a:latin typeface="Arial" charset="0"/>
              </a:rPr>
              <a:t>Eye level 6 </a:t>
            </a:r>
            <a:r>
              <a:rPr lang="en-US" altLang="en-US" b="1" dirty="0" err="1">
                <a:solidFill>
                  <a:prstClr val="black"/>
                </a:solidFill>
                <a:latin typeface="Arial" charset="0"/>
              </a:rPr>
              <a:t>ft</a:t>
            </a:r>
            <a:r>
              <a:rPr lang="en-US" altLang="en-US" b="1" dirty="0">
                <a:solidFill>
                  <a:prstClr val="black"/>
                </a:solidFill>
                <a:latin typeface="Arial" charset="0"/>
              </a:rPr>
              <a:t> above</a:t>
            </a:r>
          </a:p>
          <a:p>
            <a:pPr algn="ctr">
              <a:lnSpc>
                <a:spcPct val="85000"/>
              </a:lnSpc>
            </a:pPr>
            <a:r>
              <a:rPr lang="en-US" altLang="en-US" b="1" dirty="0">
                <a:solidFill>
                  <a:prstClr val="black"/>
                </a:solidFill>
                <a:latin typeface="Arial" charset="0"/>
              </a:rPr>
              <a:t>ground level</a:t>
            </a:r>
          </a:p>
        </p:txBody>
      </p:sp>
      <p:sp>
        <p:nvSpPr>
          <p:cNvPr id="13321" name="Rectangle 20"/>
          <p:cNvSpPr>
            <a:spLocks noChangeArrowheads="1"/>
          </p:cNvSpPr>
          <p:nvPr/>
        </p:nvSpPr>
        <p:spPr bwMode="auto">
          <a:xfrm>
            <a:off x="2895023" y="3986493"/>
            <a:ext cx="519980"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5’ 7”</a:t>
            </a:r>
          </a:p>
        </p:txBody>
      </p:sp>
      <p:sp>
        <p:nvSpPr>
          <p:cNvPr id="13322" name="Rectangle 21"/>
          <p:cNvSpPr>
            <a:spLocks noChangeArrowheads="1"/>
          </p:cNvSpPr>
          <p:nvPr/>
        </p:nvSpPr>
        <p:spPr bwMode="auto">
          <a:xfrm>
            <a:off x="3437660" y="2641787"/>
            <a:ext cx="519980"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3’ 1”</a:t>
            </a:r>
          </a:p>
        </p:txBody>
      </p:sp>
      <p:sp>
        <p:nvSpPr>
          <p:cNvPr id="13323" name="Rectangle 22"/>
          <p:cNvSpPr>
            <a:spLocks noChangeArrowheads="1"/>
          </p:cNvSpPr>
          <p:nvPr/>
        </p:nvSpPr>
        <p:spPr bwMode="auto">
          <a:xfrm>
            <a:off x="5458114" y="1834963"/>
            <a:ext cx="519980"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8’ 6”</a:t>
            </a:r>
          </a:p>
        </p:txBody>
      </p:sp>
      <p:sp>
        <p:nvSpPr>
          <p:cNvPr id="13324" name="Rectangle 23"/>
          <p:cNvSpPr>
            <a:spLocks noChangeArrowheads="1"/>
          </p:cNvSpPr>
          <p:nvPr/>
        </p:nvSpPr>
        <p:spPr bwMode="auto">
          <a:xfrm>
            <a:off x="5065569" y="3314140"/>
            <a:ext cx="519980"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3’ 8”</a:t>
            </a:r>
          </a:p>
        </p:txBody>
      </p:sp>
      <p:sp>
        <p:nvSpPr>
          <p:cNvPr id="13325" name="Rectangle 25"/>
          <p:cNvSpPr>
            <a:spLocks noChangeArrowheads="1"/>
          </p:cNvSpPr>
          <p:nvPr/>
        </p:nvSpPr>
        <p:spPr bwMode="auto">
          <a:xfrm>
            <a:off x="5647555" y="4495800"/>
            <a:ext cx="3201555" cy="748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nSpc>
                <a:spcPct val="90000"/>
              </a:lnSpc>
            </a:pPr>
            <a:r>
              <a:rPr lang="en-US" altLang="en-US" sz="4800" b="1" dirty="0" smtClean="0">
                <a:solidFill>
                  <a:prstClr val="black"/>
                </a:solidFill>
                <a:latin typeface="Arial" charset="0"/>
              </a:rPr>
              <a:t>Forklift</a:t>
            </a:r>
            <a:endParaRPr lang="en-US" altLang="en-US" sz="4800" b="1" dirty="0">
              <a:solidFill>
                <a:prstClr val="black"/>
              </a:solidFill>
              <a:latin typeface="Arial" charset="0"/>
            </a:endParaRPr>
          </a:p>
        </p:txBody>
      </p:sp>
    </p:spTree>
    <p:extLst>
      <p:ext uri="{BB962C8B-B14F-4D97-AF65-F5344CB8AC3E}">
        <p14:creationId xmlns:p14="http://schemas.microsoft.com/office/powerpoint/2010/main" val="2221981932"/>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7909" y="1042147"/>
            <a:ext cx="5876636" cy="483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Oval 3"/>
          <p:cNvSpPr>
            <a:spLocks noChangeArrowheads="1"/>
          </p:cNvSpPr>
          <p:nvPr/>
        </p:nvSpPr>
        <p:spPr bwMode="auto">
          <a:xfrm>
            <a:off x="4104409" y="3073213"/>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grpSp>
        <p:nvGrpSpPr>
          <p:cNvPr id="14340" name="Group 27"/>
          <p:cNvGrpSpPr>
            <a:grpSpLocks/>
          </p:cNvGrpSpPr>
          <p:nvPr/>
        </p:nvGrpSpPr>
        <p:grpSpPr bwMode="auto">
          <a:xfrm>
            <a:off x="2929659" y="1876986"/>
            <a:ext cx="2768023" cy="2417669"/>
            <a:chOff x="2030" y="1340"/>
            <a:chExt cx="1918" cy="1726"/>
          </a:xfrm>
        </p:grpSpPr>
        <p:grpSp>
          <p:nvGrpSpPr>
            <p:cNvPr id="14354" name="Group 8"/>
            <p:cNvGrpSpPr>
              <a:grpSpLocks/>
            </p:cNvGrpSpPr>
            <p:nvPr/>
          </p:nvGrpSpPr>
          <p:grpSpPr bwMode="auto">
            <a:xfrm>
              <a:off x="2728" y="1340"/>
              <a:ext cx="850" cy="916"/>
              <a:chOff x="2728" y="1340"/>
              <a:chExt cx="850" cy="916"/>
            </a:xfrm>
          </p:grpSpPr>
          <p:sp>
            <p:nvSpPr>
              <p:cNvPr id="14360" name="Line 5"/>
              <p:cNvSpPr>
                <a:spLocks noChangeShapeType="1"/>
              </p:cNvSpPr>
              <p:nvPr/>
            </p:nvSpPr>
            <p:spPr bwMode="auto">
              <a:xfrm flipV="1">
                <a:off x="2938" y="1340"/>
                <a:ext cx="640" cy="546"/>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61" name="Line 6"/>
              <p:cNvSpPr>
                <a:spLocks noChangeShapeType="1"/>
              </p:cNvSpPr>
              <p:nvPr/>
            </p:nvSpPr>
            <p:spPr bwMode="auto">
              <a:xfrm>
                <a:off x="2924" y="1884"/>
                <a:ext cx="552" cy="372"/>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62" name="Line 7"/>
              <p:cNvSpPr>
                <a:spLocks noChangeShapeType="1"/>
              </p:cNvSpPr>
              <p:nvPr/>
            </p:nvSpPr>
            <p:spPr bwMode="auto">
              <a:xfrm>
                <a:off x="2728" y="1756"/>
                <a:ext cx="202" cy="134"/>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14355" name="Line 9"/>
            <p:cNvSpPr>
              <a:spLocks noChangeShapeType="1"/>
            </p:cNvSpPr>
            <p:nvPr/>
          </p:nvSpPr>
          <p:spPr bwMode="auto">
            <a:xfrm flipH="1">
              <a:off x="2080" y="1896"/>
              <a:ext cx="850" cy="700"/>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6" name="Line 10"/>
            <p:cNvSpPr>
              <a:spLocks noChangeShapeType="1"/>
            </p:cNvSpPr>
            <p:nvPr/>
          </p:nvSpPr>
          <p:spPr bwMode="auto">
            <a:xfrm>
              <a:off x="3582" y="1342"/>
              <a:ext cx="366" cy="5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7" name="Line 11"/>
            <p:cNvSpPr>
              <a:spLocks noChangeShapeType="1"/>
            </p:cNvSpPr>
            <p:nvPr/>
          </p:nvSpPr>
          <p:spPr bwMode="auto">
            <a:xfrm flipH="1">
              <a:off x="2508" y="1752"/>
              <a:ext cx="224" cy="20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8" name="Line 12"/>
            <p:cNvSpPr>
              <a:spLocks noChangeShapeType="1"/>
            </p:cNvSpPr>
            <p:nvPr/>
          </p:nvSpPr>
          <p:spPr bwMode="auto">
            <a:xfrm>
              <a:off x="3476" y="2252"/>
              <a:ext cx="296" cy="38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9" name="Line 13"/>
            <p:cNvSpPr>
              <a:spLocks noChangeShapeType="1"/>
            </p:cNvSpPr>
            <p:nvPr/>
          </p:nvSpPr>
          <p:spPr bwMode="auto">
            <a:xfrm flipH="1">
              <a:off x="2030" y="2592"/>
              <a:ext cx="58" cy="47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grpSp>
        <p:nvGrpSpPr>
          <p:cNvPr id="14341" name="Group 26"/>
          <p:cNvGrpSpPr>
            <a:grpSpLocks/>
          </p:cNvGrpSpPr>
          <p:nvPr/>
        </p:nvGrpSpPr>
        <p:grpSpPr bwMode="auto">
          <a:xfrm>
            <a:off x="2929658" y="1591235"/>
            <a:ext cx="1301750" cy="1568823"/>
            <a:chOff x="2030" y="1136"/>
            <a:chExt cx="902" cy="1120"/>
          </a:xfrm>
        </p:grpSpPr>
        <p:sp>
          <p:nvSpPr>
            <p:cNvPr id="14351" name="Line 4"/>
            <p:cNvSpPr>
              <a:spLocks noChangeShapeType="1"/>
            </p:cNvSpPr>
            <p:nvPr/>
          </p:nvSpPr>
          <p:spPr bwMode="auto">
            <a:xfrm flipV="1">
              <a:off x="2928" y="1884"/>
              <a:ext cx="0" cy="372"/>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2" name="Line 14"/>
            <p:cNvSpPr>
              <a:spLocks noChangeShapeType="1"/>
            </p:cNvSpPr>
            <p:nvPr/>
          </p:nvSpPr>
          <p:spPr bwMode="auto">
            <a:xfrm>
              <a:off x="2030" y="1136"/>
              <a:ext cx="418" cy="24"/>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3" name="Line 15"/>
            <p:cNvSpPr>
              <a:spLocks noChangeShapeType="1"/>
            </p:cNvSpPr>
            <p:nvPr/>
          </p:nvSpPr>
          <p:spPr bwMode="auto">
            <a:xfrm>
              <a:off x="2452" y="1156"/>
              <a:ext cx="480" cy="724"/>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14342" name="Rectangle 16"/>
          <p:cNvSpPr>
            <a:spLocks noChangeArrowheads="1"/>
          </p:cNvSpPr>
          <p:nvPr/>
        </p:nvSpPr>
        <p:spPr bwMode="auto">
          <a:xfrm>
            <a:off x="554435" y="1139048"/>
            <a:ext cx="2583042" cy="118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n-US" altLang="en-US" b="1" dirty="0">
                <a:solidFill>
                  <a:prstClr val="black"/>
                </a:solidFill>
                <a:latin typeface="Arial" charset="0"/>
              </a:rPr>
              <a:t>Eye level 8 </a:t>
            </a:r>
            <a:r>
              <a:rPr lang="en-US" altLang="en-US" b="1" dirty="0" err="1">
                <a:solidFill>
                  <a:prstClr val="black"/>
                </a:solidFill>
                <a:latin typeface="Arial" charset="0"/>
              </a:rPr>
              <a:t>ft</a:t>
            </a:r>
            <a:r>
              <a:rPr lang="en-US" altLang="en-US" b="1" dirty="0">
                <a:solidFill>
                  <a:prstClr val="black"/>
                </a:solidFill>
                <a:latin typeface="Arial" charset="0"/>
              </a:rPr>
              <a:t> - 8 in above</a:t>
            </a:r>
          </a:p>
          <a:p>
            <a:pPr algn="ctr">
              <a:lnSpc>
                <a:spcPct val="85000"/>
              </a:lnSpc>
            </a:pPr>
            <a:r>
              <a:rPr lang="en-US" altLang="en-US" b="1" dirty="0">
                <a:solidFill>
                  <a:prstClr val="black"/>
                </a:solidFill>
                <a:latin typeface="Arial" charset="0"/>
              </a:rPr>
              <a:t>ground level</a:t>
            </a:r>
          </a:p>
        </p:txBody>
      </p:sp>
      <p:sp>
        <p:nvSpPr>
          <p:cNvPr id="14343" name="Rectangle 17"/>
          <p:cNvSpPr>
            <a:spLocks noChangeArrowheads="1"/>
          </p:cNvSpPr>
          <p:nvPr/>
        </p:nvSpPr>
        <p:spPr bwMode="auto">
          <a:xfrm>
            <a:off x="2236932" y="3818404"/>
            <a:ext cx="519980"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9’ 2”</a:t>
            </a:r>
          </a:p>
        </p:txBody>
      </p:sp>
      <p:sp>
        <p:nvSpPr>
          <p:cNvPr id="14344" name="Rectangle 18"/>
          <p:cNvSpPr>
            <a:spLocks noChangeArrowheads="1"/>
          </p:cNvSpPr>
          <p:nvPr/>
        </p:nvSpPr>
        <p:spPr bwMode="auto">
          <a:xfrm>
            <a:off x="4615296" y="1308287"/>
            <a:ext cx="61295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13’ 7”</a:t>
            </a:r>
          </a:p>
        </p:txBody>
      </p:sp>
      <p:sp>
        <p:nvSpPr>
          <p:cNvPr id="14345" name="Rectangle 19"/>
          <p:cNvSpPr>
            <a:spLocks noChangeArrowheads="1"/>
          </p:cNvSpPr>
          <p:nvPr/>
        </p:nvSpPr>
        <p:spPr bwMode="auto">
          <a:xfrm>
            <a:off x="6300932" y="2765052"/>
            <a:ext cx="61295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13’ 0”</a:t>
            </a:r>
          </a:p>
        </p:txBody>
      </p:sp>
      <p:sp>
        <p:nvSpPr>
          <p:cNvPr id="14346" name="Rectangle 20"/>
          <p:cNvSpPr>
            <a:spLocks noChangeArrowheads="1"/>
          </p:cNvSpPr>
          <p:nvPr/>
        </p:nvSpPr>
        <p:spPr bwMode="auto">
          <a:xfrm>
            <a:off x="3911023" y="5028640"/>
            <a:ext cx="61295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12’ 2”</a:t>
            </a:r>
          </a:p>
        </p:txBody>
      </p:sp>
      <p:sp>
        <p:nvSpPr>
          <p:cNvPr id="14347" name="Rectangle 22"/>
          <p:cNvSpPr>
            <a:spLocks noChangeArrowheads="1"/>
          </p:cNvSpPr>
          <p:nvPr/>
        </p:nvSpPr>
        <p:spPr bwMode="auto">
          <a:xfrm>
            <a:off x="5942294" y="4141037"/>
            <a:ext cx="2481118" cy="141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nSpc>
                <a:spcPct val="90000"/>
              </a:lnSpc>
            </a:pPr>
            <a:r>
              <a:rPr lang="en-US" altLang="en-US" sz="4800" b="1" dirty="0">
                <a:solidFill>
                  <a:prstClr val="black"/>
                </a:solidFill>
                <a:latin typeface="Arial" charset="0"/>
              </a:rPr>
              <a:t>10 Ton Forklift</a:t>
            </a:r>
          </a:p>
        </p:txBody>
      </p:sp>
      <p:sp>
        <p:nvSpPr>
          <p:cNvPr id="14348" name="Rectangle 23"/>
          <p:cNvSpPr>
            <a:spLocks noChangeArrowheads="1"/>
          </p:cNvSpPr>
          <p:nvPr/>
        </p:nvSpPr>
        <p:spPr bwMode="auto">
          <a:xfrm>
            <a:off x="3137477" y="4546787"/>
            <a:ext cx="61295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10’ 7”</a:t>
            </a:r>
          </a:p>
        </p:txBody>
      </p:sp>
      <p:sp>
        <p:nvSpPr>
          <p:cNvPr id="14349" name="Rectangle 24"/>
          <p:cNvSpPr>
            <a:spLocks noChangeArrowheads="1"/>
          </p:cNvSpPr>
          <p:nvPr/>
        </p:nvSpPr>
        <p:spPr bwMode="auto">
          <a:xfrm>
            <a:off x="4846205" y="3975287"/>
            <a:ext cx="519980"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7’ 0”</a:t>
            </a:r>
          </a:p>
        </p:txBody>
      </p:sp>
      <p:sp>
        <p:nvSpPr>
          <p:cNvPr id="14350" name="Rectangle 25"/>
          <p:cNvSpPr>
            <a:spLocks noChangeArrowheads="1"/>
          </p:cNvSpPr>
          <p:nvPr/>
        </p:nvSpPr>
        <p:spPr bwMode="auto">
          <a:xfrm>
            <a:off x="3045114" y="3022787"/>
            <a:ext cx="519980"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6’ 4”</a:t>
            </a:r>
          </a:p>
        </p:txBody>
      </p:sp>
    </p:spTree>
    <p:extLst>
      <p:ext uri="{BB962C8B-B14F-4D97-AF65-F5344CB8AC3E}">
        <p14:creationId xmlns:p14="http://schemas.microsoft.com/office/powerpoint/2010/main" val="492986068"/>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401" y="1263463"/>
            <a:ext cx="6750338" cy="468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Oval 3"/>
          <p:cNvSpPr>
            <a:spLocks noChangeArrowheads="1"/>
          </p:cNvSpPr>
          <p:nvPr/>
        </p:nvSpPr>
        <p:spPr bwMode="auto">
          <a:xfrm>
            <a:off x="3665682" y="3050801"/>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grpSp>
        <p:nvGrpSpPr>
          <p:cNvPr id="11268" name="Group 26"/>
          <p:cNvGrpSpPr>
            <a:grpSpLocks/>
          </p:cNvGrpSpPr>
          <p:nvPr/>
        </p:nvGrpSpPr>
        <p:grpSpPr bwMode="auto">
          <a:xfrm>
            <a:off x="2744932" y="1823757"/>
            <a:ext cx="2961409" cy="2504515"/>
            <a:chOff x="1902" y="1302"/>
            <a:chExt cx="2052" cy="1788"/>
          </a:xfrm>
        </p:grpSpPr>
        <p:sp>
          <p:nvSpPr>
            <p:cNvPr id="11282" name="Line 4"/>
            <p:cNvSpPr>
              <a:spLocks noChangeShapeType="1"/>
            </p:cNvSpPr>
            <p:nvPr/>
          </p:nvSpPr>
          <p:spPr bwMode="auto">
            <a:xfrm>
              <a:off x="2394" y="1626"/>
              <a:ext cx="446" cy="294"/>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3" name="Line 5"/>
            <p:cNvSpPr>
              <a:spLocks noChangeShapeType="1"/>
            </p:cNvSpPr>
            <p:nvPr/>
          </p:nvSpPr>
          <p:spPr bwMode="auto">
            <a:xfrm flipH="1">
              <a:off x="2382" y="1628"/>
              <a:ext cx="10" cy="616"/>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4" name="Line 7"/>
            <p:cNvSpPr>
              <a:spLocks noChangeShapeType="1"/>
            </p:cNvSpPr>
            <p:nvPr/>
          </p:nvSpPr>
          <p:spPr bwMode="auto">
            <a:xfrm flipV="1">
              <a:off x="1980" y="1302"/>
              <a:ext cx="1092" cy="1152"/>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5" name="Line 8"/>
            <p:cNvSpPr>
              <a:spLocks noChangeShapeType="1"/>
            </p:cNvSpPr>
            <p:nvPr/>
          </p:nvSpPr>
          <p:spPr bwMode="auto">
            <a:xfrm>
              <a:off x="3070" y="1310"/>
              <a:ext cx="884" cy="42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6" name="Line 9"/>
            <p:cNvSpPr>
              <a:spLocks noChangeShapeType="1"/>
            </p:cNvSpPr>
            <p:nvPr/>
          </p:nvSpPr>
          <p:spPr bwMode="auto">
            <a:xfrm>
              <a:off x="2834" y="1920"/>
              <a:ext cx="316" cy="1170"/>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7" name="Line 10"/>
            <p:cNvSpPr>
              <a:spLocks noChangeShapeType="1"/>
            </p:cNvSpPr>
            <p:nvPr/>
          </p:nvSpPr>
          <p:spPr bwMode="auto">
            <a:xfrm flipH="1">
              <a:off x="1902" y="2448"/>
              <a:ext cx="78" cy="492"/>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grpSp>
        <p:nvGrpSpPr>
          <p:cNvPr id="11269" name="Group 25"/>
          <p:cNvGrpSpPr>
            <a:grpSpLocks/>
          </p:cNvGrpSpPr>
          <p:nvPr/>
        </p:nvGrpSpPr>
        <p:grpSpPr bwMode="auto">
          <a:xfrm>
            <a:off x="2744932" y="1519797"/>
            <a:ext cx="1039092" cy="1606643"/>
            <a:chOff x="2113" y="1085"/>
            <a:chExt cx="509" cy="1147"/>
          </a:xfrm>
        </p:grpSpPr>
        <p:sp>
          <p:nvSpPr>
            <p:cNvPr id="11279" name="Line 6"/>
            <p:cNvSpPr>
              <a:spLocks noChangeShapeType="1"/>
            </p:cNvSpPr>
            <p:nvPr/>
          </p:nvSpPr>
          <p:spPr bwMode="auto">
            <a:xfrm flipV="1">
              <a:off x="2622" y="1782"/>
              <a:ext cx="0" cy="450"/>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0" name="Line 11"/>
            <p:cNvSpPr>
              <a:spLocks noChangeShapeType="1"/>
            </p:cNvSpPr>
            <p:nvPr/>
          </p:nvSpPr>
          <p:spPr bwMode="auto">
            <a:xfrm>
              <a:off x="2113" y="1085"/>
              <a:ext cx="193" cy="127"/>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1" name="Line 12"/>
            <p:cNvSpPr>
              <a:spLocks noChangeShapeType="1"/>
            </p:cNvSpPr>
            <p:nvPr/>
          </p:nvSpPr>
          <p:spPr bwMode="auto">
            <a:xfrm>
              <a:off x="2306" y="1208"/>
              <a:ext cx="316" cy="568"/>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11270" name="Rectangle 13"/>
          <p:cNvSpPr>
            <a:spLocks noChangeArrowheads="1"/>
          </p:cNvSpPr>
          <p:nvPr/>
        </p:nvSpPr>
        <p:spPr bwMode="auto">
          <a:xfrm>
            <a:off x="399151" y="1070737"/>
            <a:ext cx="2650292" cy="118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n-US" altLang="en-US" b="1" dirty="0">
                <a:solidFill>
                  <a:prstClr val="black"/>
                </a:solidFill>
                <a:latin typeface="Arial" charset="0"/>
              </a:rPr>
              <a:t>Eye level 5 </a:t>
            </a:r>
            <a:r>
              <a:rPr lang="en-US" altLang="en-US" b="1" dirty="0" err="1">
                <a:solidFill>
                  <a:prstClr val="black"/>
                </a:solidFill>
                <a:latin typeface="Arial" charset="0"/>
              </a:rPr>
              <a:t>ft</a:t>
            </a:r>
            <a:r>
              <a:rPr lang="en-US" altLang="en-US" b="1" dirty="0">
                <a:solidFill>
                  <a:prstClr val="black"/>
                </a:solidFill>
                <a:latin typeface="Arial" charset="0"/>
              </a:rPr>
              <a:t> - 5 in above</a:t>
            </a:r>
          </a:p>
          <a:p>
            <a:pPr algn="ctr">
              <a:lnSpc>
                <a:spcPct val="85000"/>
              </a:lnSpc>
            </a:pPr>
            <a:r>
              <a:rPr lang="en-US" altLang="en-US" b="1" dirty="0">
                <a:solidFill>
                  <a:prstClr val="black"/>
                </a:solidFill>
                <a:latin typeface="Arial" charset="0"/>
              </a:rPr>
              <a:t>ground level</a:t>
            </a:r>
          </a:p>
        </p:txBody>
      </p:sp>
      <p:sp>
        <p:nvSpPr>
          <p:cNvPr id="11271" name="Rectangle 14"/>
          <p:cNvSpPr>
            <a:spLocks noChangeArrowheads="1"/>
          </p:cNvSpPr>
          <p:nvPr/>
        </p:nvSpPr>
        <p:spPr bwMode="auto">
          <a:xfrm>
            <a:off x="2317751" y="3986493"/>
            <a:ext cx="519980"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6’ 1”</a:t>
            </a:r>
          </a:p>
        </p:txBody>
      </p:sp>
      <p:sp>
        <p:nvSpPr>
          <p:cNvPr id="11272" name="Rectangle 15"/>
          <p:cNvSpPr>
            <a:spLocks noChangeArrowheads="1"/>
          </p:cNvSpPr>
          <p:nvPr/>
        </p:nvSpPr>
        <p:spPr bwMode="auto">
          <a:xfrm>
            <a:off x="4486853" y="1519798"/>
            <a:ext cx="60378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11’ 7”</a:t>
            </a:r>
          </a:p>
        </p:txBody>
      </p:sp>
      <p:sp>
        <p:nvSpPr>
          <p:cNvPr id="11273" name="Rectangle 16"/>
          <p:cNvSpPr>
            <a:spLocks noChangeArrowheads="1"/>
          </p:cNvSpPr>
          <p:nvPr/>
        </p:nvSpPr>
        <p:spPr bwMode="auto">
          <a:xfrm>
            <a:off x="3670012" y="5213537"/>
            <a:ext cx="519980"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6’ 3”</a:t>
            </a:r>
          </a:p>
        </p:txBody>
      </p:sp>
      <p:sp>
        <p:nvSpPr>
          <p:cNvPr id="11274" name="Rectangle 18"/>
          <p:cNvSpPr>
            <a:spLocks noChangeArrowheads="1"/>
          </p:cNvSpPr>
          <p:nvPr/>
        </p:nvSpPr>
        <p:spPr bwMode="auto">
          <a:xfrm>
            <a:off x="5706341" y="3733800"/>
            <a:ext cx="3032679" cy="207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90000"/>
              </a:lnSpc>
            </a:pPr>
            <a:r>
              <a:rPr lang="en-US" altLang="en-US" sz="4800" b="1" dirty="0" smtClean="0">
                <a:solidFill>
                  <a:prstClr val="black"/>
                </a:solidFill>
                <a:latin typeface="Arial" charset="0"/>
              </a:rPr>
              <a:t>Skid Steer Loader</a:t>
            </a:r>
            <a:endParaRPr lang="en-US" altLang="en-US" sz="4800" b="1" dirty="0">
              <a:solidFill>
                <a:prstClr val="black"/>
              </a:solidFill>
              <a:latin typeface="Arial" charset="0"/>
            </a:endParaRPr>
          </a:p>
        </p:txBody>
      </p:sp>
      <p:sp>
        <p:nvSpPr>
          <p:cNvPr id="11275" name="Rectangle 19"/>
          <p:cNvSpPr>
            <a:spLocks noChangeArrowheads="1"/>
          </p:cNvSpPr>
          <p:nvPr/>
        </p:nvSpPr>
        <p:spPr bwMode="auto">
          <a:xfrm>
            <a:off x="4485410" y="4308662"/>
            <a:ext cx="519980"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3’ 1”</a:t>
            </a:r>
          </a:p>
        </p:txBody>
      </p:sp>
      <p:sp>
        <p:nvSpPr>
          <p:cNvPr id="11276" name="Rectangle 20"/>
          <p:cNvSpPr>
            <a:spLocks noChangeArrowheads="1"/>
          </p:cNvSpPr>
          <p:nvPr/>
        </p:nvSpPr>
        <p:spPr bwMode="auto">
          <a:xfrm>
            <a:off x="2870489" y="3267916"/>
            <a:ext cx="61295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4’ 10”</a:t>
            </a:r>
          </a:p>
        </p:txBody>
      </p:sp>
      <p:sp>
        <p:nvSpPr>
          <p:cNvPr id="11277" name="Rectangle 22"/>
          <p:cNvSpPr>
            <a:spLocks noChangeArrowheads="1"/>
          </p:cNvSpPr>
          <p:nvPr/>
        </p:nvSpPr>
        <p:spPr bwMode="auto">
          <a:xfrm>
            <a:off x="5621194" y="2225769"/>
            <a:ext cx="60378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11’ 5”</a:t>
            </a:r>
          </a:p>
        </p:txBody>
      </p:sp>
      <p:sp>
        <p:nvSpPr>
          <p:cNvPr id="11278" name="Rectangle 23"/>
          <p:cNvSpPr>
            <a:spLocks noChangeArrowheads="1"/>
          </p:cNvSpPr>
          <p:nvPr/>
        </p:nvSpPr>
        <p:spPr bwMode="auto">
          <a:xfrm>
            <a:off x="8426739" y="2853298"/>
            <a:ext cx="61295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21’ 8”</a:t>
            </a:r>
          </a:p>
        </p:txBody>
      </p:sp>
    </p:spTree>
    <p:extLst>
      <p:ext uri="{BB962C8B-B14F-4D97-AF65-F5344CB8AC3E}">
        <p14:creationId xmlns:p14="http://schemas.microsoft.com/office/powerpoint/2010/main" val="144773917"/>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2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3097" y="1295401"/>
            <a:ext cx="562350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Oval 1027"/>
          <p:cNvSpPr>
            <a:spLocks noChangeArrowheads="1"/>
          </p:cNvSpPr>
          <p:nvPr/>
        </p:nvSpPr>
        <p:spPr bwMode="auto">
          <a:xfrm>
            <a:off x="3851853" y="2898122"/>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sp>
        <p:nvSpPr>
          <p:cNvPr id="10244" name="Line 1028"/>
          <p:cNvSpPr>
            <a:spLocks noChangeShapeType="1"/>
          </p:cNvSpPr>
          <p:nvPr/>
        </p:nvSpPr>
        <p:spPr bwMode="auto">
          <a:xfrm flipV="1">
            <a:off x="3945660" y="2465295"/>
            <a:ext cx="2886" cy="495860"/>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45" name="Line 1029"/>
          <p:cNvSpPr>
            <a:spLocks noChangeShapeType="1"/>
          </p:cNvSpPr>
          <p:nvPr/>
        </p:nvSpPr>
        <p:spPr bwMode="auto">
          <a:xfrm>
            <a:off x="2822863" y="1759324"/>
            <a:ext cx="1956955" cy="1199029"/>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46" name="Line 1030"/>
          <p:cNvSpPr>
            <a:spLocks noChangeShapeType="1"/>
          </p:cNvSpPr>
          <p:nvPr/>
        </p:nvSpPr>
        <p:spPr bwMode="auto">
          <a:xfrm flipV="1">
            <a:off x="2355273" y="941294"/>
            <a:ext cx="3186545" cy="3036794"/>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47" name="Line 1031"/>
          <p:cNvSpPr>
            <a:spLocks noChangeShapeType="1"/>
          </p:cNvSpPr>
          <p:nvPr/>
        </p:nvSpPr>
        <p:spPr bwMode="auto">
          <a:xfrm flipH="1">
            <a:off x="1705841" y="3966883"/>
            <a:ext cx="655205" cy="1336301"/>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48" name="Line 1032"/>
          <p:cNvSpPr>
            <a:spLocks noChangeShapeType="1"/>
          </p:cNvSpPr>
          <p:nvPr/>
        </p:nvSpPr>
        <p:spPr bwMode="auto">
          <a:xfrm>
            <a:off x="5541818" y="935691"/>
            <a:ext cx="1397000" cy="52107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49" name="Line 1033"/>
          <p:cNvSpPr>
            <a:spLocks noChangeShapeType="1"/>
          </p:cNvSpPr>
          <p:nvPr/>
        </p:nvSpPr>
        <p:spPr bwMode="auto">
          <a:xfrm flipH="1">
            <a:off x="2389909" y="1764927"/>
            <a:ext cx="432955" cy="1680882"/>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50" name="Line 1034"/>
          <p:cNvSpPr>
            <a:spLocks noChangeShapeType="1"/>
          </p:cNvSpPr>
          <p:nvPr/>
        </p:nvSpPr>
        <p:spPr bwMode="auto">
          <a:xfrm flipV="1">
            <a:off x="2512487" y="1509993"/>
            <a:ext cx="1014649" cy="2801"/>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51" name="Line 1035"/>
          <p:cNvSpPr>
            <a:spLocks noChangeShapeType="1"/>
          </p:cNvSpPr>
          <p:nvPr/>
        </p:nvSpPr>
        <p:spPr bwMode="auto">
          <a:xfrm>
            <a:off x="3532909" y="1512794"/>
            <a:ext cx="415636" cy="935691"/>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52" name="Rectangle 1036"/>
          <p:cNvSpPr>
            <a:spLocks noChangeArrowheads="1"/>
          </p:cNvSpPr>
          <p:nvPr/>
        </p:nvSpPr>
        <p:spPr bwMode="auto">
          <a:xfrm>
            <a:off x="395933" y="1027601"/>
            <a:ext cx="2575867" cy="118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n-US" altLang="en-US" b="1" dirty="0">
                <a:solidFill>
                  <a:prstClr val="black"/>
                </a:solidFill>
                <a:latin typeface="Arial" charset="0"/>
              </a:rPr>
              <a:t>Eye level 10 </a:t>
            </a:r>
            <a:r>
              <a:rPr lang="en-US" altLang="en-US" b="1" dirty="0" err="1">
                <a:solidFill>
                  <a:prstClr val="black"/>
                </a:solidFill>
                <a:latin typeface="Arial" charset="0"/>
              </a:rPr>
              <a:t>ft</a:t>
            </a:r>
            <a:r>
              <a:rPr lang="en-US" altLang="en-US" b="1" dirty="0">
                <a:solidFill>
                  <a:prstClr val="black"/>
                </a:solidFill>
                <a:latin typeface="Arial" charset="0"/>
              </a:rPr>
              <a:t> </a:t>
            </a:r>
            <a:r>
              <a:rPr lang="en-US" altLang="en-US" b="1" dirty="0" smtClean="0">
                <a:solidFill>
                  <a:prstClr val="black"/>
                </a:solidFill>
                <a:latin typeface="Arial" charset="0"/>
              </a:rPr>
              <a:t>above</a:t>
            </a:r>
            <a:endParaRPr lang="en-US" altLang="en-US" b="1" dirty="0">
              <a:solidFill>
                <a:prstClr val="black"/>
              </a:solidFill>
              <a:latin typeface="Arial" charset="0"/>
            </a:endParaRPr>
          </a:p>
          <a:p>
            <a:pPr algn="ctr">
              <a:lnSpc>
                <a:spcPct val="85000"/>
              </a:lnSpc>
            </a:pPr>
            <a:r>
              <a:rPr lang="en-US" altLang="en-US" b="1" dirty="0">
                <a:solidFill>
                  <a:prstClr val="black"/>
                </a:solidFill>
                <a:latin typeface="Arial" charset="0"/>
              </a:rPr>
              <a:t>ground level</a:t>
            </a:r>
          </a:p>
        </p:txBody>
      </p:sp>
      <p:sp>
        <p:nvSpPr>
          <p:cNvPr id="10253" name="Rectangle 1038"/>
          <p:cNvSpPr>
            <a:spLocks noChangeArrowheads="1"/>
          </p:cNvSpPr>
          <p:nvPr/>
        </p:nvSpPr>
        <p:spPr bwMode="auto">
          <a:xfrm>
            <a:off x="6368363" y="3408571"/>
            <a:ext cx="2394637" cy="207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90000"/>
              </a:lnSpc>
            </a:pPr>
            <a:r>
              <a:rPr lang="en-US" altLang="en-US" sz="4800" b="1" dirty="0">
                <a:solidFill>
                  <a:prstClr val="black"/>
                </a:solidFill>
                <a:latin typeface="Arial" charset="0"/>
              </a:rPr>
              <a:t>Front End Loader</a:t>
            </a:r>
          </a:p>
        </p:txBody>
      </p:sp>
      <p:sp>
        <p:nvSpPr>
          <p:cNvPr id="10254" name="Rectangle 1039"/>
          <p:cNvSpPr>
            <a:spLocks noChangeArrowheads="1"/>
          </p:cNvSpPr>
          <p:nvPr/>
        </p:nvSpPr>
        <p:spPr bwMode="auto">
          <a:xfrm>
            <a:off x="4110182" y="5136497"/>
            <a:ext cx="705928"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14’ 10”</a:t>
            </a:r>
          </a:p>
        </p:txBody>
      </p:sp>
      <p:sp>
        <p:nvSpPr>
          <p:cNvPr id="10255" name="Rectangle 1040"/>
          <p:cNvSpPr>
            <a:spLocks noChangeArrowheads="1"/>
          </p:cNvSpPr>
          <p:nvPr/>
        </p:nvSpPr>
        <p:spPr bwMode="auto">
          <a:xfrm>
            <a:off x="1125682" y="5202331"/>
            <a:ext cx="743246"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21’ 11” </a:t>
            </a:r>
          </a:p>
        </p:txBody>
      </p:sp>
      <p:sp>
        <p:nvSpPr>
          <p:cNvPr id="10256" name="Rectangle 1041"/>
          <p:cNvSpPr>
            <a:spLocks noChangeArrowheads="1"/>
          </p:cNvSpPr>
          <p:nvPr/>
        </p:nvSpPr>
        <p:spPr bwMode="auto">
          <a:xfrm>
            <a:off x="5755409" y="3636309"/>
            <a:ext cx="61295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14’ 3”</a:t>
            </a:r>
          </a:p>
        </p:txBody>
      </p:sp>
      <p:sp>
        <p:nvSpPr>
          <p:cNvPr id="10257" name="Rectangle 1042"/>
          <p:cNvSpPr>
            <a:spLocks noChangeArrowheads="1"/>
          </p:cNvSpPr>
          <p:nvPr/>
        </p:nvSpPr>
        <p:spPr bwMode="auto">
          <a:xfrm>
            <a:off x="1853046" y="3375772"/>
            <a:ext cx="659441"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16’ 2” </a:t>
            </a:r>
          </a:p>
        </p:txBody>
      </p:sp>
      <p:sp>
        <p:nvSpPr>
          <p:cNvPr id="10258" name="Rectangle 1045"/>
          <p:cNvSpPr>
            <a:spLocks noChangeArrowheads="1"/>
          </p:cNvSpPr>
          <p:nvPr/>
        </p:nvSpPr>
        <p:spPr bwMode="auto">
          <a:xfrm>
            <a:off x="2822864" y="2165537"/>
            <a:ext cx="659441"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14’ 8” </a:t>
            </a:r>
          </a:p>
        </p:txBody>
      </p:sp>
      <p:sp>
        <p:nvSpPr>
          <p:cNvPr id="10259" name="Rectangle 1046"/>
          <p:cNvSpPr>
            <a:spLocks noChangeArrowheads="1"/>
          </p:cNvSpPr>
          <p:nvPr/>
        </p:nvSpPr>
        <p:spPr bwMode="auto">
          <a:xfrm>
            <a:off x="6944591" y="1358713"/>
            <a:ext cx="705928"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28’11” </a:t>
            </a:r>
          </a:p>
        </p:txBody>
      </p:sp>
      <p:sp>
        <p:nvSpPr>
          <p:cNvPr id="10260" name="Line 1047"/>
          <p:cNvSpPr>
            <a:spLocks noChangeShapeType="1"/>
          </p:cNvSpPr>
          <p:nvPr/>
        </p:nvSpPr>
        <p:spPr bwMode="auto">
          <a:xfrm>
            <a:off x="4779818" y="2958353"/>
            <a:ext cx="207818" cy="1344706"/>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Tree>
    <p:extLst>
      <p:ext uri="{BB962C8B-B14F-4D97-AF65-F5344CB8AC3E}">
        <p14:creationId xmlns:p14="http://schemas.microsoft.com/office/powerpoint/2010/main" val="447176967"/>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2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4568" y="1117787"/>
            <a:ext cx="6749762" cy="483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Rectangle 1027"/>
          <p:cNvSpPr>
            <a:spLocks noChangeArrowheads="1"/>
          </p:cNvSpPr>
          <p:nvPr/>
        </p:nvSpPr>
        <p:spPr bwMode="auto">
          <a:xfrm>
            <a:off x="6096000" y="5513294"/>
            <a:ext cx="1870364" cy="2689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sp>
        <p:nvSpPr>
          <p:cNvPr id="3076" name="Oval 1028"/>
          <p:cNvSpPr>
            <a:spLocks noChangeArrowheads="1"/>
          </p:cNvSpPr>
          <p:nvPr/>
        </p:nvSpPr>
        <p:spPr bwMode="auto">
          <a:xfrm>
            <a:off x="6038273" y="1193426"/>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sp>
        <p:nvSpPr>
          <p:cNvPr id="3077" name="Line 1029"/>
          <p:cNvSpPr>
            <a:spLocks noChangeShapeType="1"/>
          </p:cNvSpPr>
          <p:nvPr/>
        </p:nvSpPr>
        <p:spPr bwMode="auto">
          <a:xfrm flipH="1">
            <a:off x="3186546" y="1210235"/>
            <a:ext cx="2770909" cy="0"/>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grpSp>
        <p:nvGrpSpPr>
          <p:cNvPr id="3078" name="Group 1039"/>
          <p:cNvGrpSpPr>
            <a:grpSpLocks/>
          </p:cNvGrpSpPr>
          <p:nvPr/>
        </p:nvGrpSpPr>
        <p:grpSpPr bwMode="auto">
          <a:xfrm>
            <a:off x="2182091" y="1323695"/>
            <a:ext cx="3857625" cy="4475349"/>
            <a:chOff x="1512" y="945"/>
            <a:chExt cx="2673" cy="3195"/>
          </a:xfrm>
        </p:grpSpPr>
        <p:sp>
          <p:nvSpPr>
            <p:cNvPr id="3085" name="Line 1030"/>
            <p:cNvSpPr>
              <a:spLocks noChangeShapeType="1"/>
            </p:cNvSpPr>
            <p:nvPr/>
          </p:nvSpPr>
          <p:spPr bwMode="auto">
            <a:xfrm flipV="1">
              <a:off x="1611" y="945"/>
              <a:ext cx="2574" cy="2565"/>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086" name="Line 1031"/>
            <p:cNvSpPr>
              <a:spLocks noChangeShapeType="1"/>
            </p:cNvSpPr>
            <p:nvPr/>
          </p:nvSpPr>
          <p:spPr bwMode="auto">
            <a:xfrm flipH="1">
              <a:off x="1512" y="3519"/>
              <a:ext cx="90" cy="621"/>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3079" name="Rectangle 1032"/>
          <p:cNvSpPr>
            <a:spLocks noChangeArrowheads="1"/>
          </p:cNvSpPr>
          <p:nvPr/>
        </p:nvSpPr>
        <p:spPr bwMode="auto">
          <a:xfrm>
            <a:off x="475463" y="966147"/>
            <a:ext cx="2953537" cy="154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n-US" altLang="en-US" b="1" dirty="0">
                <a:solidFill>
                  <a:prstClr val="black"/>
                </a:solidFill>
                <a:latin typeface="Arial" charset="0"/>
              </a:rPr>
              <a:t>Eye level </a:t>
            </a:r>
            <a:r>
              <a:rPr lang="en-US" altLang="en-US" b="1" dirty="0" smtClean="0">
                <a:solidFill>
                  <a:prstClr val="black"/>
                </a:solidFill>
                <a:latin typeface="Arial" charset="0"/>
              </a:rPr>
              <a:t>approximately 10 </a:t>
            </a:r>
            <a:r>
              <a:rPr lang="en-US" altLang="en-US" b="1" dirty="0" err="1" smtClean="0">
                <a:solidFill>
                  <a:prstClr val="black"/>
                </a:solidFill>
                <a:latin typeface="Arial" charset="0"/>
              </a:rPr>
              <a:t>ft</a:t>
            </a:r>
            <a:r>
              <a:rPr lang="en-US" altLang="en-US" b="1" dirty="0" smtClean="0">
                <a:solidFill>
                  <a:prstClr val="black"/>
                </a:solidFill>
                <a:latin typeface="Arial" charset="0"/>
              </a:rPr>
              <a:t> </a:t>
            </a:r>
            <a:r>
              <a:rPr lang="en-US" altLang="en-US" b="1" dirty="0">
                <a:solidFill>
                  <a:prstClr val="black"/>
                </a:solidFill>
                <a:latin typeface="Arial" charset="0"/>
              </a:rPr>
              <a:t>above</a:t>
            </a:r>
          </a:p>
          <a:p>
            <a:pPr algn="ctr">
              <a:lnSpc>
                <a:spcPct val="85000"/>
              </a:lnSpc>
            </a:pPr>
            <a:r>
              <a:rPr lang="en-US" altLang="en-US" b="1" dirty="0">
                <a:solidFill>
                  <a:prstClr val="black"/>
                </a:solidFill>
                <a:latin typeface="Arial" charset="0"/>
              </a:rPr>
              <a:t>ground level</a:t>
            </a:r>
          </a:p>
        </p:txBody>
      </p:sp>
      <p:sp>
        <p:nvSpPr>
          <p:cNvPr id="3080" name="Rectangle 1033"/>
          <p:cNvSpPr>
            <a:spLocks noChangeArrowheads="1"/>
          </p:cNvSpPr>
          <p:nvPr/>
        </p:nvSpPr>
        <p:spPr bwMode="auto">
          <a:xfrm>
            <a:off x="3325091" y="3294530"/>
            <a:ext cx="61295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34’ 0”</a:t>
            </a:r>
          </a:p>
        </p:txBody>
      </p:sp>
      <p:sp>
        <p:nvSpPr>
          <p:cNvPr id="3081" name="Rectangle 1034"/>
          <p:cNvSpPr>
            <a:spLocks noChangeArrowheads="1"/>
          </p:cNvSpPr>
          <p:nvPr/>
        </p:nvSpPr>
        <p:spPr bwMode="auto">
          <a:xfrm>
            <a:off x="1907887" y="5789240"/>
            <a:ext cx="61295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95’ 0”</a:t>
            </a:r>
          </a:p>
        </p:txBody>
      </p:sp>
      <p:sp>
        <p:nvSpPr>
          <p:cNvPr id="3082" name="Rectangle 1036"/>
          <p:cNvSpPr>
            <a:spLocks noChangeArrowheads="1"/>
          </p:cNvSpPr>
          <p:nvPr/>
        </p:nvSpPr>
        <p:spPr bwMode="auto">
          <a:xfrm>
            <a:off x="5334000" y="4149568"/>
            <a:ext cx="3578188" cy="141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90000"/>
              </a:lnSpc>
            </a:pPr>
            <a:r>
              <a:rPr lang="en-US" altLang="en-US" sz="4800" b="1" dirty="0" smtClean="0">
                <a:solidFill>
                  <a:prstClr val="black"/>
                </a:solidFill>
                <a:latin typeface="Arial" charset="0"/>
              </a:rPr>
              <a:t>Aerial Work</a:t>
            </a:r>
          </a:p>
          <a:p>
            <a:pPr algn="ctr">
              <a:lnSpc>
                <a:spcPct val="90000"/>
              </a:lnSpc>
            </a:pPr>
            <a:r>
              <a:rPr lang="en-US" altLang="en-US" sz="4800" b="1" dirty="0" smtClean="0">
                <a:solidFill>
                  <a:prstClr val="black"/>
                </a:solidFill>
                <a:latin typeface="Arial" charset="0"/>
              </a:rPr>
              <a:t>Platform</a:t>
            </a:r>
            <a:endParaRPr lang="en-US" altLang="en-US" sz="4800" b="1" dirty="0">
              <a:solidFill>
                <a:prstClr val="black"/>
              </a:solidFill>
              <a:latin typeface="Arial" charset="0"/>
            </a:endParaRPr>
          </a:p>
        </p:txBody>
      </p:sp>
      <p:sp>
        <p:nvSpPr>
          <p:cNvPr id="3083" name="Rectangle 1037"/>
          <p:cNvSpPr>
            <a:spLocks noChangeArrowheads="1"/>
          </p:cNvSpPr>
          <p:nvPr/>
        </p:nvSpPr>
        <p:spPr bwMode="auto">
          <a:xfrm>
            <a:off x="4710546" y="3678331"/>
            <a:ext cx="61295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36’ 4”</a:t>
            </a:r>
          </a:p>
        </p:txBody>
      </p:sp>
      <p:sp>
        <p:nvSpPr>
          <p:cNvPr id="3084" name="Rectangle 1038"/>
          <p:cNvSpPr>
            <a:spLocks noChangeArrowheads="1"/>
          </p:cNvSpPr>
          <p:nvPr/>
        </p:nvSpPr>
        <p:spPr bwMode="auto">
          <a:xfrm>
            <a:off x="3631046" y="5062257"/>
            <a:ext cx="612954" cy="2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1300" b="1">
                <a:solidFill>
                  <a:prstClr val="black"/>
                </a:solidFill>
                <a:latin typeface="Arial" charset="0"/>
              </a:rPr>
              <a:t>68’ 0”</a:t>
            </a:r>
          </a:p>
        </p:txBody>
      </p:sp>
    </p:spTree>
    <p:extLst>
      <p:ext uri="{BB962C8B-B14F-4D97-AF65-F5344CB8AC3E}">
        <p14:creationId xmlns:p14="http://schemas.microsoft.com/office/powerpoint/2010/main" val="4196241084"/>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920657"/>
            <a:ext cx="7315200" cy="3108543"/>
          </a:xfrm>
          <a:prstGeom prst="rect">
            <a:avLst/>
          </a:prstGeom>
        </p:spPr>
        <p:txBody>
          <a:bodyPr>
            <a:spAutoFit/>
          </a:bodyPr>
          <a:lstStyle/>
          <a:p>
            <a:pPr algn="ctr">
              <a:spcBef>
                <a:spcPct val="20000"/>
              </a:spcBef>
              <a:buSzPct val="90000"/>
              <a:defRPr/>
            </a:pPr>
            <a:r>
              <a:rPr lang="en-US" altLang="en-US" sz="2800" kern="0" dirty="0" smtClean="0">
                <a:solidFill>
                  <a:prstClr val="black"/>
                </a:solidFill>
                <a:cs typeface="Arial" panose="020B0604020202020204" pitchFamily="34" charset="0"/>
              </a:rPr>
              <a:t>With the Occupational Safety and Health Act of 1970, Congress created the Occupational Safety and Health Administration (OSHA) to assure safe and healthful working conditions for working men and women by setting and enforcing standards and by providing training, outreach, education and assistance.</a:t>
            </a:r>
            <a:endParaRPr lang="en-US" altLang="en-US" sz="2800" kern="0" dirty="0">
              <a:solidFill>
                <a:prstClr val="black"/>
              </a:solidFill>
              <a:cs typeface="Arial" panose="020B0604020202020204" pitchFamily="34" charset="0"/>
            </a:endParaRPr>
          </a:p>
        </p:txBody>
      </p:sp>
      <p:sp>
        <p:nvSpPr>
          <p:cNvPr id="3" name="Rectangle 2"/>
          <p:cNvSpPr/>
          <p:nvPr/>
        </p:nvSpPr>
        <p:spPr>
          <a:xfrm>
            <a:off x="288925" y="76200"/>
            <a:ext cx="3111749" cy="646331"/>
          </a:xfrm>
          <a:prstGeom prst="rect">
            <a:avLst/>
          </a:prstGeom>
        </p:spPr>
        <p:txBody>
          <a:bodyPr wrap="none">
            <a:spAutoFit/>
          </a:bodyPr>
          <a:lstStyle/>
          <a:p>
            <a:pPr>
              <a:defRPr/>
            </a:pPr>
            <a:r>
              <a:rPr lang="en-US" altLang="en-US" sz="3600" kern="0" dirty="0">
                <a:solidFill>
                  <a:prstClr val="black"/>
                </a:solidFill>
                <a:cs typeface="Arial" panose="020B0604020202020204" pitchFamily="34" charset="0"/>
              </a:rPr>
              <a:t>OSHA’s Mission</a:t>
            </a:r>
            <a:endParaRPr lang="en-US" sz="1400" kern="0" dirty="0">
              <a:solidFill>
                <a:prstClr val="black"/>
              </a:solidFill>
              <a:cs typeface="Arial" panose="020B0604020202020204" pitchFamily="34" charset="0"/>
            </a:endParaRPr>
          </a:p>
        </p:txBody>
      </p:sp>
    </p:spTree>
    <p:extLst>
      <p:ext uri="{BB962C8B-B14F-4D97-AF65-F5344CB8AC3E}">
        <p14:creationId xmlns:p14="http://schemas.microsoft.com/office/powerpoint/2010/main" val="9954393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84194" y="967909"/>
            <a:ext cx="5706341" cy="489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Oval 3"/>
          <p:cNvSpPr>
            <a:spLocks noChangeArrowheads="1"/>
          </p:cNvSpPr>
          <p:nvPr/>
        </p:nvSpPr>
        <p:spPr bwMode="auto">
          <a:xfrm>
            <a:off x="4267489" y="3323945"/>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sp>
        <p:nvSpPr>
          <p:cNvPr id="16388" name="Line 7"/>
          <p:cNvSpPr>
            <a:spLocks noChangeShapeType="1"/>
          </p:cNvSpPr>
          <p:nvPr/>
        </p:nvSpPr>
        <p:spPr bwMode="auto">
          <a:xfrm flipH="1">
            <a:off x="6511635" y="1793970"/>
            <a:ext cx="724803" cy="1"/>
          </a:xfrm>
          <a:prstGeom prst="line">
            <a:avLst/>
          </a:prstGeom>
          <a:noFill/>
          <a:ln w="57150">
            <a:solidFill>
              <a:srgbClr val="FF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grpSp>
        <p:nvGrpSpPr>
          <p:cNvPr id="16389" name="Group 23"/>
          <p:cNvGrpSpPr>
            <a:grpSpLocks/>
          </p:cNvGrpSpPr>
          <p:nvPr/>
        </p:nvGrpSpPr>
        <p:grpSpPr bwMode="auto">
          <a:xfrm>
            <a:off x="2655455" y="2081493"/>
            <a:ext cx="2413000" cy="2658596"/>
            <a:chOff x="1840" y="1486"/>
            <a:chExt cx="1672" cy="1898"/>
          </a:xfrm>
        </p:grpSpPr>
        <p:sp>
          <p:nvSpPr>
            <p:cNvPr id="16402" name="Line 5"/>
            <p:cNvSpPr>
              <a:spLocks noChangeShapeType="1"/>
            </p:cNvSpPr>
            <p:nvPr/>
          </p:nvSpPr>
          <p:spPr bwMode="auto">
            <a:xfrm>
              <a:off x="2670" y="1486"/>
              <a:ext cx="842" cy="578"/>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3" name="Line 6"/>
            <p:cNvSpPr>
              <a:spLocks noChangeShapeType="1"/>
            </p:cNvSpPr>
            <p:nvPr/>
          </p:nvSpPr>
          <p:spPr bwMode="auto">
            <a:xfrm flipV="1">
              <a:off x="1944" y="1736"/>
              <a:ext cx="1096" cy="1056"/>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4" name="Line 8"/>
            <p:cNvSpPr>
              <a:spLocks noChangeShapeType="1"/>
            </p:cNvSpPr>
            <p:nvPr/>
          </p:nvSpPr>
          <p:spPr bwMode="auto">
            <a:xfrm flipH="1">
              <a:off x="2328" y="1495"/>
              <a:ext cx="341" cy="681"/>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5" name="Line 9"/>
            <p:cNvSpPr>
              <a:spLocks noChangeShapeType="1"/>
            </p:cNvSpPr>
            <p:nvPr/>
          </p:nvSpPr>
          <p:spPr bwMode="auto">
            <a:xfrm flipH="1">
              <a:off x="3264" y="2064"/>
              <a:ext cx="248" cy="840"/>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6" name="Line 10"/>
            <p:cNvSpPr>
              <a:spLocks noChangeShapeType="1"/>
            </p:cNvSpPr>
            <p:nvPr/>
          </p:nvSpPr>
          <p:spPr bwMode="auto">
            <a:xfrm flipH="1">
              <a:off x="1840" y="2794"/>
              <a:ext cx="105" cy="590"/>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grpSp>
        <p:nvGrpSpPr>
          <p:cNvPr id="16390" name="Group 22"/>
          <p:cNvGrpSpPr>
            <a:grpSpLocks/>
          </p:cNvGrpSpPr>
          <p:nvPr/>
        </p:nvGrpSpPr>
        <p:grpSpPr bwMode="auto">
          <a:xfrm>
            <a:off x="3045115" y="1676682"/>
            <a:ext cx="1345046" cy="1718703"/>
            <a:chOff x="2110" y="1197"/>
            <a:chExt cx="932" cy="1227"/>
          </a:xfrm>
        </p:grpSpPr>
        <p:sp>
          <p:nvSpPr>
            <p:cNvPr id="16399" name="Line 4"/>
            <p:cNvSpPr>
              <a:spLocks noChangeShapeType="1"/>
            </p:cNvSpPr>
            <p:nvPr/>
          </p:nvSpPr>
          <p:spPr bwMode="auto">
            <a:xfrm flipV="1">
              <a:off x="3040" y="1751"/>
              <a:ext cx="2" cy="673"/>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0" name="Line 11"/>
            <p:cNvSpPr>
              <a:spLocks noChangeShapeType="1"/>
            </p:cNvSpPr>
            <p:nvPr/>
          </p:nvSpPr>
          <p:spPr bwMode="auto">
            <a:xfrm flipV="1">
              <a:off x="2110" y="1197"/>
              <a:ext cx="559" cy="0"/>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1" name="Line 12"/>
            <p:cNvSpPr>
              <a:spLocks noChangeShapeType="1"/>
            </p:cNvSpPr>
            <p:nvPr/>
          </p:nvSpPr>
          <p:spPr bwMode="auto">
            <a:xfrm>
              <a:off x="2669" y="1197"/>
              <a:ext cx="371" cy="539"/>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16391" name="Rectangle 13"/>
          <p:cNvSpPr>
            <a:spLocks noChangeArrowheads="1"/>
          </p:cNvSpPr>
          <p:nvPr/>
        </p:nvSpPr>
        <p:spPr bwMode="auto">
          <a:xfrm>
            <a:off x="733858" y="1214633"/>
            <a:ext cx="2731222" cy="118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nSpc>
                <a:spcPct val="85000"/>
              </a:lnSpc>
            </a:pPr>
            <a:r>
              <a:rPr lang="en-US" altLang="en-US" b="1" dirty="0">
                <a:solidFill>
                  <a:prstClr val="black"/>
                </a:solidFill>
                <a:latin typeface="Arial" charset="0"/>
              </a:rPr>
              <a:t>Eye level 6 </a:t>
            </a:r>
            <a:r>
              <a:rPr lang="en-US" altLang="en-US" b="1" dirty="0" err="1">
                <a:solidFill>
                  <a:prstClr val="black"/>
                </a:solidFill>
                <a:latin typeface="Arial" charset="0"/>
              </a:rPr>
              <a:t>ft</a:t>
            </a:r>
            <a:r>
              <a:rPr lang="en-US" altLang="en-US" b="1" dirty="0">
                <a:solidFill>
                  <a:prstClr val="black"/>
                </a:solidFill>
                <a:latin typeface="Arial" charset="0"/>
              </a:rPr>
              <a:t> - 10 in above</a:t>
            </a:r>
          </a:p>
          <a:p>
            <a:pPr>
              <a:lnSpc>
                <a:spcPct val="85000"/>
              </a:lnSpc>
            </a:pPr>
            <a:r>
              <a:rPr lang="en-US" altLang="en-US" b="1" dirty="0">
                <a:solidFill>
                  <a:prstClr val="black"/>
                </a:solidFill>
                <a:latin typeface="Arial" charset="0"/>
              </a:rPr>
              <a:t>ground level</a:t>
            </a:r>
          </a:p>
        </p:txBody>
      </p:sp>
      <p:sp>
        <p:nvSpPr>
          <p:cNvPr id="16392" name="Rectangle 14"/>
          <p:cNvSpPr>
            <a:spLocks noChangeArrowheads="1"/>
          </p:cNvSpPr>
          <p:nvPr/>
        </p:nvSpPr>
        <p:spPr bwMode="auto">
          <a:xfrm>
            <a:off x="2450523" y="4692464"/>
            <a:ext cx="1126492" cy="51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b="1">
                <a:solidFill>
                  <a:prstClr val="black"/>
                </a:solidFill>
                <a:latin typeface="Arial" charset="0"/>
              </a:rPr>
              <a:t>40’ 6”</a:t>
            </a:r>
          </a:p>
        </p:txBody>
      </p:sp>
      <p:sp>
        <p:nvSpPr>
          <p:cNvPr id="16393" name="Rectangle 15"/>
          <p:cNvSpPr>
            <a:spLocks noChangeArrowheads="1"/>
          </p:cNvSpPr>
          <p:nvPr/>
        </p:nvSpPr>
        <p:spPr bwMode="auto">
          <a:xfrm>
            <a:off x="3465080" y="5391431"/>
            <a:ext cx="1126492" cy="51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b="1">
                <a:solidFill>
                  <a:prstClr val="black"/>
                </a:solidFill>
                <a:latin typeface="Arial" charset="0"/>
              </a:rPr>
              <a:t>36’ 8”</a:t>
            </a:r>
          </a:p>
        </p:txBody>
      </p:sp>
      <p:sp>
        <p:nvSpPr>
          <p:cNvPr id="16394" name="Rectangle 17"/>
          <p:cNvSpPr>
            <a:spLocks noChangeArrowheads="1"/>
          </p:cNvSpPr>
          <p:nvPr/>
        </p:nvSpPr>
        <p:spPr bwMode="auto">
          <a:xfrm>
            <a:off x="5629448" y="3782848"/>
            <a:ext cx="3213982" cy="207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90000"/>
              </a:lnSpc>
            </a:pPr>
            <a:r>
              <a:rPr lang="en-US" altLang="en-US" sz="4800" b="1" dirty="0">
                <a:solidFill>
                  <a:prstClr val="black"/>
                </a:solidFill>
                <a:latin typeface="Arial" charset="0"/>
              </a:rPr>
              <a:t>Semi-Truck &amp; Trailer</a:t>
            </a:r>
          </a:p>
        </p:txBody>
      </p:sp>
      <p:sp>
        <p:nvSpPr>
          <p:cNvPr id="16395" name="Rectangle 18"/>
          <p:cNvSpPr>
            <a:spLocks noChangeArrowheads="1"/>
          </p:cNvSpPr>
          <p:nvPr/>
        </p:nvSpPr>
        <p:spPr bwMode="auto">
          <a:xfrm>
            <a:off x="3045114" y="3022787"/>
            <a:ext cx="1126492" cy="51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b="1">
                <a:solidFill>
                  <a:prstClr val="black"/>
                </a:solidFill>
                <a:latin typeface="Arial" charset="0"/>
              </a:rPr>
              <a:t>27’ 1”</a:t>
            </a:r>
          </a:p>
        </p:txBody>
      </p:sp>
      <p:sp>
        <p:nvSpPr>
          <p:cNvPr id="16396" name="Rectangle 19"/>
          <p:cNvSpPr>
            <a:spLocks noChangeArrowheads="1"/>
          </p:cNvSpPr>
          <p:nvPr/>
        </p:nvSpPr>
        <p:spPr bwMode="auto">
          <a:xfrm>
            <a:off x="1831398" y="4165787"/>
            <a:ext cx="1126492" cy="51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b="1">
                <a:solidFill>
                  <a:prstClr val="black"/>
                </a:solidFill>
                <a:latin typeface="Arial" charset="0"/>
              </a:rPr>
              <a:t>42’ 8”</a:t>
            </a:r>
          </a:p>
        </p:txBody>
      </p:sp>
      <p:sp>
        <p:nvSpPr>
          <p:cNvPr id="16397" name="Rectangle 20"/>
          <p:cNvSpPr>
            <a:spLocks noChangeArrowheads="1"/>
          </p:cNvSpPr>
          <p:nvPr/>
        </p:nvSpPr>
        <p:spPr bwMode="auto">
          <a:xfrm>
            <a:off x="4703331" y="3972486"/>
            <a:ext cx="926117" cy="51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b="1">
                <a:solidFill>
                  <a:prstClr val="black"/>
                </a:solidFill>
                <a:latin typeface="Arial" charset="0"/>
              </a:rPr>
              <a:t>6’ 5”</a:t>
            </a:r>
          </a:p>
        </p:txBody>
      </p:sp>
      <p:sp>
        <p:nvSpPr>
          <p:cNvPr id="16398" name="Rectangle 21"/>
          <p:cNvSpPr>
            <a:spLocks noChangeArrowheads="1"/>
          </p:cNvSpPr>
          <p:nvPr/>
        </p:nvSpPr>
        <p:spPr bwMode="auto">
          <a:xfrm>
            <a:off x="7098632" y="1371600"/>
            <a:ext cx="1777612" cy="86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n-US" altLang="en-US" sz="2000" b="1" dirty="0">
                <a:solidFill>
                  <a:prstClr val="black"/>
                </a:solidFill>
                <a:latin typeface="Arial" charset="0"/>
              </a:rPr>
              <a:t>Area of fully</a:t>
            </a:r>
          </a:p>
          <a:p>
            <a:pPr algn="ctr">
              <a:lnSpc>
                <a:spcPct val="85000"/>
              </a:lnSpc>
            </a:pPr>
            <a:r>
              <a:rPr lang="en-US" altLang="en-US" sz="2000" b="1" dirty="0">
                <a:solidFill>
                  <a:prstClr val="black"/>
                </a:solidFill>
                <a:latin typeface="Arial" charset="0"/>
              </a:rPr>
              <a:t>obstructed view</a:t>
            </a:r>
          </a:p>
        </p:txBody>
      </p:sp>
    </p:spTree>
    <p:extLst>
      <p:ext uri="{BB962C8B-B14F-4D97-AF65-F5344CB8AC3E}">
        <p14:creationId xmlns:p14="http://schemas.microsoft.com/office/powerpoint/2010/main" val="3134613337"/>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306917" y="214313"/>
            <a:ext cx="7768167" cy="45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5" tIns="45683" rIns="91365" bIns="45683" anchor="ctr"/>
          <a:lstStyle>
            <a:lvl1pPr algn="ctr" defTabSz="966788">
              <a:defRPr sz="4700">
                <a:solidFill>
                  <a:schemeClr val="tx2"/>
                </a:solidFill>
                <a:latin typeface="Times New Roman" pitchFamily="18" charset="0"/>
              </a:defRPr>
            </a:lvl1pPr>
            <a:lvl2pPr algn="ctr" defTabSz="966788">
              <a:defRPr sz="4700">
                <a:solidFill>
                  <a:schemeClr val="tx2"/>
                </a:solidFill>
                <a:latin typeface="Times New Roman" pitchFamily="18" charset="0"/>
              </a:defRPr>
            </a:lvl2pPr>
            <a:lvl3pPr algn="ctr" defTabSz="966788">
              <a:defRPr sz="4700">
                <a:solidFill>
                  <a:schemeClr val="tx2"/>
                </a:solidFill>
                <a:latin typeface="Times New Roman" pitchFamily="18" charset="0"/>
              </a:defRPr>
            </a:lvl3pPr>
            <a:lvl4pPr algn="ctr" defTabSz="966788">
              <a:defRPr sz="4700">
                <a:solidFill>
                  <a:schemeClr val="tx2"/>
                </a:solidFill>
                <a:latin typeface="Times New Roman" pitchFamily="18" charset="0"/>
              </a:defRPr>
            </a:lvl4pPr>
            <a:lvl5pPr algn="ctr" defTabSz="966788">
              <a:defRPr sz="4700">
                <a:solidFill>
                  <a:schemeClr val="tx2"/>
                </a:solidFill>
                <a:latin typeface="Times New Roman" pitchFamily="18" charset="0"/>
              </a:defRPr>
            </a:lvl5pPr>
            <a:lvl6pPr marL="457200" algn="ctr" defTabSz="966788" eaLnBrk="0" fontAlgn="base" hangingPunct="0">
              <a:spcBef>
                <a:spcPct val="0"/>
              </a:spcBef>
              <a:spcAft>
                <a:spcPct val="0"/>
              </a:spcAft>
              <a:defRPr sz="4700">
                <a:solidFill>
                  <a:schemeClr val="tx2"/>
                </a:solidFill>
                <a:latin typeface="Times New Roman" pitchFamily="18" charset="0"/>
              </a:defRPr>
            </a:lvl6pPr>
            <a:lvl7pPr marL="914400" algn="ctr" defTabSz="966788" eaLnBrk="0" fontAlgn="base" hangingPunct="0">
              <a:spcBef>
                <a:spcPct val="0"/>
              </a:spcBef>
              <a:spcAft>
                <a:spcPct val="0"/>
              </a:spcAft>
              <a:defRPr sz="4700">
                <a:solidFill>
                  <a:schemeClr val="tx2"/>
                </a:solidFill>
                <a:latin typeface="Times New Roman" pitchFamily="18" charset="0"/>
              </a:defRPr>
            </a:lvl7pPr>
            <a:lvl8pPr marL="1371600" algn="ctr" defTabSz="966788" eaLnBrk="0" fontAlgn="base" hangingPunct="0">
              <a:spcBef>
                <a:spcPct val="0"/>
              </a:spcBef>
              <a:spcAft>
                <a:spcPct val="0"/>
              </a:spcAft>
              <a:defRPr sz="4700">
                <a:solidFill>
                  <a:schemeClr val="tx2"/>
                </a:solidFill>
                <a:latin typeface="Times New Roman" pitchFamily="18" charset="0"/>
              </a:defRPr>
            </a:lvl8pPr>
            <a:lvl9pPr marL="1828800" algn="ctr" defTabSz="966788" eaLnBrk="0" fontAlgn="base" hangingPunct="0">
              <a:spcBef>
                <a:spcPct val="0"/>
              </a:spcBef>
              <a:spcAft>
                <a:spcPct val="0"/>
              </a:spcAft>
              <a:defRPr sz="4700">
                <a:solidFill>
                  <a:schemeClr val="tx2"/>
                </a:solidFill>
                <a:latin typeface="Times New Roman" pitchFamily="18" charset="0"/>
              </a:defRPr>
            </a:lvl9pPr>
          </a:lstStyle>
          <a:p>
            <a:pPr algn="l">
              <a:defRPr/>
            </a:pPr>
            <a:r>
              <a:rPr lang="en-US" altLang="en-US" sz="3600" dirty="0" smtClean="0">
                <a:solidFill>
                  <a:prstClr val="black"/>
                </a:solidFill>
                <a:latin typeface="Calibri"/>
              </a:rPr>
              <a:t>The 3-Point Rule</a:t>
            </a:r>
          </a:p>
        </p:txBody>
      </p:sp>
      <p:sp>
        <p:nvSpPr>
          <p:cNvPr id="101381" name="Rectangle 5"/>
          <p:cNvSpPr>
            <a:spLocks noChangeArrowheads="1"/>
          </p:cNvSpPr>
          <p:nvPr/>
        </p:nvSpPr>
        <p:spPr bwMode="auto">
          <a:xfrm>
            <a:off x="306917" y="990600"/>
            <a:ext cx="4191000" cy="556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5" tIns="45683" rIns="91365" bIns="45683"/>
          <a:lstStyle>
            <a:lvl1pPr marL="361950" indent="-361950" defTabSz="966788">
              <a:spcBef>
                <a:spcPct val="20000"/>
              </a:spcBef>
              <a:buChar char="•"/>
              <a:defRPr sz="3000">
                <a:solidFill>
                  <a:schemeClr val="tx1"/>
                </a:solidFill>
                <a:latin typeface="Times New Roman" pitchFamily="18" charset="0"/>
              </a:defRPr>
            </a:lvl1pPr>
            <a:lvl2pPr marL="785813" indent="-303213" defTabSz="966788">
              <a:spcBef>
                <a:spcPct val="20000"/>
              </a:spcBef>
              <a:buChar char="–"/>
              <a:defRPr sz="2500">
                <a:solidFill>
                  <a:schemeClr val="tx1"/>
                </a:solidFill>
                <a:latin typeface="Times New Roman" pitchFamily="18" charset="0"/>
              </a:defRPr>
            </a:lvl2pPr>
            <a:lvl3pPr marL="1208088" indent="-241300" defTabSz="966788">
              <a:spcBef>
                <a:spcPct val="20000"/>
              </a:spcBef>
              <a:buChar char="•"/>
              <a:defRPr sz="2100">
                <a:solidFill>
                  <a:schemeClr val="tx1"/>
                </a:solidFill>
                <a:latin typeface="Times New Roman" pitchFamily="18" charset="0"/>
              </a:defRPr>
            </a:lvl3pPr>
            <a:lvl4pPr marL="1692275" indent="-242888" defTabSz="966788">
              <a:spcBef>
                <a:spcPct val="20000"/>
              </a:spcBef>
              <a:buChar char="–"/>
              <a:defRPr sz="1900">
                <a:solidFill>
                  <a:schemeClr val="tx1"/>
                </a:solidFill>
                <a:latin typeface="Times New Roman" pitchFamily="18" charset="0"/>
              </a:defRPr>
            </a:lvl4pPr>
            <a:lvl5pPr marL="2174875" indent="-241300" defTabSz="966788">
              <a:spcBef>
                <a:spcPct val="20000"/>
              </a:spcBef>
              <a:buChar char="»"/>
              <a:defRPr sz="1900">
                <a:solidFill>
                  <a:schemeClr val="tx1"/>
                </a:solidFill>
                <a:latin typeface="Times New Roman" pitchFamily="18" charset="0"/>
              </a:defRPr>
            </a:lvl5pPr>
            <a:lvl6pPr marL="2632075" indent="-241300" defTabSz="966788" eaLnBrk="0" fontAlgn="base" hangingPunct="0">
              <a:spcBef>
                <a:spcPct val="20000"/>
              </a:spcBef>
              <a:spcAft>
                <a:spcPct val="0"/>
              </a:spcAft>
              <a:buChar char="»"/>
              <a:defRPr sz="1900">
                <a:solidFill>
                  <a:schemeClr val="tx1"/>
                </a:solidFill>
                <a:latin typeface="Times New Roman" pitchFamily="18" charset="0"/>
              </a:defRPr>
            </a:lvl6pPr>
            <a:lvl7pPr marL="3089275" indent="-241300" defTabSz="966788" eaLnBrk="0" fontAlgn="base" hangingPunct="0">
              <a:spcBef>
                <a:spcPct val="20000"/>
              </a:spcBef>
              <a:spcAft>
                <a:spcPct val="0"/>
              </a:spcAft>
              <a:buChar char="»"/>
              <a:defRPr sz="1900">
                <a:solidFill>
                  <a:schemeClr val="tx1"/>
                </a:solidFill>
                <a:latin typeface="Times New Roman" pitchFamily="18" charset="0"/>
              </a:defRPr>
            </a:lvl7pPr>
            <a:lvl8pPr marL="3546475" indent="-241300" defTabSz="966788" eaLnBrk="0" fontAlgn="base" hangingPunct="0">
              <a:spcBef>
                <a:spcPct val="20000"/>
              </a:spcBef>
              <a:spcAft>
                <a:spcPct val="0"/>
              </a:spcAft>
              <a:buChar char="»"/>
              <a:defRPr sz="1900">
                <a:solidFill>
                  <a:schemeClr val="tx1"/>
                </a:solidFill>
                <a:latin typeface="Times New Roman" pitchFamily="18" charset="0"/>
              </a:defRPr>
            </a:lvl8pPr>
            <a:lvl9pPr marL="4003675" indent="-241300" defTabSz="966788" eaLnBrk="0" fontAlgn="base" hangingPunct="0">
              <a:spcBef>
                <a:spcPct val="20000"/>
              </a:spcBef>
              <a:spcAft>
                <a:spcPct val="0"/>
              </a:spcAft>
              <a:buChar char="»"/>
              <a:defRPr sz="1900">
                <a:solidFill>
                  <a:schemeClr val="tx1"/>
                </a:solidFill>
                <a:latin typeface="Times New Roman" pitchFamily="18" charset="0"/>
              </a:defRPr>
            </a:lvl9pPr>
          </a:lstStyle>
          <a:p>
            <a:pPr>
              <a:defRPr/>
            </a:pPr>
            <a:r>
              <a:rPr lang="en-US" altLang="en-US" dirty="0" smtClean="0">
                <a:solidFill>
                  <a:prstClr val="black"/>
                </a:solidFill>
                <a:latin typeface="Calibri"/>
              </a:rPr>
              <a:t>Climbing into and out of the operator’s seat</a:t>
            </a:r>
            <a:r>
              <a:rPr lang="en-US" altLang="en-US" dirty="0" smtClean="0">
                <a:solidFill>
                  <a:prstClr val="black"/>
                </a:solidFill>
                <a:effectLst>
                  <a:outerShdw blurRad="38100" dist="38100" dir="2700000" algn="tl">
                    <a:srgbClr val="C0C0C0"/>
                  </a:outerShdw>
                </a:effectLst>
                <a:latin typeface="Calibri"/>
              </a:rPr>
              <a:t>:</a:t>
            </a:r>
          </a:p>
          <a:p>
            <a:pPr>
              <a:defRPr/>
            </a:pPr>
            <a:r>
              <a:rPr lang="en-US" altLang="en-US" sz="1800" dirty="0">
                <a:solidFill>
                  <a:prstClr val="black"/>
                </a:solidFill>
                <a:latin typeface="Calibri"/>
              </a:rPr>
              <a:t>Enter and exit the </a:t>
            </a:r>
            <a:r>
              <a:rPr lang="en-US" altLang="en-US" sz="1800" dirty="0" smtClean="0">
                <a:solidFill>
                  <a:prstClr val="black"/>
                </a:solidFill>
                <a:latin typeface="Calibri"/>
              </a:rPr>
              <a:t>operator’s seat </a:t>
            </a:r>
            <a:r>
              <a:rPr lang="en-US" altLang="en-US" sz="1800" dirty="0">
                <a:solidFill>
                  <a:prstClr val="black"/>
                </a:solidFill>
                <a:latin typeface="Calibri"/>
              </a:rPr>
              <a:t>from the </a:t>
            </a:r>
            <a:r>
              <a:rPr lang="en-US" altLang="en-US" sz="1800" dirty="0" smtClean="0">
                <a:solidFill>
                  <a:prstClr val="black"/>
                </a:solidFill>
                <a:latin typeface="Calibri"/>
              </a:rPr>
              <a:t>side opposite </a:t>
            </a:r>
            <a:r>
              <a:rPr lang="en-US" altLang="en-US" sz="1800" dirty="0">
                <a:solidFill>
                  <a:prstClr val="black"/>
                </a:solidFill>
                <a:latin typeface="Calibri"/>
              </a:rPr>
              <a:t>of the </a:t>
            </a:r>
            <a:r>
              <a:rPr lang="en-US" altLang="en-US" sz="1800" dirty="0" smtClean="0">
                <a:solidFill>
                  <a:prstClr val="black"/>
                </a:solidFill>
                <a:latin typeface="Calibri"/>
              </a:rPr>
              <a:t>controls.</a:t>
            </a:r>
          </a:p>
          <a:p>
            <a:pPr>
              <a:defRPr/>
            </a:pPr>
            <a:endParaRPr lang="en-US" altLang="en-US" sz="1800" dirty="0" smtClean="0">
              <a:solidFill>
                <a:prstClr val="black"/>
              </a:solidFill>
              <a:latin typeface="Calibri"/>
            </a:endParaRPr>
          </a:p>
          <a:p>
            <a:pPr>
              <a:defRPr/>
            </a:pPr>
            <a:r>
              <a:rPr lang="en-US" altLang="en-US" sz="1800" dirty="0" smtClean="0">
                <a:solidFill>
                  <a:prstClr val="black"/>
                </a:solidFill>
                <a:latin typeface="Calibri"/>
              </a:rPr>
              <a:t>When climbing in and out of the operator’s seat you must be facing the equipment (as seen in this picture)</a:t>
            </a:r>
            <a:endParaRPr lang="en-US" altLang="en-US" sz="1900" dirty="0">
              <a:solidFill>
                <a:prstClr val="black"/>
              </a:solidFill>
              <a:latin typeface="Calibri"/>
            </a:endParaRPr>
          </a:p>
          <a:p>
            <a:pPr>
              <a:defRPr/>
            </a:pPr>
            <a:endParaRPr lang="en-US" altLang="en-US" sz="1800" dirty="0">
              <a:solidFill>
                <a:srgbClr val="FF9900"/>
              </a:solidFill>
              <a:latin typeface="Calibri"/>
            </a:endParaRPr>
          </a:p>
          <a:p>
            <a:pPr>
              <a:defRPr/>
            </a:pPr>
            <a:r>
              <a:rPr lang="en-US" altLang="en-US" sz="1800" dirty="0">
                <a:solidFill>
                  <a:prstClr val="black"/>
                </a:solidFill>
                <a:latin typeface="Calibri"/>
              </a:rPr>
              <a:t>Use the 3-Point Rule when climbing into and out of the operator’s seat.</a:t>
            </a:r>
          </a:p>
          <a:p>
            <a:pPr>
              <a:defRPr/>
            </a:pPr>
            <a:endParaRPr lang="en-US" altLang="en-US" sz="1800" dirty="0">
              <a:solidFill>
                <a:prstClr val="black"/>
              </a:solidFill>
              <a:latin typeface="Calibri"/>
            </a:endParaRPr>
          </a:p>
          <a:p>
            <a:pPr>
              <a:defRPr/>
            </a:pPr>
            <a:r>
              <a:rPr lang="en-US" altLang="en-US" sz="1800" dirty="0">
                <a:solidFill>
                  <a:prstClr val="black"/>
                </a:solidFill>
                <a:latin typeface="Calibri"/>
              </a:rPr>
              <a:t>Get on and off of the machine slowly. And do not jump off. </a:t>
            </a:r>
            <a:endParaRPr lang="en-US" altLang="en-US" dirty="0" smtClean="0">
              <a:solidFill>
                <a:prstClr val="black"/>
              </a:solidFill>
              <a:latin typeface="Calibri"/>
            </a:endParaRPr>
          </a:p>
        </p:txBody>
      </p:sp>
      <p:pic>
        <p:nvPicPr>
          <p:cNvPr id="112644" name="Picture 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9626" y="1428751"/>
            <a:ext cx="4225774" cy="442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5" name="Text Box 7"/>
          <p:cNvSpPr txBox="1">
            <a:spLocks noChangeArrowheads="1"/>
          </p:cNvSpPr>
          <p:nvPr/>
        </p:nvSpPr>
        <p:spPr bwMode="auto">
          <a:xfrm>
            <a:off x="5442857" y="4714875"/>
            <a:ext cx="2902857" cy="123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32" tIns="43215" rIns="86432" bIns="432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500" dirty="0">
                <a:solidFill>
                  <a:prstClr val="black"/>
                </a:solidFill>
              </a:rPr>
              <a:t>This picture shows the equipment operator using the 3-point rule when climbing on and off of the machine. BE SAFE and USE IT AT ALL TIMES!!!</a:t>
            </a:r>
          </a:p>
        </p:txBody>
      </p:sp>
      <p:cxnSp>
        <p:nvCxnSpPr>
          <p:cNvPr id="3" name="Straight Arrow Connector 2"/>
          <p:cNvCxnSpPr/>
          <p:nvPr/>
        </p:nvCxnSpPr>
        <p:spPr>
          <a:xfrm flipV="1">
            <a:off x="4191000" y="3352800"/>
            <a:ext cx="1143000" cy="5334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541748"/>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228600" y="-142875"/>
            <a:ext cx="6410476" cy="1326059"/>
          </a:xfrm>
        </p:spPr>
        <p:txBody>
          <a:bodyPr/>
          <a:lstStyle/>
          <a:p>
            <a:pPr algn="ctr" eaLnBrk="1" hangingPunct="1"/>
            <a:r>
              <a:rPr lang="en-US" altLang="en-US" sz="3600" dirty="0" smtClean="0">
                <a:latin typeface="+mn-lt"/>
              </a:rPr>
              <a:t>When do you use your seatbelt?</a:t>
            </a:r>
          </a:p>
        </p:txBody>
      </p:sp>
      <p:sp>
        <p:nvSpPr>
          <p:cNvPr id="1085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32B0C8ED-AF8F-4BC1-B1E9-424BFFEE5CCC}" type="slidenum">
              <a:rPr lang="en-US" altLang="en-US" sz="900">
                <a:solidFill>
                  <a:srgbClr val="898989"/>
                </a:solidFill>
              </a:rPr>
              <a:pPr/>
              <a:t>52</a:t>
            </a:fld>
            <a:endParaRPr lang="en-US" altLang="en-US" sz="900" dirty="0">
              <a:solidFill>
                <a:srgbClr val="898989"/>
              </a:solidFill>
            </a:endParaRPr>
          </a:p>
        </p:txBody>
      </p:sp>
      <p:pic>
        <p:nvPicPr>
          <p:cNvPr id="108548" name="Picture 2" descr="http://forklift-accessories.indoff.com/media/FRK/WM1683.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6442" y="2288977"/>
            <a:ext cx="8462130" cy="249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4161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381000" y="80962"/>
            <a:ext cx="6229048" cy="833438"/>
          </a:xfrm>
        </p:spPr>
        <p:txBody>
          <a:bodyPr/>
          <a:lstStyle/>
          <a:p>
            <a:pPr eaLnBrk="1" hangingPunct="1"/>
            <a:r>
              <a:rPr lang="en-US" altLang="en-US" sz="3600" dirty="0" smtClean="0">
                <a:latin typeface="+mn-lt"/>
              </a:rPr>
              <a:t>Wear that seatbelt . . . Always!</a:t>
            </a:r>
          </a:p>
        </p:txBody>
      </p:sp>
      <p:sp>
        <p:nvSpPr>
          <p:cNvPr id="1075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5A73A4B1-6032-4460-B06D-C73DCE413564}" type="slidenum">
              <a:rPr lang="en-US" altLang="en-US" sz="900">
                <a:solidFill>
                  <a:srgbClr val="898989"/>
                </a:solidFill>
              </a:rPr>
              <a:pPr/>
              <a:t>53</a:t>
            </a:fld>
            <a:endParaRPr lang="en-US" altLang="en-US" sz="900" dirty="0">
              <a:solidFill>
                <a:srgbClr val="898989"/>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8600" y="1219200"/>
            <a:ext cx="6197600" cy="4648200"/>
          </a:xfrm>
          <a:prstGeom prst="rect">
            <a:avLst/>
          </a:prstGeom>
        </p:spPr>
      </p:pic>
    </p:spTree>
    <p:extLst>
      <p:ext uri="{BB962C8B-B14F-4D97-AF65-F5344CB8AC3E}">
        <p14:creationId xmlns:p14="http://schemas.microsoft.com/office/powerpoint/2010/main" val="5300435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304800"/>
            <a:ext cx="9144000" cy="762000"/>
          </a:xfrm>
        </p:spPr>
        <p:txBody>
          <a:bodyPr rtlCol="0">
            <a:normAutofit fontScale="90000"/>
          </a:bodyPr>
          <a:lstStyle/>
          <a:p>
            <a:pPr defTabSz="685251" eaLnBrk="1" fontAlgn="auto" hangingPunct="1">
              <a:spcAft>
                <a:spcPts val="0"/>
              </a:spcAft>
              <a:defRPr/>
            </a:pPr>
            <a:r>
              <a:rPr lang="en-US" altLang="en-US" sz="3700" dirty="0">
                <a:latin typeface="+mn-lt"/>
              </a:rPr>
              <a:t>  </a:t>
            </a:r>
            <a:r>
              <a:rPr lang="en-US" altLang="en-US" sz="4000" dirty="0" smtClean="0">
                <a:latin typeface="+mn-lt"/>
              </a:rPr>
              <a:t>Understanding your equipment</a:t>
            </a:r>
            <a:r>
              <a:rPr lang="en-US" altLang="en-US" sz="3600" b="1" u="sng" dirty="0">
                <a:solidFill>
                  <a:schemeClr val="accent2"/>
                </a:solidFill>
                <a:effectLst>
                  <a:outerShdw blurRad="38100" dist="38100" dir="2700000" algn="tl">
                    <a:srgbClr val="C0C0C0"/>
                  </a:outerShdw>
                </a:effectLst>
              </a:rPr>
              <a:t/>
            </a:r>
            <a:br>
              <a:rPr lang="en-US" altLang="en-US" sz="3600" b="1" u="sng" dirty="0">
                <a:solidFill>
                  <a:schemeClr val="accent2"/>
                </a:solidFill>
                <a:effectLst>
                  <a:outerShdw blurRad="38100" dist="38100" dir="2700000" algn="tl">
                    <a:srgbClr val="C0C0C0"/>
                  </a:outerShdw>
                </a:effectLst>
              </a:rPr>
            </a:br>
            <a:r>
              <a:rPr lang="en-US" altLang="en-US" sz="3600" b="1" dirty="0">
                <a:solidFill>
                  <a:schemeClr val="accent2"/>
                </a:solidFill>
                <a:effectLst>
                  <a:outerShdw blurRad="38100" dist="38100" dir="2700000" algn="tl">
                    <a:srgbClr val="C0C0C0"/>
                  </a:outerShdw>
                </a:effectLst>
              </a:rPr>
              <a:t> </a:t>
            </a:r>
            <a:endParaRPr lang="en-US" altLang="en-US" sz="2800" b="1" dirty="0">
              <a:solidFill>
                <a:srgbClr val="FF0000"/>
              </a:solidFill>
              <a:effectLst>
                <a:outerShdw blurRad="38100" dist="38100" dir="2700000" algn="tl">
                  <a:srgbClr val="C0C0C0"/>
                </a:outerShdw>
              </a:effectLst>
            </a:endParaRPr>
          </a:p>
        </p:txBody>
      </p:sp>
      <p:sp>
        <p:nvSpPr>
          <p:cNvPr id="3077" name="Rectangle 5"/>
          <p:cNvSpPr>
            <a:spLocks noGrp="1" noChangeArrowheads="1"/>
          </p:cNvSpPr>
          <p:nvPr>
            <p:ph type="body" sz="half" idx="4294967295"/>
          </p:nvPr>
        </p:nvSpPr>
        <p:spPr>
          <a:xfrm>
            <a:off x="0" y="1295400"/>
            <a:ext cx="3884084" cy="5104805"/>
          </a:xfrm>
        </p:spPr>
        <p:txBody>
          <a:bodyPr rtlCol="0">
            <a:normAutofit/>
          </a:bodyPr>
          <a:lstStyle/>
          <a:p>
            <a:pPr marL="171313" indent="-171313" defTabSz="685251" eaLnBrk="1" fontAlgn="auto" hangingPunct="1">
              <a:spcAft>
                <a:spcPts val="0"/>
              </a:spcAft>
              <a:buFont typeface="Arial" panose="020B0604020202020204" pitchFamily="34" charset="0"/>
              <a:buChar char="•"/>
              <a:defRPr/>
            </a:pPr>
            <a:r>
              <a:rPr lang="en-US" altLang="en-US" sz="2000" dirty="0"/>
              <a:t>LIFT TRUCK CENTER OF </a:t>
            </a:r>
            <a:r>
              <a:rPr lang="en-US" altLang="en-US" sz="2000" u="sng" dirty="0"/>
              <a:t>GRAVITY</a:t>
            </a:r>
            <a:r>
              <a:rPr lang="en-US" altLang="en-US" sz="2000" dirty="0"/>
              <a:t>:</a:t>
            </a:r>
            <a:endParaRPr lang="en-US" altLang="en-US" sz="1800" dirty="0"/>
          </a:p>
          <a:p>
            <a:pPr marL="513937" lvl="1" indent="-171313" defTabSz="685251" eaLnBrk="1" fontAlgn="auto" hangingPunct="1">
              <a:spcAft>
                <a:spcPts val="0"/>
              </a:spcAft>
              <a:buFont typeface="Arial" panose="020B0604020202020204" pitchFamily="34" charset="0"/>
              <a:buChar char="•"/>
              <a:defRPr/>
            </a:pPr>
            <a:r>
              <a:rPr lang="en-US" altLang="en-US" sz="1600" dirty="0"/>
              <a:t>The stability of your lift truck is determined by the location of its center of gravity.</a:t>
            </a:r>
          </a:p>
          <a:p>
            <a:pPr marL="513937" lvl="1" indent="-171313" defTabSz="685251" eaLnBrk="1" fontAlgn="auto" hangingPunct="1">
              <a:spcAft>
                <a:spcPts val="0"/>
              </a:spcAft>
              <a:buFont typeface="Arial" panose="020B0604020202020204" pitchFamily="34" charset="0"/>
              <a:buChar char="•"/>
              <a:defRPr/>
            </a:pPr>
            <a:endParaRPr lang="en-US" altLang="en-US" sz="1600" dirty="0"/>
          </a:p>
          <a:p>
            <a:pPr marL="513937" lvl="1" indent="-171313" defTabSz="685251" eaLnBrk="1" fontAlgn="auto" hangingPunct="1">
              <a:spcAft>
                <a:spcPts val="0"/>
              </a:spcAft>
              <a:buFont typeface="Arial" panose="020B0604020202020204" pitchFamily="34" charset="0"/>
              <a:buChar char="•"/>
              <a:defRPr/>
            </a:pPr>
            <a:r>
              <a:rPr lang="en-US" altLang="en-US" sz="1600" dirty="0"/>
              <a:t>The lift truck has moving parts and therefore has a center of gravity that moves.  </a:t>
            </a:r>
          </a:p>
          <a:p>
            <a:pPr marL="513937" lvl="1" indent="-171313" defTabSz="685251" eaLnBrk="1" fontAlgn="auto" hangingPunct="1">
              <a:spcAft>
                <a:spcPts val="0"/>
              </a:spcAft>
              <a:buFont typeface="Arial" panose="020B0604020202020204" pitchFamily="34" charset="0"/>
              <a:buChar char="•"/>
              <a:defRPr/>
            </a:pPr>
            <a:endParaRPr lang="en-US" altLang="en-US" sz="1600" dirty="0"/>
          </a:p>
          <a:p>
            <a:pPr marL="513937" lvl="1" indent="-171313" defTabSz="685251" eaLnBrk="1" fontAlgn="auto" hangingPunct="1">
              <a:spcAft>
                <a:spcPts val="0"/>
              </a:spcAft>
              <a:buFont typeface="Arial" panose="020B0604020202020204" pitchFamily="34" charset="0"/>
              <a:buChar char="•"/>
              <a:defRPr/>
            </a:pPr>
            <a:r>
              <a:rPr lang="en-US" altLang="en-US" sz="1600" dirty="0"/>
              <a:t>The center of gravity moves forward as the mast is tilted forward and backward as the mast is tilted backward.  </a:t>
            </a:r>
          </a:p>
          <a:p>
            <a:pPr marL="513937" lvl="1" indent="-171313" defTabSz="685251" eaLnBrk="1" fontAlgn="auto" hangingPunct="1">
              <a:spcAft>
                <a:spcPts val="0"/>
              </a:spcAft>
              <a:buFont typeface="Arial" panose="020B0604020202020204" pitchFamily="34" charset="0"/>
              <a:buChar char="•"/>
              <a:defRPr/>
            </a:pPr>
            <a:endParaRPr lang="en-US" altLang="en-US" sz="1600" dirty="0"/>
          </a:p>
          <a:p>
            <a:pPr marL="513937" lvl="1" indent="-171313" defTabSz="685251" eaLnBrk="1" fontAlgn="auto" hangingPunct="1">
              <a:spcAft>
                <a:spcPts val="0"/>
              </a:spcAft>
              <a:buFont typeface="Arial" panose="020B0604020202020204" pitchFamily="34" charset="0"/>
              <a:buChar char="•"/>
              <a:defRPr/>
            </a:pPr>
            <a:r>
              <a:rPr lang="en-US" altLang="en-US" sz="1600" dirty="0"/>
              <a:t>The center of gravity moves up when the mast moves up and down when the mast moves down.</a:t>
            </a:r>
            <a:endParaRPr lang="en-US" altLang="en-US" sz="2400" dirty="0"/>
          </a:p>
          <a:p>
            <a:pPr marL="171313" indent="-171313" defTabSz="685251" eaLnBrk="1" fontAlgn="auto" hangingPunct="1">
              <a:spcAft>
                <a:spcPts val="0"/>
              </a:spcAft>
              <a:buFont typeface="Arial" panose="020B0604020202020204" pitchFamily="34" charset="0"/>
              <a:buChar char="•"/>
              <a:defRPr/>
            </a:pPr>
            <a:endParaRPr lang="en-US" altLang="en-US" sz="2800" dirty="0"/>
          </a:p>
        </p:txBody>
      </p:sp>
      <p:sp>
        <p:nvSpPr>
          <p:cNvPr id="3078" name="Rectangle 6"/>
          <p:cNvSpPr>
            <a:spLocks noGrp="1" noChangeArrowheads="1"/>
          </p:cNvSpPr>
          <p:nvPr>
            <p:ph type="body" sz="half" idx="4294967295"/>
          </p:nvPr>
        </p:nvSpPr>
        <p:spPr>
          <a:xfrm>
            <a:off x="5334000" y="1980903"/>
            <a:ext cx="3810000" cy="4115097"/>
          </a:xfrm>
        </p:spPr>
        <p:txBody>
          <a:bodyPr rtlCol="0">
            <a:normAutofit/>
          </a:bodyPr>
          <a:lstStyle/>
          <a:p>
            <a:pPr marL="171313" indent="-171313" defTabSz="685251" eaLnBrk="1" fontAlgn="auto" hangingPunct="1">
              <a:spcAft>
                <a:spcPts val="0"/>
              </a:spcAft>
              <a:buFont typeface="Arial" panose="020B0604020202020204" pitchFamily="34" charset="0"/>
              <a:buChar char="•"/>
              <a:defRPr/>
            </a:pPr>
            <a:endParaRPr lang="en-US" altLang="en-US" sz="1600" b="1" dirty="0">
              <a:solidFill>
                <a:srgbClr val="FF0000"/>
              </a:solidFill>
              <a:effectLst>
                <a:outerShdw blurRad="38100" dist="38100" dir="2700000" algn="tl">
                  <a:srgbClr val="C0C0C0"/>
                </a:outerShdw>
              </a:effectLst>
            </a:endParaRPr>
          </a:p>
          <a:p>
            <a:pPr marL="171313" indent="-171313" defTabSz="685251" eaLnBrk="1" fontAlgn="auto" hangingPunct="1">
              <a:spcAft>
                <a:spcPts val="0"/>
              </a:spcAft>
              <a:buFont typeface="Arial" panose="020B0604020202020204" pitchFamily="34" charset="0"/>
              <a:buChar char="•"/>
              <a:defRPr/>
            </a:pPr>
            <a:endParaRPr lang="en-US" altLang="en-US" sz="1600" b="1" dirty="0">
              <a:solidFill>
                <a:srgbClr val="FF0000"/>
              </a:solidFill>
              <a:effectLst>
                <a:outerShdw blurRad="38100" dist="38100" dir="2700000" algn="tl">
                  <a:srgbClr val="C0C0C0"/>
                </a:outerShdw>
              </a:effectLst>
            </a:endParaRPr>
          </a:p>
          <a:p>
            <a:pPr marL="171313" indent="-171313" defTabSz="685251" eaLnBrk="1" fontAlgn="auto" hangingPunct="1">
              <a:spcAft>
                <a:spcPts val="0"/>
              </a:spcAft>
              <a:buFont typeface="Arial" panose="020B0604020202020204" pitchFamily="34" charset="0"/>
              <a:buChar char="•"/>
              <a:defRPr/>
            </a:pPr>
            <a:endParaRPr lang="en-US" altLang="en-US" sz="1600" b="1" dirty="0">
              <a:solidFill>
                <a:srgbClr val="FF0000"/>
              </a:solidFill>
              <a:effectLst>
                <a:outerShdw blurRad="38100" dist="38100" dir="2700000" algn="tl">
                  <a:srgbClr val="C0C0C0"/>
                </a:outerShdw>
              </a:effectLst>
            </a:endParaRPr>
          </a:p>
        </p:txBody>
      </p:sp>
      <p:graphicFrame>
        <p:nvGraphicFramePr>
          <p:cNvPr id="99333" name="Object 8"/>
          <p:cNvGraphicFramePr>
            <a:graphicFrameLocks noChangeAspect="1"/>
          </p:cNvGraphicFramePr>
          <p:nvPr>
            <p:extLst>
              <p:ext uri="{D42A27DB-BD31-4B8C-83A1-F6EECF244321}">
                <p14:modId xmlns:p14="http://schemas.microsoft.com/office/powerpoint/2010/main" val="797934629"/>
              </p:ext>
            </p:extLst>
          </p:nvPr>
        </p:nvGraphicFramePr>
        <p:xfrm>
          <a:off x="3700132" y="2214182"/>
          <a:ext cx="5262941" cy="3359051"/>
        </p:xfrm>
        <a:graphic>
          <a:graphicData uri="http://schemas.openxmlformats.org/presentationml/2006/ole">
            <mc:AlternateContent xmlns:mc="http://schemas.openxmlformats.org/markup-compatibility/2006">
              <mc:Choice xmlns:v="urn:schemas-microsoft-com:vml" Requires="v">
                <p:oleObj spid="_x0000_s1165" name="Document" r:id="rId4" imgW="3782568" imgH="2450592" progId="Word.Document.8">
                  <p:embed/>
                </p:oleObj>
              </mc:Choice>
              <mc:Fallback>
                <p:oleObj name="Document" r:id="rId4" imgW="3782568" imgH="245059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0132" y="2214182"/>
                        <a:ext cx="5262941" cy="335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4" name="Line 9"/>
          <p:cNvSpPr>
            <a:spLocks noChangeShapeType="1"/>
          </p:cNvSpPr>
          <p:nvPr/>
        </p:nvSpPr>
        <p:spPr bwMode="auto">
          <a:xfrm>
            <a:off x="3735917" y="4572000"/>
            <a:ext cx="5179786"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p>
            <a:endParaRPr lang="en-US" dirty="0">
              <a:solidFill>
                <a:prstClr val="black"/>
              </a:solidFill>
            </a:endParaRPr>
          </a:p>
        </p:txBody>
      </p:sp>
      <p:sp>
        <p:nvSpPr>
          <p:cNvPr id="99335" name="Line 10"/>
          <p:cNvSpPr>
            <a:spLocks noChangeShapeType="1"/>
          </p:cNvSpPr>
          <p:nvPr/>
        </p:nvSpPr>
        <p:spPr bwMode="auto">
          <a:xfrm>
            <a:off x="3735917" y="4723805"/>
            <a:ext cx="5179786"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p>
            <a:endParaRPr lang="en-US" dirty="0">
              <a:solidFill>
                <a:prstClr val="black"/>
              </a:solidFill>
            </a:endParaRPr>
          </a:p>
        </p:txBody>
      </p:sp>
      <p:sp>
        <p:nvSpPr>
          <p:cNvPr id="99336" name="Line 11"/>
          <p:cNvSpPr>
            <a:spLocks noChangeShapeType="1"/>
          </p:cNvSpPr>
          <p:nvPr/>
        </p:nvSpPr>
        <p:spPr bwMode="auto">
          <a:xfrm>
            <a:off x="3735918" y="4647903"/>
            <a:ext cx="5408083"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p>
            <a:endParaRPr lang="en-US" dirty="0">
              <a:solidFill>
                <a:prstClr val="black"/>
              </a:solidFill>
            </a:endParaRPr>
          </a:p>
        </p:txBody>
      </p:sp>
      <p:sp>
        <p:nvSpPr>
          <p:cNvPr id="99337" name="Line 12"/>
          <p:cNvSpPr>
            <a:spLocks noChangeShapeType="1"/>
          </p:cNvSpPr>
          <p:nvPr/>
        </p:nvSpPr>
        <p:spPr bwMode="auto">
          <a:xfrm>
            <a:off x="3657299" y="4572000"/>
            <a:ext cx="5486702"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p>
            <a:endParaRPr lang="en-US" dirty="0">
              <a:solidFill>
                <a:prstClr val="black"/>
              </a:solidFill>
            </a:endParaRPr>
          </a:p>
        </p:txBody>
      </p:sp>
      <p:sp>
        <p:nvSpPr>
          <p:cNvPr id="99338" name="Oval 13"/>
          <p:cNvSpPr>
            <a:spLocks noChangeArrowheads="1"/>
          </p:cNvSpPr>
          <p:nvPr/>
        </p:nvSpPr>
        <p:spPr bwMode="auto">
          <a:xfrm>
            <a:off x="3735918" y="4572000"/>
            <a:ext cx="5408083" cy="129480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65" tIns="45683" rIns="91365" bIns="45683" anchor="ctr"/>
          <a:lstStyle>
            <a:lvl1pPr defTabSz="966788">
              <a:defRPr sz="2400">
                <a:solidFill>
                  <a:schemeClr val="tx1"/>
                </a:solidFill>
                <a:latin typeface="Times New Roman" pitchFamily="18" charset="0"/>
              </a:defRPr>
            </a:lvl1pPr>
            <a:lvl2pPr marL="482600" indent="-303213" defTabSz="966788">
              <a:defRPr sz="2400">
                <a:solidFill>
                  <a:schemeClr val="tx1"/>
                </a:solidFill>
                <a:latin typeface="Times New Roman" pitchFamily="18" charset="0"/>
              </a:defRPr>
            </a:lvl2pPr>
            <a:lvl3pPr marL="966788" indent="-241300" defTabSz="966788">
              <a:defRPr sz="2400">
                <a:solidFill>
                  <a:schemeClr val="tx1"/>
                </a:solidFill>
                <a:latin typeface="Times New Roman" pitchFamily="18" charset="0"/>
              </a:defRPr>
            </a:lvl3pPr>
            <a:lvl4pPr marL="1449388" indent="-242888" defTabSz="966788">
              <a:defRPr sz="2400">
                <a:solidFill>
                  <a:schemeClr val="tx1"/>
                </a:solidFill>
                <a:latin typeface="Times New Roman" pitchFamily="18" charset="0"/>
              </a:defRPr>
            </a:lvl4pPr>
            <a:lvl5pPr marL="1933575" indent="-241300" defTabSz="966788">
              <a:defRPr sz="2400">
                <a:solidFill>
                  <a:schemeClr val="tx1"/>
                </a:solidFill>
                <a:latin typeface="Times New Roman" pitchFamily="18" charset="0"/>
              </a:defRPr>
            </a:lvl5pPr>
            <a:lvl6pPr marL="2390775" indent="-241300" defTabSz="966788" eaLnBrk="0" fontAlgn="base" hangingPunct="0">
              <a:spcBef>
                <a:spcPct val="0"/>
              </a:spcBef>
              <a:spcAft>
                <a:spcPct val="0"/>
              </a:spcAft>
              <a:defRPr sz="2400">
                <a:solidFill>
                  <a:schemeClr val="tx1"/>
                </a:solidFill>
                <a:latin typeface="Times New Roman" pitchFamily="18" charset="0"/>
              </a:defRPr>
            </a:lvl6pPr>
            <a:lvl7pPr marL="2847975" indent="-241300" defTabSz="966788" eaLnBrk="0" fontAlgn="base" hangingPunct="0">
              <a:spcBef>
                <a:spcPct val="0"/>
              </a:spcBef>
              <a:spcAft>
                <a:spcPct val="0"/>
              </a:spcAft>
              <a:defRPr sz="2400">
                <a:solidFill>
                  <a:schemeClr val="tx1"/>
                </a:solidFill>
                <a:latin typeface="Times New Roman" pitchFamily="18" charset="0"/>
              </a:defRPr>
            </a:lvl7pPr>
            <a:lvl8pPr marL="3305175" indent="-241300" defTabSz="966788" eaLnBrk="0" fontAlgn="base" hangingPunct="0">
              <a:spcBef>
                <a:spcPct val="0"/>
              </a:spcBef>
              <a:spcAft>
                <a:spcPct val="0"/>
              </a:spcAft>
              <a:defRPr sz="2400">
                <a:solidFill>
                  <a:schemeClr val="tx1"/>
                </a:solidFill>
                <a:latin typeface="Times New Roman" pitchFamily="18" charset="0"/>
              </a:defRPr>
            </a:lvl8pPr>
            <a:lvl9pPr marL="3762375" indent="-241300" defTabSz="966788" eaLnBrk="0" fontAlgn="base" hangingPunct="0">
              <a:spcBef>
                <a:spcPct val="0"/>
              </a:spcBef>
              <a:spcAft>
                <a:spcPct val="0"/>
              </a:spcAft>
              <a:defRPr sz="2400">
                <a:solidFill>
                  <a:schemeClr val="tx1"/>
                </a:solidFill>
                <a:latin typeface="Times New Roman" pitchFamily="18" charset="0"/>
              </a:defRPr>
            </a:lvl9pPr>
          </a:lstStyle>
          <a:p>
            <a:pPr algn="ctr"/>
            <a:endParaRPr lang="es-ES_tradnl" altLang="en-US" dirty="0">
              <a:solidFill>
                <a:prstClr val="white"/>
              </a:solidFill>
            </a:endParaRPr>
          </a:p>
        </p:txBody>
      </p:sp>
      <p:sp>
        <p:nvSpPr>
          <p:cNvPr id="99339" name="Rectangle 14"/>
          <p:cNvSpPr>
            <a:spLocks noChangeArrowheads="1"/>
          </p:cNvSpPr>
          <p:nvPr/>
        </p:nvSpPr>
        <p:spPr bwMode="auto">
          <a:xfrm>
            <a:off x="3657298" y="4572000"/>
            <a:ext cx="4877405" cy="121890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dirty="0">
              <a:solidFill>
                <a:prstClr val="black"/>
              </a:solidFill>
            </a:endParaRPr>
          </a:p>
        </p:txBody>
      </p:sp>
      <p:sp>
        <p:nvSpPr>
          <p:cNvPr id="99340" name="Rectangle 15"/>
          <p:cNvSpPr>
            <a:spLocks noChangeArrowheads="1"/>
          </p:cNvSpPr>
          <p:nvPr/>
        </p:nvSpPr>
        <p:spPr bwMode="auto">
          <a:xfrm>
            <a:off x="3735918" y="4191000"/>
            <a:ext cx="5408083" cy="53280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dirty="0">
              <a:solidFill>
                <a:prstClr val="black"/>
              </a:solidFill>
            </a:endParaRPr>
          </a:p>
        </p:txBody>
      </p:sp>
      <p:sp>
        <p:nvSpPr>
          <p:cNvPr id="99343" name="Line 19"/>
          <p:cNvSpPr>
            <a:spLocks noChangeShapeType="1"/>
          </p:cNvSpPr>
          <p:nvPr/>
        </p:nvSpPr>
        <p:spPr bwMode="auto">
          <a:xfrm flipH="1" flipV="1">
            <a:off x="5789084" y="3353097"/>
            <a:ext cx="230716" cy="167580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p>
            <a:endParaRPr lang="en-US" dirty="0">
              <a:solidFill>
                <a:prstClr val="black"/>
              </a:solidFill>
            </a:endParaRPr>
          </a:p>
        </p:txBody>
      </p:sp>
      <p:sp>
        <p:nvSpPr>
          <p:cNvPr id="99345" name="Oval 21"/>
          <p:cNvSpPr>
            <a:spLocks noChangeArrowheads="1"/>
          </p:cNvSpPr>
          <p:nvPr/>
        </p:nvSpPr>
        <p:spPr bwMode="auto">
          <a:xfrm>
            <a:off x="5640917" y="3199805"/>
            <a:ext cx="226786" cy="229195"/>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dirty="0">
              <a:solidFill>
                <a:prstClr val="black"/>
              </a:solidFill>
            </a:endParaRPr>
          </a:p>
        </p:txBody>
      </p:sp>
      <p:sp>
        <p:nvSpPr>
          <p:cNvPr id="99349" name="Rectangle 25"/>
          <p:cNvSpPr>
            <a:spLocks noChangeArrowheads="1"/>
          </p:cNvSpPr>
          <p:nvPr/>
        </p:nvSpPr>
        <p:spPr bwMode="auto">
          <a:xfrm>
            <a:off x="7694084" y="4266903"/>
            <a:ext cx="1449916" cy="175319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dirty="0">
              <a:solidFill>
                <a:prstClr val="black"/>
              </a:solidFill>
            </a:endParaRPr>
          </a:p>
        </p:txBody>
      </p:sp>
      <p:sp>
        <p:nvSpPr>
          <p:cNvPr id="2" name="TextBox 1"/>
          <p:cNvSpPr txBox="1"/>
          <p:nvPr/>
        </p:nvSpPr>
        <p:spPr>
          <a:xfrm>
            <a:off x="4343400" y="5028902"/>
            <a:ext cx="3505200" cy="523220"/>
          </a:xfrm>
          <a:prstGeom prst="rect">
            <a:avLst/>
          </a:prstGeom>
          <a:noFill/>
        </p:spPr>
        <p:txBody>
          <a:bodyPr wrap="square" rtlCol="0">
            <a:spAutoFit/>
          </a:bodyPr>
          <a:lstStyle/>
          <a:p>
            <a:pPr algn="ctr"/>
            <a:r>
              <a:rPr lang="en-US" sz="2800" dirty="0" smtClean="0"/>
              <a:t>P.I.T. Center of Gravity</a:t>
            </a:r>
            <a:endParaRPr lang="en-US" sz="2800" dirty="0"/>
          </a:p>
        </p:txBody>
      </p:sp>
    </p:spTree>
    <p:extLst>
      <p:ext uri="{BB962C8B-B14F-4D97-AF65-F5344CB8AC3E}">
        <p14:creationId xmlns:p14="http://schemas.microsoft.com/office/powerpoint/2010/main" val="1861522632"/>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057400"/>
            <a:ext cx="5029200" cy="2514600"/>
          </a:xfrm>
          <a:prstGeom prst="rect">
            <a:avLst/>
          </a:prstGeom>
        </p:spPr>
      </p:pic>
      <p:sp>
        <p:nvSpPr>
          <p:cNvPr id="107522" name="Title 1"/>
          <p:cNvSpPr>
            <a:spLocks noGrp="1"/>
          </p:cNvSpPr>
          <p:nvPr>
            <p:ph type="title"/>
          </p:nvPr>
        </p:nvSpPr>
        <p:spPr>
          <a:xfrm>
            <a:off x="381000" y="80962"/>
            <a:ext cx="6229048" cy="833438"/>
          </a:xfrm>
        </p:spPr>
        <p:txBody>
          <a:bodyPr/>
          <a:lstStyle/>
          <a:p>
            <a:pPr eaLnBrk="1" hangingPunct="1"/>
            <a:r>
              <a:rPr lang="en-US" altLang="en-US" sz="3600" dirty="0" smtClean="0">
                <a:latin typeface="+mn-lt"/>
              </a:rPr>
              <a:t>Center of Gravity</a:t>
            </a:r>
          </a:p>
        </p:txBody>
      </p:sp>
      <p:sp>
        <p:nvSpPr>
          <p:cNvPr id="1075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5A73A4B1-6032-4460-B06D-C73DCE413564}" type="slidenum">
              <a:rPr lang="en-US" altLang="en-US" sz="900">
                <a:solidFill>
                  <a:srgbClr val="898989"/>
                </a:solidFill>
              </a:rPr>
              <a:pPr/>
              <a:t>55</a:t>
            </a:fld>
            <a:endParaRPr lang="en-US" altLang="en-US" sz="900" dirty="0">
              <a:solidFill>
                <a:srgbClr val="898989"/>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788" y="1750207"/>
            <a:ext cx="4346812" cy="3050394"/>
          </a:xfrm>
          <a:prstGeom prst="rect">
            <a:avLst/>
          </a:prstGeom>
        </p:spPr>
      </p:pic>
    </p:spTree>
    <p:extLst>
      <p:ext uri="{BB962C8B-B14F-4D97-AF65-F5344CB8AC3E}">
        <p14:creationId xmlns:p14="http://schemas.microsoft.com/office/powerpoint/2010/main" val="1329192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156633" y="228600"/>
            <a:ext cx="7768167" cy="456902"/>
          </a:xfrm>
        </p:spPr>
        <p:txBody>
          <a:bodyPr rtlCol="0">
            <a:noAutofit/>
          </a:bodyPr>
          <a:lstStyle/>
          <a:p>
            <a:pPr defTabSz="685251" eaLnBrk="1" fontAlgn="auto" hangingPunct="1">
              <a:spcAft>
                <a:spcPts val="0"/>
              </a:spcAft>
              <a:defRPr/>
            </a:pPr>
            <a:r>
              <a:rPr lang="en-US" altLang="en-US" sz="3600" dirty="0" smtClean="0">
                <a:latin typeface="+mn-lt"/>
              </a:rPr>
              <a:t>Understanding your equipment</a:t>
            </a:r>
          </a:p>
        </p:txBody>
      </p:sp>
      <p:sp>
        <p:nvSpPr>
          <p:cNvPr id="2051" name="Rectangle 3"/>
          <p:cNvSpPr>
            <a:spLocks noGrp="1" noChangeArrowheads="1"/>
          </p:cNvSpPr>
          <p:nvPr>
            <p:ph type="body" sz="half" idx="4294967295"/>
          </p:nvPr>
        </p:nvSpPr>
        <p:spPr>
          <a:xfrm>
            <a:off x="0" y="1295995"/>
            <a:ext cx="4191000" cy="4190405"/>
          </a:xfrm>
        </p:spPr>
        <p:txBody>
          <a:bodyPr rtlCol="0">
            <a:normAutofit/>
          </a:bodyPr>
          <a:lstStyle/>
          <a:p>
            <a:pPr marL="171313" indent="-171313" defTabSz="685251" eaLnBrk="1" fontAlgn="auto" hangingPunct="1">
              <a:spcAft>
                <a:spcPts val="0"/>
              </a:spcAft>
              <a:buFont typeface="Arial" panose="020B0604020202020204" pitchFamily="34" charset="0"/>
              <a:buChar char="•"/>
              <a:defRPr/>
            </a:pPr>
            <a:r>
              <a:rPr lang="en-US" altLang="en-US" sz="2800" dirty="0"/>
              <a:t>SIDE TIP-OVERS:</a:t>
            </a:r>
          </a:p>
          <a:p>
            <a:pPr marL="513937" lvl="1" indent="-171313" defTabSz="685251" eaLnBrk="1" fontAlgn="auto" hangingPunct="1">
              <a:spcAft>
                <a:spcPts val="0"/>
              </a:spcAft>
              <a:buFont typeface="Arial" panose="020B0604020202020204" pitchFamily="34" charset="0"/>
              <a:buChar char="•"/>
              <a:defRPr/>
            </a:pPr>
            <a:r>
              <a:rPr lang="en-US" altLang="en-US" sz="2000" dirty="0" smtClean="0"/>
              <a:t>Never </a:t>
            </a:r>
            <a:r>
              <a:rPr lang="en-US" altLang="en-US" sz="2000" dirty="0"/>
              <a:t>turn on a ramp</a:t>
            </a:r>
          </a:p>
          <a:p>
            <a:pPr marL="513937" lvl="1" indent="-171313" defTabSz="685251" eaLnBrk="1" fontAlgn="auto" hangingPunct="1">
              <a:spcAft>
                <a:spcPts val="0"/>
              </a:spcAft>
              <a:buFont typeface="Arial" panose="020B0604020202020204" pitchFamily="34" charset="0"/>
              <a:buChar char="•"/>
              <a:defRPr/>
            </a:pPr>
            <a:r>
              <a:rPr lang="en-US" altLang="en-US" sz="2000" dirty="0"/>
              <a:t>Slow down for turns</a:t>
            </a:r>
          </a:p>
          <a:p>
            <a:pPr marL="513937" lvl="1" indent="-171313" defTabSz="685251" eaLnBrk="1" fontAlgn="auto" hangingPunct="1">
              <a:spcAft>
                <a:spcPts val="0"/>
              </a:spcAft>
              <a:buFont typeface="Arial" panose="020B0604020202020204" pitchFamily="34" charset="0"/>
              <a:buChar char="•"/>
              <a:defRPr/>
            </a:pPr>
            <a:r>
              <a:rPr lang="en-US" altLang="en-US" sz="2000" dirty="0"/>
              <a:t>Wear your seatbelt at all times</a:t>
            </a:r>
            <a:endParaRPr lang="en-US" altLang="en-US" sz="1600" dirty="0"/>
          </a:p>
          <a:p>
            <a:pPr marL="171313" indent="-171313" defTabSz="685251" eaLnBrk="1" fontAlgn="auto" hangingPunct="1">
              <a:spcAft>
                <a:spcPts val="0"/>
              </a:spcAft>
              <a:buFont typeface="Arial" panose="020B0604020202020204" pitchFamily="34" charset="0"/>
              <a:buChar char="•"/>
              <a:defRPr/>
            </a:pPr>
            <a:endParaRPr lang="en-US" altLang="en-US" sz="1800" dirty="0">
              <a:solidFill>
                <a:srgbClr val="FF9900"/>
              </a:solidFill>
            </a:endParaRPr>
          </a:p>
          <a:p>
            <a:pPr marL="171313" indent="-171313" defTabSz="685251" eaLnBrk="1" fontAlgn="auto" hangingPunct="1">
              <a:spcAft>
                <a:spcPts val="0"/>
              </a:spcAft>
              <a:buFont typeface="Arial" panose="020B0604020202020204" pitchFamily="34" charset="0"/>
              <a:buChar char="•"/>
              <a:defRPr/>
            </a:pPr>
            <a:r>
              <a:rPr lang="en-US" altLang="en-US" sz="1800" dirty="0">
                <a:solidFill>
                  <a:srgbClr val="FF0000"/>
                </a:solidFill>
              </a:rPr>
              <a:t>Never try to jump out.  </a:t>
            </a:r>
            <a:r>
              <a:rPr lang="en-US" altLang="en-US" sz="1800" dirty="0"/>
              <a:t>There is not enough time for you to clear the truck.</a:t>
            </a:r>
          </a:p>
          <a:p>
            <a:pPr marL="171313" indent="-171313" defTabSz="685251" eaLnBrk="1" fontAlgn="auto" hangingPunct="1">
              <a:spcAft>
                <a:spcPts val="0"/>
              </a:spcAft>
              <a:buFont typeface="Arial" panose="020B0604020202020204" pitchFamily="34" charset="0"/>
              <a:buChar char="•"/>
              <a:defRPr/>
            </a:pPr>
            <a:endParaRPr lang="en-US" altLang="en-US" sz="1800" dirty="0"/>
          </a:p>
          <a:p>
            <a:pPr marL="171313" indent="-171313" defTabSz="685251" eaLnBrk="1" fontAlgn="auto" hangingPunct="1">
              <a:spcAft>
                <a:spcPts val="0"/>
              </a:spcAft>
              <a:buFont typeface="Arial" panose="020B0604020202020204" pitchFamily="34" charset="0"/>
              <a:buChar char="•"/>
              <a:defRPr/>
            </a:pPr>
            <a:r>
              <a:rPr lang="en-US" altLang="en-US" sz="1800" dirty="0"/>
              <a:t>If your truck begins to tip sideways, whatever you do, stay in the truck.  Hold on tight.  Brace your feet.  Lean away from the direction of the tip.</a:t>
            </a:r>
            <a:endParaRPr lang="en-US" altLang="en-US" sz="2800" dirty="0"/>
          </a:p>
        </p:txBody>
      </p:sp>
      <p:pic>
        <p:nvPicPr>
          <p:cNvPr id="101380" name="Picture 6" descr="rollover"/>
          <p:cNvPicPr>
            <a:picLocks noGrp="1" noChangeAspect="1" noChangeArrowheads="1"/>
          </p:cNvPicPr>
          <p:nvPr>
            <p:ph type="clipArt" sz="half" idx="4294967295"/>
          </p:nvPr>
        </p:nvPicPr>
        <p:blipFill>
          <a:blip r:embed="rId3" cstate="email">
            <a:extLst>
              <a:ext uri="{28A0092B-C50C-407E-A947-70E740481C1C}">
                <a14:useLocalDpi xmlns:a14="http://schemas.microsoft.com/office/drawing/2010/main"/>
              </a:ext>
            </a:extLst>
          </a:blip>
          <a:srcRect/>
          <a:stretch>
            <a:fillRect/>
          </a:stretch>
        </p:blipFill>
        <p:spPr>
          <a:xfrm>
            <a:off x="4191000" y="2286000"/>
            <a:ext cx="4800297" cy="3301008"/>
          </a:xfrm>
        </p:spPr>
      </p:pic>
      <p:sp>
        <p:nvSpPr>
          <p:cNvPr id="101381" name="Rectangle 7"/>
          <p:cNvSpPr>
            <a:spLocks noChangeArrowheads="1"/>
          </p:cNvSpPr>
          <p:nvPr/>
        </p:nvSpPr>
        <p:spPr bwMode="auto">
          <a:xfrm>
            <a:off x="4265084" y="1980903"/>
            <a:ext cx="4878916"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solidFill>
                <a:prstClr val="black"/>
              </a:solidFill>
            </a:endParaRPr>
          </a:p>
        </p:txBody>
      </p:sp>
    </p:spTree>
    <p:extLst>
      <p:ext uri="{BB962C8B-B14F-4D97-AF65-F5344CB8AC3E}">
        <p14:creationId xmlns:p14="http://schemas.microsoft.com/office/powerpoint/2010/main" val="1292901313"/>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232833" y="-71437"/>
            <a:ext cx="7768167" cy="1143000"/>
          </a:xfrm>
        </p:spPr>
        <p:txBody>
          <a:bodyPr rtlCol="0">
            <a:normAutofit/>
          </a:bodyPr>
          <a:lstStyle/>
          <a:p>
            <a:pPr defTabSz="685251" eaLnBrk="1" fontAlgn="auto" hangingPunct="1">
              <a:spcAft>
                <a:spcPts val="0"/>
              </a:spcAft>
              <a:defRPr/>
            </a:pPr>
            <a:r>
              <a:rPr lang="en-US" altLang="en-US" sz="3600" dirty="0" smtClean="0">
                <a:latin typeface="+mn-lt"/>
              </a:rPr>
              <a:t>Understanding your equipment</a:t>
            </a:r>
          </a:p>
        </p:txBody>
      </p:sp>
      <p:sp>
        <p:nvSpPr>
          <p:cNvPr id="24579" name="Rectangle 3"/>
          <p:cNvSpPr>
            <a:spLocks noGrp="1" noChangeArrowheads="1"/>
          </p:cNvSpPr>
          <p:nvPr>
            <p:ph type="body" sz="half" idx="4294967295"/>
          </p:nvPr>
        </p:nvSpPr>
        <p:spPr>
          <a:xfrm>
            <a:off x="0" y="991195"/>
            <a:ext cx="4269619" cy="5561708"/>
          </a:xfrm>
        </p:spPr>
        <p:txBody>
          <a:bodyPr rtlCol="0">
            <a:normAutofit/>
          </a:bodyPr>
          <a:lstStyle/>
          <a:p>
            <a:pPr marL="171313" indent="-171313" defTabSz="685251" eaLnBrk="1" fontAlgn="auto" hangingPunct="1">
              <a:spcAft>
                <a:spcPts val="0"/>
              </a:spcAft>
              <a:buFont typeface="Arial" panose="020B0604020202020204" pitchFamily="34" charset="0"/>
              <a:buChar char="•"/>
              <a:defRPr/>
            </a:pPr>
            <a:r>
              <a:rPr lang="en-US" altLang="en-US" sz="2800" dirty="0"/>
              <a:t>HAZARD AREAS:</a:t>
            </a:r>
          </a:p>
          <a:p>
            <a:pPr marL="171313" indent="-171313" defTabSz="685251" eaLnBrk="1" fontAlgn="auto" hangingPunct="1">
              <a:spcAft>
                <a:spcPts val="0"/>
              </a:spcAft>
              <a:buFont typeface="Arial" panose="020B0604020202020204" pitchFamily="34" charset="0"/>
              <a:buChar char="•"/>
              <a:defRPr/>
            </a:pPr>
            <a:r>
              <a:rPr lang="en-US" altLang="en-US" sz="2800" dirty="0"/>
              <a:t>No person shall ever stand under elevated forks </a:t>
            </a:r>
            <a:r>
              <a:rPr lang="en-US" altLang="en-US" sz="2800" dirty="0" smtClean="0"/>
              <a:t>or buckets at </a:t>
            </a:r>
            <a:r>
              <a:rPr lang="en-US" altLang="en-US" sz="2800" dirty="0"/>
              <a:t>any time.</a:t>
            </a:r>
          </a:p>
          <a:p>
            <a:pPr marL="171313" indent="-171313" defTabSz="685251" eaLnBrk="1" fontAlgn="auto" hangingPunct="1">
              <a:spcAft>
                <a:spcPts val="0"/>
              </a:spcAft>
              <a:buFont typeface="Arial" panose="020B0604020202020204" pitchFamily="34" charset="0"/>
              <a:buChar char="•"/>
              <a:defRPr/>
            </a:pPr>
            <a:endParaRPr lang="en-US" altLang="en-US" sz="2800" dirty="0"/>
          </a:p>
          <a:p>
            <a:pPr marL="171313" indent="-171313" defTabSz="685251" eaLnBrk="1" fontAlgn="auto" hangingPunct="1">
              <a:spcAft>
                <a:spcPts val="0"/>
              </a:spcAft>
              <a:buFont typeface="Arial" panose="020B0604020202020204" pitchFamily="34" charset="0"/>
              <a:buChar char="•"/>
              <a:defRPr/>
            </a:pPr>
            <a:endParaRPr lang="en-US" altLang="en-US" sz="2800" dirty="0"/>
          </a:p>
          <a:p>
            <a:pPr marL="0" indent="0" defTabSz="685251" eaLnBrk="1" fontAlgn="auto" hangingPunct="1">
              <a:spcAft>
                <a:spcPts val="0"/>
              </a:spcAft>
              <a:buNone/>
              <a:defRPr/>
            </a:pPr>
            <a:endParaRPr lang="en-US" altLang="en-US" sz="2800" dirty="0"/>
          </a:p>
          <a:p>
            <a:pPr marL="171313" indent="-171313" defTabSz="685251" eaLnBrk="1" fontAlgn="auto" hangingPunct="1">
              <a:spcAft>
                <a:spcPts val="0"/>
              </a:spcAft>
              <a:buFont typeface="Arial" panose="020B0604020202020204" pitchFamily="34" charset="0"/>
              <a:buChar char="•"/>
              <a:defRPr/>
            </a:pPr>
            <a:r>
              <a:rPr lang="en-US" altLang="en-US" sz="2800" dirty="0"/>
              <a:t>Never elevate a person, using the forks </a:t>
            </a:r>
            <a:r>
              <a:rPr lang="en-US" altLang="en-US" sz="2800" dirty="0" smtClean="0"/>
              <a:t>or bucket as </a:t>
            </a:r>
            <a:r>
              <a:rPr lang="en-US" altLang="en-US" sz="2800" dirty="0"/>
              <a:t>a platform.</a:t>
            </a:r>
          </a:p>
        </p:txBody>
      </p:sp>
      <p:pic>
        <p:nvPicPr>
          <p:cNvPr id="111620" name="Picture 5" descr="platform2"/>
          <p:cNvPicPr>
            <a:picLocks noGrp="1" noChangeAspect="1" noChangeArrowheads="1"/>
          </p:cNvPicPr>
          <p:nvPr>
            <p:ph type="clipArt" sz="half" idx="4294967295"/>
          </p:nvPr>
        </p:nvPicPr>
        <p:blipFill>
          <a:blip r:embed="rId3">
            <a:extLst>
              <a:ext uri="{28A0092B-C50C-407E-A947-70E740481C1C}">
                <a14:useLocalDpi xmlns:a14="http://schemas.microsoft.com/office/drawing/2010/main"/>
              </a:ext>
            </a:extLst>
          </a:blip>
          <a:srcRect/>
          <a:stretch>
            <a:fillRect/>
          </a:stretch>
        </p:blipFill>
        <p:spPr>
          <a:xfrm>
            <a:off x="4191000" y="1294804"/>
            <a:ext cx="4953000" cy="4548188"/>
          </a:xfrm>
        </p:spPr>
      </p:pic>
      <p:sp>
        <p:nvSpPr>
          <p:cNvPr id="111621" name="Line 6"/>
          <p:cNvSpPr>
            <a:spLocks noChangeShapeType="1"/>
          </p:cNvSpPr>
          <p:nvPr/>
        </p:nvSpPr>
        <p:spPr bwMode="auto">
          <a:xfrm>
            <a:off x="3503084" y="2667000"/>
            <a:ext cx="1143000" cy="121890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p>
            <a:endParaRPr lang="en-US">
              <a:solidFill>
                <a:prstClr val="black"/>
              </a:solidFill>
            </a:endParaRPr>
          </a:p>
        </p:txBody>
      </p:sp>
      <p:sp>
        <p:nvSpPr>
          <p:cNvPr id="111622" name="Line 10"/>
          <p:cNvSpPr>
            <a:spLocks noChangeShapeType="1"/>
          </p:cNvSpPr>
          <p:nvPr/>
        </p:nvSpPr>
        <p:spPr bwMode="auto">
          <a:xfrm>
            <a:off x="2514600" y="5296049"/>
            <a:ext cx="4724400" cy="799951"/>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p>
            <a:endParaRPr lang="en-US">
              <a:solidFill>
                <a:prstClr val="black"/>
              </a:solidFill>
            </a:endParaRPr>
          </a:p>
        </p:txBody>
      </p:sp>
      <p:sp>
        <p:nvSpPr>
          <p:cNvPr id="111623" name="Line 11"/>
          <p:cNvSpPr>
            <a:spLocks noChangeShapeType="1"/>
          </p:cNvSpPr>
          <p:nvPr/>
        </p:nvSpPr>
        <p:spPr bwMode="auto">
          <a:xfrm flipV="1">
            <a:off x="7239000" y="4496098"/>
            <a:ext cx="0" cy="159990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p>
            <a:endParaRPr lang="en-US">
              <a:solidFill>
                <a:prstClr val="black"/>
              </a:solidFill>
            </a:endParaRPr>
          </a:p>
        </p:txBody>
      </p:sp>
      <p:sp>
        <p:nvSpPr>
          <p:cNvPr id="111624" name="Line 12"/>
          <p:cNvSpPr>
            <a:spLocks noChangeShapeType="1"/>
          </p:cNvSpPr>
          <p:nvPr/>
        </p:nvSpPr>
        <p:spPr bwMode="auto">
          <a:xfrm>
            <a:off x="7239000" y="5409903"/>
            <a:ext cx="0" cy="686097"/>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32" tIns="43215" rIns="86432" bIns="43215" anchor="ctr"/>
          <a:lstStyle/>
          <a:p>
            <a:endParaRPr lang="en-US">
              <a:solidFill>
                <a:prstClr val="black"/>
              </a:solidFill>
            </a:endParaRPr>
          </a:p>
        </p:txBody>
      </p:sp>
    </p:spTree>
    <p:extLst>
      <p:ext uri="{BB962C8B-B14F-4D97-AF65-F5344CB8AC3E}">
        <p14:creationId xmlns:p14="http://schemas.microsoft.com/office/powerpoint/2010/main" val="54544791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152400" y="-76200"/>
            <a:ext cx="7886095" cy="1064122"/>
          </a:xfrm>
        </p:spPr>
        <p:txBody>
          <a:bodyPr/>
          <a:lstStyle/>
          <a:p>
            <a:pPr eaLnBrk="1" hangingPunct="1"/>
            <a:r>
              <a:rPr lang="en-US" altLang="en-US" sz="3600" dirty="0" smtClean="0">
                <a:latin typeface="+mn-lt"/>
              </a:rPr>
              <a:t>Personnel Lifting Baskets</a:t>
            </a:r>
          </a:p>
        </p:txBody>
      </p:sp>
      <p:sp>
        <p:nvSpPr>
          <p:cNvPr id="114691" name="Content Placeholder 2"/>
          <p:cNvSpPr>
            <a:spLocks noGrp="1"/>
          </p:cNvSpPr>
          <p:nvPr>
            <p:ph idx="1"/>
          </p:nvPr>
        </p:nvSpPr>
        <p:spPr>
          <a:xfrm>
            <a:off x="458108" y="2071687"/>
            <a:ext cx="3968750" cy="715864"/>
          </a:xfrm>
        </p:spPr>
        <p:txBody>
          <a:bodyPr/>
          <a:lstStyle/>
          <a:p>
            <a:pPr marL="0" indent="0" eaLnBrk="1" hangingPunct="1">
              <a:buNone/>
              <a:defRPr/>
            </a:pPr>
            <a:endParaRPr lang="en-US" altLang="en-US" dirty="0" smtClean="0"/>
          </a:p>
          <a:p>
            <a:pPr eaLnBrk="1" hangingPunct="1">
              <a:defRPr/>
            </a:pPr>
            <a:r>
              <a:rPr lang="en-US" altLang="en-US" dirty="0" smtClean="0"/>
              <a:t>Are they rated for lifting people?</a:t>
            </a:r>
          </a:p>
          <a:p>
            <a:pPr eaLnBrk="1" hangingPunct="1">
              <a:defRPr/>
            </a:pPr>
            <a:r>
              <a:rPr lang="en-US" altLang="en-US" dirty="0" smtClean="0"/>
              <a:t>Have personnel in the basket received education and training on this type of operation and are they wearing fall protection?</a:t>
            </a:r>
          </a:p>
          <a:p>
            <a:pPr eaLnBrk="1" hangingPunct="1">
              <a:defRPr/>
            </a:pPr>
            <a:r>
              <a:rPr lang="en-US" altLang="en-US" dirty="0" smtClean="0"/>
              <a:t>Is the basket properly attached to the mast of the lift truck?</a:t>
            </a:r>
          </a:p>
          <a:p>
            <a:pPr marL="0" indent="0" eaLnBrk="1" hangingPunct="1">
              <a:buNone/>
              <a:defRPr/>
            </a:pPr>
            <a:endParaRPr lang="en-US" altLang="en-US" dirty="0" smtClean="0"/>
          </a:p>
        </p:txBody>
      </p:sp>
      <p:sp>
        <p:nvSpPr>
          <p:cNvPr id="1105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3BA7F4EC-8189-4946-801D-73D2A1F9A335}" type="slidenum">
              <a:rPr lang="en-US" altLang="en-US" sz="900">
                <a:solidFill>
                  <a:srgbClr val="898989"/>
                </a:solidFill>
              </a:rPr>
              <a:pPr/>
              <a:t>58</a:t>
            </a:fld>
            <a:endParaRPr lang="en-US" altLang="en-US" sz="900">
              <a:solidFill>
                <a:srgbClr val="898989"/>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371600"/>
            <a:ext cx="4222750" cy="4222750"/>
          </a:xfrm>
          <a:prstGeom prst="rect">
            <a:avLst/>
          </a:prstGeom>
        </p:spPr>
      </p:pic>
    </p:spTree>
    <p:extLst>
      <p:ext uri="{BB962C8B-B14F-4D97-AF65-F5344CB8AC3E}">
        <p14:creationId xmlns:p14="http://schemas.microsoft.com/office/powerpoint/2010/main" val="37026286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ChangeArrowheads="1"/>
          </p:cNvSpPr>
          <p:nvPr>
            <p:ph type="title" idx="4294967295"/>
          </p:nvPr>
        </p:nvSpPr>
        <p:spPr>
          <a:xfrm>
            <a:off x="154516" y="-71437"/>
            <a:ext cx="8456084" cy="1143000"/>
          </a:xfrm>
        </p:spPr>
        <p:txBody>
          <a:bodyPr/>
          <a:lstStyle/>
          <a:p>
            <a:pPr eaLnBrk="1" hangingPunct="1"/>
            <a:r>
              <a:rPr lang="en-US" altLang="en-US" sz="3000" b="1" dirty="0"/>
              <a:t>     </a:t>
            </a:r>
            <a:r>
              <a:rPr lang="en-US" altLang="en-US" sz="3000" b="1" u="sng" dirty="0"/>
              <a:t/>
            </a:r>
            <a:br>
              <a:rPr lang="en-US" altLang="en-US" sz="3000" b="1" u="sng" dirty="0"/>
            </a:br>
            <a:r>
              <a:rPr lang="en-US" altLang="en-US" sz="3600" dirty="0" smtClean="0">
                <a:latin typeface="+mn-lt"/>
              </a:rPr>
              <a:t>Loading/Unloading Trailers</a:t>
            </a:r>
            <a:r>
              <a:rPr lang="en-US" altLang="en-US" sz="3000" b="1" dirty="0"/>
              <a:t/>
            </a:r>
            <a:br>
              <a:rPr lang="en-US" altLang="en-US" sz="3000" b="1" dirty="0"/>
            </a:br>
            <a:endParaRPr lang="en-US" altLang="en-US" sz="3000" b="1" dirty="0"/>
          </a:p>
        </p:txBody>
      </p:sp>
      <p:sp>
        <p:nvSpPr>
          <p:cNvPr id="136196" name="Rectangle 3"/>
          <p:cNvSpPr>
            <a:spLocks noGrp="1" noChangeArrowheads="1"/>
          </p:cNvSpPr>
          <p:nvPr>
            <p:ph type="body" sz="half" idx="4294967295"/>
          </p:nvPr>
        </p:nvSpPr>
        <p:spPr>
          <a:xfrm>
            <a:off x="217714" y="1000125"/>
            <a:ext cx="8781143" cy="2574727"/>
          </a:xfrm>
        </p:spPr>
        <p:txBody>
          <a:bodyPr/>
          <a:lstStyle/>
          <a:p>
            <a:pPr eaLnBrk="1" hangingPunct="1"/>
            <a:r>
              <a:rPr lang="en-US" altLang="en-US" sz="1700" dirty="0"/>
              <a:t>Make sure truck brakes are set.</a:t>
            </a:r>
          </a:p>
          <a:p>
            <a:pPr eaLnBrk="1" hangingPunct="1"/>
            <a:r>
              <a:rPr lang="en-US" altLang="en-US" sz="1700" dirty="0"/>
              <a:t>Make sure wheels of trailer have been chocked.</a:t>
            </a:r>
          </a:p>
          <a:p>
            <a:pPr eaLnBrk="1" hangingPunct="1"/>
            <a:r>
              <a:rPr lang="en-US" altLang="en-US" sz="1700" dirty="0"/>
              <a:t>Make sure a jack stand is in place if the semi truck is not present.</a:t>
            </a:r>
          </a:p>
          <a:p>
            <a:pPr eaLnBrk="1" hangingPunct="1"/>
            <a:r>
              <a:rPr lang="en-US" altLang="en-US" sz="1700" dirty="0"/>
              <a:t>Check the trailer floor, making sure it will support the weight of the lift truck and the load.</a:t>
            </a:r>
          </a:p>
          <a:p>
            <a:pPr eaLnBrk="1" hangingPunct="1"/>
            <a:r>
              <a:rPr lang="en-US" altLang="en-US" sz="1700" dirty="0"/>
              <a:t>Make sure the dock board is secured, in good condition and of proper capacity</a:t>
            </a:r>
            <a:r>
              <a:rPr lang="en-US" altLang="en-US" sz="1900" dirty="0"/>
              <a:t>.</a:t>
            </a:r>
            <a:endParaRPr lang="en-US" altLang="en-US" sz="1700" dirty="0"/>
          </a:p>
          <a:p>
            <a:pPr eaLnBrk="1" hangingPunct="1"/>
            <a:r>
              <a:rPr lang="en-US" altLang="en-US" sz="1700" dirty="0"/>
              <a:t>It is the lift truck operators responsibility to ensure that the wheels are </a:t>
            </a:r>
            <a:r>
              <a:rPr lang="en-US" altLang="en-US" sz="1700" dirty="0" smtClean="0"/>
              <a:t>chocked.</a:t>
            </a:r>
            <a:endParaRPr lang="en-US" altLang="en-US" sz="3000" u="sng"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8419" y="3241252"/>
            <a:ext cx="2444381" cy="2547665"/>
          </a:xfrm>
          <a:prstGeom prst="rect">
            <a:avLst/>
          </a:prstGeom>
        </p:spPr>
      </p:pic>
      <p:pic>
        <p:nvPicPr>
          <p:cNvPr id="921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3287172"/>
            <a:ext cx="3733800" cy="245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809945"/>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067" y="1143000"/>
            <a:ext cx="3565533" cy="4908550"/>
          </a:xfrm>
          <a:prstGeom prst="rect">
            <a:avLst/>
          </a:prstGeom>
        </p:spPr>
      </p:pic>
      <p:sp>
        <p:nvSpPr>
          <p:cNvPr id="5" name="TextBox 4"/>
          <p:cNvSpPr txBox="1"/>
          <p:nvPr/>
        </p:nvSpPr>
        <p:spPr>
          <a:xfrm>
            <a:off x="228600" y="0"/>
            <a:ext cx="6248400" cy="769441"/>
          </a:xfrm>
          <a:prstGeom prst="rect">
            <a:avLst/>
          </a:prstGeom>
          <a:noFill/>
        </p:spPr>
        <p:txBody>
          <a:bodyPr wrap="square" rtlCol="0">
            <a:spAutoFit/>
          </a:bodyPr>
          <a:lstStyle/>
          <a:p>
            <a:pPr algn="ctr"/>
            <a:r>
              <a:rPr lang="en-US" sz="4400" dirty="0">
                <a:solidFill>
                  <a:prstClr val="black"/>
                </a:solidFill>
              </a:rPr>
              <a:t>OSHA and your rights</a:t>
            </a:r>
            <a:endParaRPr lang="en-US" dirty="0">
              <a:solidFill>
                <a:prstClr val="black"/>
              </a:solidFill>
            </a:endParaRPr>
          </a:p>
        </p:txBody>
      </p:sp>
      <p:sp>
        <p:nvSpPr>
          <p:cNvPr id="6" name="TextBox 5"/>
          <p:cNvSpPr txBox="1"/>
          <p:nvPr/>
        </p:nvSpPr>
        <p:spPr>
          <a:xfrm>
            <a:off x="5410200" y="1219200"/>
            <a:ext cx="2590800" cy="5416868"/>
          </a:xfrm>
          <a:prstGeom prst="rect">
            <a:avLst/>
          </a:prstGeom>
          <a:noFill/>
        </p:spPr>
        <p:txBody>
          <a:bodyPr wrap="square" rtlCol="0">
            <a:spAutoFit/>
          </a:bodyPr>
          <a:lstStyle/>
          <a:p>
            <a:endParaRPr lang="en-US" sz="1600" dirty="0" smtClean="0"/>
          </a:p>
          <a:p>
            <a:r>
              <a:rPr lang="en-US" sz="1600" dirty="0" smtClean="0"/>
              <a:t>In the event of:</a:t>
            </a:r>
          </a:p>
          <a:p>
            <a:endParaRPr lang="en-US" sz="1600" dirty="0"/>
          </a:p>
          <a:p>
            <a:pPr marL="285750" indent="-285750">
              <a:buFont typeface="Arial" panose="020B0604020202020204" pitchFamily="34" charset="0"/>
              <a:buChar char="•"/>
            </a:pPr>
            <a:r>
              <a:rPr lang="en-US" sz="1600" dirty="0" smtClean="0"/>
              <a:t>Firing of laying off</a:t>
            </a:r>
          </a:p>
          <a:p>
            <a:pPr marL="285750" indent="-285750">
              <a:buFont typeface="Arial" panose="020B0604020202020204" pitchFamily="34" charset="0"/>
              <a:buChar char="•"/>
            </a:pPr>
            <a:r>
              <a:rPr lang="en-US" sz="1600" dirty="0" smtClean="0"/>
              <a:t>Blacklisting</a:t>
            </a:r>
          </a:p>
          <a:p>
            <a:pPr marL="285750" indent="-285750">
              <a:buFont typeface="Arial" panose="020B0604020202020204" pitchFamily="34" charset="0"/>
              <a:buChar char="•"/>
            </a:pPr>
            <a:r>
              <a:rPr lang="en-US" sz="1600" dirty="0" smtClean="0"/>
              <a:t>Demoting</a:t>
            </a:r>
          </a:p>
          <a:p>
            <a:pPr marL="285750" indent="-285750">
              <a:buFont typeface="Arial" panose="020B0604020202020204" pitchFamily="34" charset="0"/>
              <a:buChar char="•"/>
            </a:pPr>
            <a:r>
              <a:rPr lang="en-US" sz="1600" dirty="0" smtClean="0"/>
              <a:t>Denying overtime or promotion</a:t>
            </a:r>
          </a:p>
          <a:p>
            <a:pPr marL="285750" indent="-285750">
              <a:buFont typeface="Arial" panose="020B0604020202020204" pitchFamily="34" charset="0"/>
              <a:buChar char="•"/>
            </a:pPr>
            <a:r>
              <a:rPr lang="en-US" sz="1600" dirty="0" smtClean="0"/>
              <a:t>Disciplining</a:t>
            </a:r>
          </a:p>
          <a:p>
            <a:pPr marL="285750" indent="-285750">
              <a:buFont typeface="Arial" panose="020B0604020202020204" pitchFamily="34" charset="0"/>
              <a:buChar char="•"/>
            </a:pPr>
            <a:r>
              <a:rPr lang="en-US" sz="1600" dirty="0" smtClean="0"/>
              <a:t>Denial of benefits</a:t>
            </a:r>
          </a:p>
          <a:p>
            <a:pPr marL="285750" indent="-285750">
              <a:buFont typeface="Arial" panose="020B0604020202020204" pitchFamily="34" charset="0"/>
              <a:buChar char="•"/>
            </a:pPr>
            <a:r>
              <a:rPr lang="en-US" sz="1600" dirty="0" smtClean="0"/>
              <a:t>Failure to hire or rehire</a:t>
            </a:r>
          </a:p>
          <a:p>
            <a:pPr marL="285750" indent="-285750">
              <a:buFont typeface="Arial" panose="020B0604020202020204" pitchFamily="34" charset="0"/>
              <a:buChar char="•"/>
            </a:pPr>
            <a:r>
              <a:rPr lang="en-US" sz="1600" dirty="0" smtClean="0"/>
              <a:t>Intimidation/harassment</a:t>
            </a:r>
          </a:p>
          <a:p>
            <a:pPr marL="285750" indent="-285750">
              <a:buFont typeface="Arial" panose="020B0604020202020204" pitchFamily="34" charset="0"/>
              <a:buChar char="•"/>
            </a:pPr>
            <a:r>
              <a:rPr lang="en-US" sz="1600" dirty="0" smtClean="0"/>
              <a:t>Making threats</a:t>
            </a:r>
          </a:p>
          <a:p>
            <a:pPr marL="285750" indent="-285750">
              <a:buFont typeface="Arial" panose="020B0604020202020204" pitchFamily="34" charset="0"/>
              <a:buChar char="•"/>
            </a:pPr>
            <a:r>
              <a:rPr lang="en-US" sz="1600" dirty="0" smtClean="0"/>
              <a:t>Reassignment affecting prospects for promotion</a:t>
            </a:r>
          </a:p>
          <a:p>
            <a:pPr marL="285750" indent="-285750">
              <a:buFont typeface="Arial" panose="020B0604020202020204" pitchFamily="34" charset="0"/>
              <a:buChar char="•"/>
            </a:pPr>
            <a:r>
              <a:rPr lang="en-US" sz="1600" dirty="0" smtClean="0"/>
              <a:t>Reducing pay/hours</a:t>
            </a:r>
            <a:endParaRPr lang="en-US" sz="1600" dirty="0"/>
          </a:p>
          <a:p>
            <a:r>
              <a:rPr lang="en-US" sz="1600" dirty="0" smtClean="0"/>
              <a:t>	</a:t>
            </a:r>
          </a:p>
          <a:p>
            <a:pPr algn="ctr"/>
            <a:r>
              <a:rPr lang="en-US" sz="1600" u="sng" dirty="0" smtClean="0"/>
              <a:t>You have protection</a:t>
            </a:r>
            <a:endParaRPr lang="en-US" sz="1600" u="sng" dirty="0"/>
          </a:p>
          <a:p>
            <a:pPr algn="ctr"/>
            <a:endParaRPr lang="en-US" sz="4000" dirty="0" smtClean="0">
              <a:solidFill>
                <a:prstClr val="black"/>
              </a:solidFill>
            </a:endParaRPr>
          </a:p>
          <a:p>
            <a:pPr algn="ctr"/>
            <a:endParaRPr lang="en-US" dirty="0">
              <a:solidFill>
                <a:prstClr val="black"/>
              </a:solidFill>
            </a:endParaRPr>
          </a:p>
        </p:txBody>
      </p:sp>
    </p:spTree>
    <p:extLst>
      <p:ext uri="{BB962C8B-B14F-4D97-AF65-F5344CB8AC3E}">
        <p14:creationId xmlns:p14="http://schemas.microsoft.com/office/powerpoint/2010/main" val="34637894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837" y="1752600"/>
            <a:ext cx="4626429" cy="161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97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695" y="3560301"/>
            <a:ext cx="4662714" cy="157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2" name="Text Box 4"/>
          <p:cNvSpPr txBox="1">
            <a:spLocks noChangeArrowheads="1"/>
          </p:cNvSpPr>
          <p:nvPr/>
        </p:nvSpPr>
        <p:spPr bwMode="auto">
          <a:xfrm>
            <a:off x="-533400" y="152400"/>
            <a:ext cx="5334000" cy="64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spAutoFit/>
          </a:bodyPr>
          <a:lstStyle>
            <a:lvl1pPr defTabSz="482600">
              <a:lnSpc>
                <a:spcPct val="90000"/>
              </a:lnSpc>
              <a:spcBef>
                <a:spcPts val="788"/>
              </a:spcBef>
              <a:buFont typeface="Arial" pitchFamily="34" charset="0"/>
              <a:buChar char="•"/>
              <a:defRPr sz="2200">
                <a:solidFill>
                  <a:schemeClr val="tx1"/>
                </a:solidFill>
                <a:latin typeface="Calibri" pitchFamily="34" charset="0"/>
              </a:defRPr>
            </a:lvl1pPr>
            <a:lvl2pPr marL="742950" indent="-285750" defTabSz="482600">
              <a:lnSpc>
                <a:spcPct val="90000"/>
              </a:lnSpc>
              <a:spcBef>
                <a:spcPts val="400"/>
              </a:spcBef>
              <a:buFont typeface="Arial" pitchFamily="34" charset="0"/>
              <a:buChar char="•"/>
              <a:defRPr sz="1900">
                <a:solidFill>
                  <a:schemeClr val="tx1"/>
                </a:solidFill>
                <a:latin typeface="Calibri" pitchFamily="34" charset="0"/>
              </a:defRPr>
            </a:lvl2pPr>
            <a:lvl3pPr marL="1143000" indent="-228600" defTabSz="482600">
              <a:lnSpc>
                <a:spcPct val="90000"/>
              </a:lnSpc>
              <a:spcBef>
                <a:spcPts val="400"/>
              </a:spcBef>
              <a:buFont typeface="Arial" pitchFamily="34" charset="0"/>
              <a:buChar char="•"/>
              <a:defRPr sz="1600">
                <a:solidFill>
                  <a:schemeClr val="tx1"/>
                </a:solidFill>
                <a:latin typeface="Calibri" pitchFamily="34" charset="0"/>
              </a:defRPr>
            </a:lvl3pPr>
            <a:lvl4pPr marL="1600200" indent="-228600" defTabSz="482600">
              <a:lnSpc>
                <a:spcPct val="90000"/>
              </a:lnSpc>
              <a:spcBef>
                <a:spcPts val="400"/>
              </a:spcBef>
              <a:buFont typeface="Arial" pitchFamily="34" charset="0"/>
              <a:buChar char="•"/>
              <a:defRPr sz="1400">
                <a:solidFill>
                  <a:schemeClr val="tx1"/>
                </a:solidFill>
                <a:latin typeface="Calibri" pitchFamily="34" charset="0"/>
              </a:defRPr>
            </a:lvl4pPr>
            <a:lvl5pPr marL="2057400" indent="-228600" defTabSz="482600">
              <a:lnSpc>
                <a:spcPct val="90000"/>
              </a:lnSpc>
              <a:spcBef>
                <a:spcPts val="400"/>
              </a:spcBef>
              <a:buFont typeface="Arial" pitchFamily="34" charset="0"/>
              <a:buChar char="•"/>
              <a:defRPr sz="1400">
                <a:solidFill>
                  <a:schemeClr val="tx1"/>
                </a:solidFill>
                <a:latin typeface="Calibri" pitchFamily="34" charset="0"/>
              </a:defRPr>
            </a:lvl5pPr>
            <a:lvl6pPr marL="25146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gn="ctr">
              <a:lnSpc>
                <a:spcPct val="100000"/>
              </a:lnSpc>
              <a:spcBef>
                <a:spcPct val="50000"/>
              </a:spcBef>
              <a:buFontTx/>
              <a:buNone/>
            </a:pPr>
            <a:r>
              <a:rPr lang="en-US" altLang="en-US" sz="3600" dirty="0" smtClean="0">
                <a:solidFill>
                  <a:srgbClr val="000000"/>
                </a:solidFill>
                <a:latin typeface="Calibri"/>
              </a:rPr>
              <a:t>Lifting with chain</a:t>
            </a:r>
            <a:endParaRPr lang="en-US" altLang="en-US" sz="3600" dirty="0">
              <a:solidFill>
                <a:srgbClr val="000000"/>
              </a:solidFill>
              <a:latin typeface="Calibri"/>
            </a:endParaRPr>
          </a:p>
        </p:txBody>
      </p:sp>
      <p:sp>
        <p:nvSpPr>
          <p:cNvPr id="211973" name="Text Box 5"/>
          <p:cNvSpPr txBox="1">
            <a:spLocks noChangeArrowheads="1"/>
          </p:cNvSpPr>
          <p:nvPr/>
        </p:nvSpPr>
        <p:spPr bwMode="auto">
          <a:xfrm>
            <a:off x="5687687" y="2213223"/>
            <a:ext cx="2667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spAutoFit/>
          </a:bodyPr>
          <a:lstStyle>
            <a:lvl1pPr defTabSz="482600">
              <a:lnSpc>
                <a:spcPct val="90000"/>
              </a:lnSpc>
              <a:spcBef>
                <a:spcPts val="788"/>
              </a:spcBef>
              <a:buFont typeface="Arial" pitchFamily="34" charset="0"/>
              <a:buChar char="•"/>
              <a:defRPr sz="2200">
                <a:solidFill>
                  <a:schemeClr val="tx1"/>
                </a:solidFill>
                <a:latin typeface="Calibri" pitchFamily="34" charset="0"/>
              </a:defRPr>
            </a:lvl1pPr>
            <a:lvl2pPr marL="742950" indent="-285750" defTabSz="482600">
              <a:lnSpc>
                <a:spcPct val="90000"/>
              </a:lnSpc>
              <a:spcBef>
                <a:spcPts val="400"/>
              </a:spcBef>
              <a:buFont typeface="Arial" pitchFamily="34" charset="0"/>
              <a:buChar char="•"/>
              <a:defRPr sz="1900">
                <a:solidFill>
                  <a:schemeClr val="tx1"/>
                </a:solidFill>
                <a:latin typeface="Calibri" pitchFamily="34" charset="0"/>
              </a:defRPr>
            </a:lvl2pPr>
            <a:lvl3pPr marL="1143000" indent="-228600" defTabSz="482600">
              <a:lnSpc>
                <a:spcPct val="90000"/>
              </a:lnSpc>
              <a:spcBef>
                <a:spcPts val="400"/>
              </a:spcBef>
              <a:buFont typeface="Arial" pitchFamily="34" charset="0"/>
              <a:buChar char="•"/>
              <a:defRPr sz="1600">
                <a:solidFill>
                  <a:schemeClr val="tx1"/>
                </a:solidFill>
                <a:latin typeface="Calibri" pitchFamily="34" charset="0"/>
              </a:defRPr>
            </a:lvl3pPr>
            <a:lvl4pPr marL="1600200" indent="-228600" defTabSz="482600">
              <a:lnSpc>
                <a:spcPct val="90000"/>
              </a:lnSpc>
              <a:spcBef>
                <a:spcPts val="400"/>
              </a:spcBef>
              <a:buFont typeface="Arial" pitchFamily="34" charset="0"/>
              <a:buChar char="•"/>
              <a:defRPr sz="1400">
                <a:solidFill>
                  <a:schemeClr val="tx1"/>
                </a:solidFill>
                <a:latin typeface="Calibri" pitchFamily="34" charset="0"/>
              </a:defRPr>
            </a:lvl4pPr>
            <a:lvl5pPr marL="2057400" indent="-228600" defTabSz="482600">
              <a:lnSpc>
                <a:spcPct val="90000"/>
              </a:lnSpc>
              <a:spcBef>
                <a:spcPts val="400"/>
              </a:spcBef>
              <a:buFont typeface="Arial" pitchFamily="34" charset="0"/>
              <a:buChar char="•"/>
              <a:defRPr sz="1400">
                <a:solidFill>
                  <a:schemeClr val="tx1"/>
                </a:solidFill>
                <a:latin typeface="Calibri" pitchFamily="34" charset="0"/>
              </a:defRPr>
            </a:lvl5pPr>
            <a:lvl6pPr marL="25146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nSpc>
                <a:spcPct val="100000"/>
              </a:lnSpc>
              <a:spcBef>
                <a:spcPct val="50000"/>
              </a:spcBef>
              <a:buFontTx/>
              <a:buNone/>
            </a:pPr>
            <a:r>
              <a:rPr lang="en-US" altLang="en-US" sz="2400" b="1" dirty="0">
                <a:solidFill>
                  <a:srgbClr val="000000"/>
                </a:solidFill>
                <a:latin typeface="Times New Roman" pitchFamily="18" charset="0"/>
              </a:rPr>
              <a:t>All Chain used for Lifting MUST have a tag stating </a:t>
            </a:r>
            <a:r>
              <a:rPr lang="en-US" altLang="en-US" sz="2400" b="1" u="sng" dirty="0">
                <a:solidFill>
                  <a:srgbClr val="000000"/>
                </a:solidFill>
                <a:latin typeface="Times New Roman" pitchFamily="18" charset="0"/>
              </a:rPr>
              <a:t>Size</a:t>
            </a:r>
            <a:r>
              <a:rPr lang="en-US" altLang="en-US" sz="2400" b="1" dirty="0">
                <a:solidFill>
                  <a:srgbClr val="000000"/>
                </a:solidFill>
                <a:latin typeface="Times New Roman" pitchFamily="18" charset="0"/>
              </a:rPr>
              <a:t>, </a:t>
            </a:r>
            <a:r>
              <a:rPr lang="en-US" altLang="en-US" sz="2400" b="1" u="sng" dirty="0">
                <a:solidFill>
                  <a:srgbClr val="000000"/>
                </a:solidFill>
                <a:latin typeface="Times New Roman" pitchFamily="18" charset="0"/>
              </a:rPr>
              <a:t>Grade</a:t>
            </a:r>
            <a:r>
              <a:rPr lang="en-US" altLang="en-US" sz="2400" b="1" dirty="0">
                <a:solidFill>
                  <a:srgbClr val="000000"/>
                </a:solidFill>
                <a:latin typeface="Times New Roman" pitchFamily="18" charset="0"/>
              </a:rPr>
              <a:t>, and </a:t>
            </a:r>
            <a:r>
              <a:rPr lang="en-US" altLang="en-US" sz="2400" b="1" u="sng" dirty="0">
                <a:solidFill>
                  <a:srgbClr val="000000"/>
                </a:solidFill>
                <a:latin typeface="Times New Roman" pitchFamily="18" charset="0"/>
              </a:rPr>
              <a:t>Serial Number</a:t>
            </a:r>
            <a:r>
              <a:rPr lang="en-US" altLang="en-US" sz="2400" b="1" dirty="0">
                <a:solidFill>
                  <a:srgbClr val="000000"/>
                </a:solidFill>
                <a:latin typeface="Times New Roman" pitchFamily="18" charset="0"/>
              </a:rPr>
              <a:t> of the Chain Sling</a:t>
            </a:r>
          </a:p>
        </p:txBody>
      </p:sp>
    </p:spTree>
    <p:extLst>
      <p:ext uri="{BB962C8B-B14F-4D97-AF65-F5344CB8AC3E}">
        <p14:creationId xmlns:p14="http://schemas.microsoft.com/office/powerpoint/2010/main" val="193404212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4512" y="3523059"/>
            <a:ext cx="3023810" cy="22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7405" y="1600200"/>
            <a:ext cx="3122084" cy="177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84690" y="4038600"/>
            <a:ext cx="2396370" cy="178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949" name="Text Box 4"/>
          <p:cNvSpPr txBox="1">
            <a:spLocks noChangeArrowheads="1"/>
          </p:cNvSpPr>
          <p:nvPr/>
        </p:nvSpPr>
        <p:spPr bwMode="auto">
          <a:xfrm>
            <a:off x="-1447800" y="152400"/>
            <a:ext cx="7010702" cy="64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spAutoFit/>
          </a:bodyPr>
          <a:lstStyle>
            <a:lvl1pPr defTabSz="482600">
              <a:lnSpc>
                <a:spcPct val="90000"/>
              </a:lnSpc>
              <a:spcBef>
                <a:spcPts val="788"/>
              </a:spcBef>
              <a:buFont typeface="Arial" pitchFamily="34" charset="0"/>
              <a:buChar char="•"/>
              <a:defRPr sz="2200">
                <a:solidFill>
                  <a:schemeClr val="tx1"/>
                </a:solidFill>
                <a:latin typeface="Calibri" pitchFamily="34" charset="0"/>
              </a:defRPr>
            </a:lvl1pPr>
            <a:lvl2pPr marL="742950" indent="-285750" defTabSz="482600">
              <a:lnSpc>
                <a:spcPct val="90000"/>
              </a:lnSpc>
              <a:spcBef>
                <a:spcPts val="400"/>
              </a:spcBef>
              <a:buFont typeface="Arial" pitchFamily="34" charset="0"/>
              <a:buChar char="•"/>
              <a:defRPr sz="1900">
                <a:solidFill>
                  <a:schemeClr val="tx1"/>
                </a:solidFill>
                <a:latin typeface="Calibri" pitchFamily="34" charset="0"/>
              </a:defRPr>
            </a:lvl2pPr>
            <a:lvl3pPr marL="1143000" indent="-228600" defTabSz="482600">
              <a:lnSpc>
                <a:spcPct val="90000"/>
              </a:lnSpc>
              <a:spcBef>
                <a:spcPts val="400"/>
              </a:spcBef>
              <a:buFont typeface="Arial" pitchFamily="34" charset="0"/>
              <a:buChar char="•"/>
              <a:defRPr sz="1600">
                <a:solidFill>
                  <a:schemeClr val="tx1"/>
                </a:solidFill>
                <a:latin typeface="Calibri" pitchFamily="34" charset="0"/>
              </a:defRPr>
            </a:lvl3pPr>
            <a:lvl4pPr marL="1600200" indent="-228600" defTabSz="482600">
              <a:lnSpc>
                <a:spcPct val="90000"/>
              </a:lnSpc>
              <a:spcBef>
                <a:spcPts val="400"/>
              </a:spcBef>
              <a:buFont typeface="Arial" pitchFamily="34" charset="0"/>
              <a:buChar char="•"/>
              <a:defRPr sz="1400">
                <a:solidFill>
                  <a:schemeClr val="tx1"/>
                </a:solidFill>
                <a:latin typeface="Calibri" pitchFamily="34" charset="0"/>
              </a:defRPr>
            </a:lvl4pPr>
            <a:lvl5pPr marL="2057400" indent="-228600" defTabSz="482600">
              <a:lnSpc>
                <a:spcPct val="90000"/>
              </a:lnSpc>
              <a:spcBef>
                <a:spcPts val="400"/>
              </a:spcBef>
              <a:buFont typeface="Arial" pitchFamily="34" charset="0"/>
              <a:buChar char="•"/>
              <a:defRPr sz="1400">
                <a:solidFill>
                  <a:schemeClr val="tx1"/>
                </a:solidFill>
                <a:latin typeface="Calibri" pitchFamily="34" charset="0"/>
              </a:defRPr>
            </a:lvl5pPr>
            <a:lvl6pPr marL="25146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gn="ctr">
              <a:lnSpc>
                <a:spcPct val="100000"/>
              </a:lnSpc>
              <a:spcBef>
                <a:spcPct val="50000"/>
              </a:spcBef>
              <a:buFontTx/>
              <a:buNone/>
            </a:pPr>
            <a:r>
              <a:rPr lang="en-US" altLang="en-US" sz="3600" dirty="0" smtClean="0">
                <a:solidFill>
                  <a:srgbClr val="000000"/>
                </a:solidFill>
                <a:latin typeface="Calibri"/>
              </a:rPr>
              <a:t>Pulling with chain</a:t>
            </a:r>
            <a:endParaRPr lang="en-US" altLang="en-US" sz="3600" dirty="0">
              <a:solidFill>
                <a:srgbClr val="000000"/>
              </a:solidFill>
              <a:latin typeface="Calibri"/>
            </a:endParaRPr>
          </a:p>
        </p:txBody>
      </p:sp>
      <p:sp>
        <p:nvSpPr>
          <p:cNvPr id="2" name="TextBox 1"/>
          <p:cNvSpPr txBox="1"/>
          <p:nvPr/>
        </p:nvSpPr>
        <p:spPr>
          <a:xfrm>
            <a:off x="4648200" y="1044476"/>
            <a:ext cx="4267200" cy="2585323"/>
          </a:xfrm>
          <a:prstGeom prst="rect">
            <a:avLst/>
          </a:prstGeom>
          <a:noFill/>
        </p:spPr>
        <p:txBody>
          <a:bodyPr wrap="square" rtlCol="0">
            <a:spAutoFit/>
          </a:bodyPr>
          <a:lstStyle/>
          <a:p>
            <a:r>
              <a:rPr lang="en-US" dirty="0" smtClean="0"/>
              <a:t>Inspect the chain before each use. Look for:</a:t>
            </a:r>
          </a:p>
          <a:p>
            <a:pPr marL="285750" indent="-285750">
              <a:buFont typeface="Arial" panose="020B0604020202020204" pitchFamily="34" charset="0"/>
              <a:buChar char="•"/>
            </a:pPr>
            <a:r>
              <a:rPr lang="en-US" dirty="0" smtClean="0"/>
              <a:t>Stretched, bent, or twisted links</a:t>
            </a:r>
          </a:p>
          <a:p>
            <a:pPr marL="285750" indent="-285750">
              <a:buFont typeface="Arial" panose="020B0604020202020204" pitchFamily="34" charset="0"/>
              <a:buChar char="•"/>
            </a:pPr>
            <a:r>
              <a:rPr lang="en-US" dirty="0" smtClean="0"/>
              <a:t>Nicks, gouges</a:t>
            </a:r>
          </a:p>
          <a:p>
            <a:pPr marL="285750" indent="-285750">
              <a:buFont typeface="Arial" panose="020B0604020202020204" pitchFamily="34" charset="0"/>
              <a:buChar char="•"/>
            </a:pPr>
            <a:r>
              <a:rPr lang="en-US" dirty="0" smtClean="0"/>
              <a:t>Discoloration (from excessive heat)</a:t>
            </a:r>
          </a:p>
          <a:p>
            <a:pPr marL="285750" indent="-285750">
              <a:buFont typeface="Arial" panose="020B0604020202020204" pitchFamily="34" charset="0"/>
              <a:buChar char="•"/>
            </a:pPr>
            <a:endParaRPr lang="en-US" dirty="0"/>
          </a:p>
          <a:p>
            <a:r>
              <a:rPr lang="en-US" b="1" u="sng" dirty="0" smtClean="0">
                <a:solidFill>
                  <a:srgbClr val="FF0000"/>
                </a:solidFill>
              </a:rPr>
              <a:t>THINK:</a:t>
            </a:r>
            <a:r>
              <a:rPr lang="en-US" dirty="0" smtClean="0"/>
              <a:t> If the chain or other pulling device were to break while being used for pulling </a:t>
            </a:r>
            <a:r>
              <a:rPr lang="en-US" u="sng" dirty="0" smtClean="0"/>
              <a:t>where or who</a:t>
            </a:r>
            <a:r>
              <a:rPr lang="en-US" dirty="0" smtClean="0"/>
              <a:t> will it fly towards?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97404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217714" y="-214311"/>
            <a:ext cx="7886095" cy="1326059"/>
          </a:xfrm>
        </p:spPr>
        <p:txBody>
          <a:bodyPr/>
          <a:lstStyle/>
          <a:p>
            <a:pPr eaLnBrk="1" hangingPunct="1"/>
            <a:r>
              <a:rPr lang="en-US" altLang="en-US" sz="3600" dirty="0" smtClean="0">
                <a:latin typeface="+mn-lt"/>
              </a:rPr>
              <a:t>Re-fueling</a:t>
            </a:r>
          </a:p>
        </p:txBody>
      </p:sp>
      <p:sp>
        <p:nvSpPr>
          <p:cNvPr id="131075" name="Content Placeholder 2"/>
          <p:cNvSpPr>
            <a:spLocks noGrp="1"/>
          </p:cNvSpPr>
          <p:nvPr>
            <p:ph idx="1"/>
          </p:nvPr>
        </p:nvSpPr>
        <p:spPr>
          <a:xfrm>
            <a:off x="435430" y="1214439"/>
            <a:ext cx="8227786" cy="1026914"/>
          </a:xfrm>
        </p:spPr>
        <p:txBody>
          <a:bodyPr/>
          <a:lstStyle/>
          <a:p>
            <a:pPr eaLnBrk="1" hangingPunct="1"/>
            <a:r>
              <a:rPr lang="en-US" altLang="en-US" dirty="0" smtClean="0"/>
              <a:t>What type of fuel does your equipment use?</a:t>
            </a:r>
          </a:p>
          <a:p>
            <a:pPr lvl="1" eaLnBrk="1" hangingPunct="1"/>
            <a:r>
              <a:rPr lang="en-US" altLang="en-US" dirty="0" smtClean="0"/>
              <a:t>Gasoline, Diesel, Battery, Propane</a:t>
            </a:r>
          </a:p>
          <a:p>
            <a:pPr lvl="1" eaLnBrk="1" hangingPunct="1"/>
            <a:endParaRPr lang="en-US" altLang="en-US" dirty="0"/>
          </a:p>
          <a:p>
            <a:pPr eaLnBrk="1" hangingPunct="1"/>
            <a:r>
              <a:rPr lang="en-US" altLang="en-US" dirty="0" smtClean="0"/>
              <a:t>You should be aware of the hazards associated with each type of fuel that your mobile equipment requires.</a:t>
            </a:r>
          </a:p>
        </p:txBody>
      </p:sp>
      <p:sp>
        <p:nvSpPr>
          <p:cNvPr id="4" name="Slide Number Placeholder 3"/>
          <p:cNvSpPr>
            <a:spLocks noGrp="1"/>
          </p:cNvSpPr>
          <p:nvPr>
            <p:ph type="sldNum" sz="quarter" idx="12"/>
          </p:nvPr>
        </p:nvSpPr>
        <p:spPr/>
        <p:txBody>
          <a:bodyPr/>
          <a:lstStyle/>
          <a:p>
            <a:pPr>
              <a:defRPr/>
            </a:pPr>
            <a:fld id="{BA4CF408-52FB-45B3-89E2-25749D38905F}" type="slidenum">
              <a:rPr lang="en-US"/>
              <a:pPr>
                <a:defRPr/>
              </a:pPr>
              <a:t>62</a:t>
            </a:fld>
            <a:endParaRPr lang="en-US" dirty="0"/>
          </a:p>
        </p:txBody>
      </p:sp>
      <p:sp>
        <p:nvSpPr>
          <p:cNvPr id="6" name="Slide Number Placeholder 3"/>
          <p:cNvSpPr txBox="1">
            <a:spLocks/>
          </p:cNvSpPr>
          <p:nvPr/>
        </p:nvSpPr>
        <p:spPr>
          <a:xfrm>
            <a:off x="8382000" y="7681022"/>
            <a:ext cx="762000" cy="366117"/>
          </a:xfrm>
          <a:prstGeom prst="rect">
            <a:avLst/>
          </a:prstGeom>
        </p:spPr>
        <p:txBody>
          <a:bodyPr lIns="0" tIns="0" rIns="0" bIns="0" anchor="b"/>
          <a:lstStyle/>
          <a:p>
            <a:pPr algn="r" defTabSz="864931" fontAlgn="base">
              <a:spcBef>
                <a:spcPct val="0"/>
              </a:spcBef>
              <a:spcAft>
                <a:spcPct val="0"/>
              </a:spcAft>
              <a:defRPr/>
            </a:pPr>
            <a:fld id="{DD8D2138-27F0-4B31-8AE5-824FA1EB27D5}" type="slidenum">
              <a:rPr lang="en-US" sz="1100">
                <a:solidFill>
                  <a:srgbClr val="44546A">
                    <a:shade val="90000"/>
                  </a:srgbClr>
                </a:solidFill>
                <a:latin typeface="Times New Roman" pitchFamily="18" charset="0"/>
              </a:rPr>
              <a:pPr algn="r" defTabSz="864931" fontAlgn="base">
                <a:spcBef>
                  <a:spcPct val="0"/>
                </a:spcBef>
                <a:spcAft>
                  <a:spcPct val="0"/>
                </a:spcAft>
                <a:defRPr/>
              </a:pPr>
              <a:t>62</a:t>
            </a:fld>
            <a:endParaRPr lang="en-US" sz="1100" dirty="0">
              <a:solidFill>
                <a:srgbClr val="44546A">
                  <a:shade val="90000"/>
                </a:srgbClr>
              </a:solidFill>
              <a:latin typeface="Times New Roman"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3700" y="3441220"/>
            <a:ext cx="2019300" cy="20193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521" y="3657600"/>
            <a:ext cx="1905000" cy="190500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13837" y="3725475"/>
            <a:ext cx="3657364" cy="1769250"/>
          </a:xfrm>
          <a:prstGeom prst="rect">
            <a:avLst/>
          </a:prstGeom>
        </p:spPr>
      </p:pic>
    </p:spTree>
    <p:extLst>
      <p:ext uri="{BB962C8B-B14F-4D97-AF65-F5344CB8AC3E}">
        <p14:creationId xmlns:p14="http://schemas.microsoft.com/office/powerpoint/2010/main" val="41450064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217714" y="-214311"/>
            <a:ext cx="7886095" cy="1326059"/>
          </a:xfrm>
        </p:spPr>
        <p:txBody>
          <a:bodyPr/>
          <a:lstStyle/>
          <a:p>
            <a:pPr eaLnBrk="1" hangingPunct="1"/>
            <a:r>
              <a:rPr lang="en-US" altLang="en-US" sz="3600" dirty="0" smtClean="0">
                <a:latin typeface="+mn-lt"/>
              </a:rPr>
              <a:t>Re-fueling</a:t>
            </a:r>
          </a:p>
        </p:txBody>
      </p:sp>
      <p:sp>
        <p:nvSpPr>
          <p:cNvPr id="131075" name="Content Placeholder 2"/>
          <p:cNvSpPr>
            <a:spLocks noGrp="1"/>
          </p:cNvSpPr>
          <p:nvPr>
            <p:ph idx="1"/>
          </p:nvPr>
        </p:nvSpPr>
        <p:spPr>
          <a:xfrm>
            <a:off x="152400" y="1214439"/>
            <a:ext cx="3657600" cy="614361"/>
          </a:xfrm>
        </p:spPr>
        <p:txBody>
          <a:bodyPr/>
          <a:lstStyle/>
          <a:p>
            <a:pPr eaLnBrk="1" hangingPunct="1"/>
            <a:r>
              <a:rPr lang="en-US" altLang="en-US" dirty="0" smtClean="0"/>
              <a:t>PPE for handling propane and batteries.</a:t>
            </a:r>
          </a:p>
        </p:txBody>
      </p:sp>
      <p:sp>
        <p:nvSpPr>
          <p:cNvPr id="4" name="Slide Number Placeholder 3"/>
          <p:cNvSpPr>
            <a:spLocks noGrp="1"/>
          </p:cNvSpPr>
          <p:nvPr>
            <p:ph type="sldNum" sz="quarter" idx="12"/>
          </p:nvPr>
        </p:nvSpPr>
        <p:spPr/>
        <p:txBody>
          <a:bodyPr/>
          <a:lstStyle/>
          <a:p>
            <a:pPr>
              <a:defRPr/>
            </a:pPr>
            <a:fld id="{BA4CF408-52FB-45B3-89E2-25749D38905F}" type="slidenum">
              <a:rPr lang="en-US"/>
              <a:pPr>
                <a:defRPr/>
              </a:pPr>
              <a:t>63</a:t>
            </a:fld>
            <a:endParaRPr lang="en-US" dirty="0"/>
          </a:p>
        </p:txBody>
      </p:sp>
      <p:sp>
        <p:nvSpPr>
          <p:cNvPr id="6" name="Slide Number Placeholder 3"/>
          <p:cNvSpPr txBox="1">
            <a:spLocks/>
          </p:cNvSpPr>
          <p:nvPr/>
        </p:nvSpPr>
        <p:spPr>
          <a:xfrm>
            <a:off x="8382000" y="7681022"/>
            <a:ext cx="762000" cy="366117"/>
          </a:xfrm>
          <a:prstGeom prst="rect">
            <a:avLst/>
          </a:prstGeom>
        </p:spPr>
        <p:txBody>
          <a:bodyPr lIns="0" tIns="0" rIns="0" bIns="0" anchor="b"/>
          <a:lstStyle/>
          <a:p>
            <a:pPr algn="r" defTabSz="864931" fontAlgn="base">
              <a:spcBef>
                <a:spcPct val="0"/>
              </a:spcBef>
              <a:spcAft>
                <a:spcPct val="0"/>
              </a:spcAft>
              <a:defRPr/>
            </a:pPr>
            <a:fld id="{DD8D2138-27F0-4B31-8AE5-824FA1EB27D5}" type="slidenum">
              <a:rPr lang="en-US" sz="1100">
                <a:solidFill>
                  <a:srgbClr val="44546A">
                    <a:shade val="90000"/>
                  </a:srgbClr>
                </a:solidFill>
                <a:latin typeface="Times New Roman" pitchFamily="18" charset="0"/>
              </a:rPr>
              <a:pPr algn="r" defTabSz="864931" fontAlgn="base">
                <a:spcBef>
                  <a:spcPct val="0"/>
                </a:spcBef>
                <a:spcAft>
                  <a:spcPct val="0"/>
                </a:spcAft>
                <a:defRPr/>
              </a:pPr>
              <a:t>63</a:t>
            </a:fld>
            <a:endParaRPr lang="en-US" sz="1100" dirty="0">
              <a:solidFill>
                <a:srgbClr val="44546A">
                  <a:shade val="90000"/>
                </a:srgbClr>
              </a:solidFill>
              <a:latin typeface="Times New Roman" pitchFamily="18" charset="0"/>
            </a:endParaRPr>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905000"/>
            <a:ext cx="407372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4520" y="1983941"/>
            <a:ext cx="3792280" cy="3271118"/>
          </a:xfrm>
          <a:prstGeom prst="rect">
            <a:avLst/>
          </a:prstGeom>
        </p:spPr>
      </p:pic>
    </p:spTree>
    <p:extLst>
      <p:ext uri="{BB962C8B-B14F-4D97-AF65-F5344CB8AC3E}">
        <p14:creationId xmlns:p14="http://schemas.microsoft.com/office/powerpoint/2010/main" val="33883940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3"/>
          <p:cNvSpPr txBox="1">
            <a:spLocks noChangeArrowheads="1"/>
          </p:cNvSpPr>
          <p:nvPr/>
        </p:nvSpPr>
        <p:spPr bwMode="auto">
          <a:xfrm>
            <a:off x="836084" y="2361903"/>
            <a:ext cx="7544405" cy="321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1" tIns="45695" rIns="91391" bIns="45695">
            <a:spAutoFit/>
          </a:bodyPr>
          <a:lstStyle>
            <a:lvl1pPr>
              <a:lnSpc>
                <a:spcPct val="90000"/>
              </a:lnSpc>
              <a:spcBef>
                <a:spcPts val="788"/>
              </a:spcBef>
              <a:buFont typeface="Arial" pitchFamily="34" charset="0"/>
              <a:buChar char="•"/>
              <a:defRPr sz="2200">
                <a:solidFill>
                  <a:schemeClr val="tx1"/>
                </a:solidFill>
                <a:latin typeface="Calibri" pitchFamily="34" charset="0"/>
              </a:defRPr>
            </a:lvl1pPr>
            <a:lvl2pPr marL="742950" indent="-285750">
              <a:lnSpc>
                <a:spcPct val="90000"/>
              </a:lnSpc>
              <a:spcBef>
                <a:spcPts val="400"/>
              </a:spcBef>
              <a:buFont typeface="Arial" pitchFamily="34" charset="0"/>
              <a:buChar char="•"/>
              <a:defRPr sz="1900">
                <a:solidFill>
                  <a:schemeClr val="tx1"/>
                </a:solidFill>
                <a:latin typeface="Calibri" pitchFamily="34" charset="0"/>
              </a:defRPr>
            </a:lvl2pPr>
            <a:lvl3pPr marL="1143000" indent="-228600">
              <a:lnSpc>
                <a:spcPct val="90000"/>
              </a:lnSpc>
              <a:spcBef>
                <a:spcPts val="400"/>
              </a:spcBef>
              <a:buFont typeface="Arial" pitchFamily="34" charset="0"/>
              <a:buChar char="•"/>
              <a:defRPr sz="1600">
                <a:solidFill>
                  <a:schemeClr val="tx1"/>
                </a:solidFill>
                <a:latin typeface="Calibri" pitchFamily="34" charset="0"/>
              </a:defRPr>
            </a:lvl3pPr>
            <a:lvl4pPr marL="1600200" indent="-228600">
              <a:lnSpc>
                <a:spcPct val="90000"/>
              </a:lnSpc>
              <a:spcBef>
                <a:spcPts val="400"/>
              </a:spcBef>
              <a:buFont typeface="Arial" pitchFamily="34" charset="0"/>
              <a:buChar char="•"/>
              <a:defRPr sz="1400">
                <a:solidFill>
                  <a:schemeClr val="tx1"/>
                </a:solidFill>
                <a:latin typeface="Calibri" pitchFamily="34" charset="0"/>
              </a:defRPr>
            </a:lvl4pPr>
            <a:lvl5pPr marL="2057400" indent="-228600">
              <a:lnSpc>
                <a:spcPct val="90000"/>
              </a:lnSpc>
              <a:spcBef>
                <a:spcPts val="400"/>
              </a:spcBef>
              <a:buFont typeface="Arial" pitchFamily="34" charset="0"/>
              <a:buChar char="•"/>
              <a:defRPr sz="1400">
                <a:solidFill>
                  <a:schemeClr val="tx1"/>
                </a:solidFill>
                <a:latin typeface="Calibri" pitchFamily="34" charset="0"/>
              </a:defRPr>
            </a:lvl5pPr>
            <a:lvl6pPr marL="25146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nSpc>
                <a:spcPct val="100000"/>
              </a:lnSpc>
              <a:spcBef>
                <a:spcPct val="20000"/>
              </a:spcBef>
              <a:buClr>
                <a:srgbClr val="44546A"/>
              </a:buClr>
              <a:buFontTx/>
              <a:buNone/>
            </a:pPr>
            <a:r>
              <a:rPr lang="en-US" altLang="en-US" sz="1600" b="1" dirty="0">
                <a:solidFill>
                  <a:prstClr val="black"/>
                </a:solidFill>
                <a:latin typeface="Times New Roman" pitchFamily="18" charset="0"/>
              </a:rPr>
              <a:t>HUNTERSVILLE, NC (WBTV) - Three people were taken to the hospital and nine others were evaluated after officials detected high levels of carbon monoxide inside a Huntersville building Monday afternoon.</a:t>
            </a:r>
          </a:p>
          <a:p>
            <a:pPr>
              <a:lnSpc>
                <a:spcPct val="100000"/>
              </a:lnSpc>
              <a:spcBef>
                <a:spcPct val="20000"/>
              </a:spcBef>
              <a:buClr>
                <a:srgbClr val="44546A"/>
              </a:buClr>
              <a:buFontTx/>
              <a:buNone/>
            </a:pPr>
            <a:r>
              <a:rPr lang="en-US" altLang="en-US" sz="1600" b="1" dirty="0">
                <a:solidFill>
                  <a:prstClr val="black"/>
                </a:solidFill>
                <a:latin typeface="Times New Roman" pitchFamily="18" charset="0"/>
              </a:rPr>
              <a:t>The source of the carbon monoxide was a forklift, the Huntersville Fire Department determined.</a:t>
            </a:r>
          </a:p>
          <a:p>
            <a:pPr>
              <a:lnSpc>
                <a:spcPct val="100000"/>
              </a:lnSpc>
              <a:spcBef>
                <a:spcPct val="20000"/>
              </a:spcBef>
              <a:buClr>
                <a:srgbClr val="44546A"/>
              </a:buClr>
              <a:buFontTx/>
              <a:buNone/>
            </a:pPr>
            <a:r>
              <a:rPr lang="en-US" altLang="en-US" sz="1600" b="1" dirty="0">
                <a:solidFill>
                  <a:prstClr val="black"/>
                </a:solidFill>
                <a:latin typeface="Times New Roman" pitchFamily="18" charset="0"/>
              </a:rPr>
              <a:t>The incident happened just before 12:30 p.m. a building in the 11500 block of </a:t>
            </a:r>
            <a:r>
              <a:rPr lang="en-US" altLang="en-US" sz="1600" b="1" dirty="0" err="1">
                <a:solidFill>
                  <a:prstClr val="black"/>
                </a:solidFill>
                <a:latin typeface="Times New Roman" pitchFamily="18" charset="0"/>
              </a:rPr>
              <a:t>Vanstory</a:t>
            </a:r>
            <a:r>
              <a:rPr lang="en-US" altLang="en-US" sz="1600" b="1" dirty="0">
                <a:solidFill>
                  <a:prstClr val="black"/>
                </a:solidFill>
                <a:latin typeface="Times New Roman" pitchFamily="18" charset="0"/>
              </a:rPr>
              <a:t> Drive, where fire officials worked to ventilate the structure.</a:t>
            </a:r>
          </a:p>
          <a:p>
            <a:pPr>
              <a:lnSpc>
                <a:spcPct val="100000"/>
              </a:lnSpc>
              <a:spcBef>
                <a:spcPct val="20000"/>
              </a:spcBef>
              <a:buClr>
                <a:srgbClr val="44546A"/>
              </a:buClr>
              <a:buFontTx/>
              <a:buNone/>
            </a:pPr>
            <a:r>
              <a:rPr lang="en-US" altLang="en-US" sz="1600" b="1" dirty="0">
                <a:solidFill>
                  <a:prstClr val="black"/>
                </a:solidFill>
                <a:latin typeface="Times New Roman" pitchFamily="18" charset="0"/>
              </a:rPr>
              <a:t>Medic took three people to </a:t>
            </a:r>
            <a:r>
              <a:rPr lang="en-US" altLang="en-US" sz="1600" b="1" dirty="0" err="1">
                <a:solidFill>
                  <a:prstClr val="black"/>
                </a:solidFill>
                <a:latin typeface="Times New Roman" pitchFamily="18" charset="0"/>
              </a:rPr>
              <a:t>Novant</a:t>
            </a:r>
            <a:r>
              <a:rPr lang="en-US" altLang="en-US" sz="1600" b="1" dirty="0">
                <a:solidFill>
                  <a:prstClr val="black"/>
                </a:solidFill>
                <a:latin typeface="Times New Roman" pitchFamily="18" charset="0"/>
              </a:rPr>
              <a:t> Huntersville with minor injuries and evaluated nine others. </a:t>
            </a:r>
          </a:p>
          <a:p>
            <a:pPr>
              <a:lnSpc>
                <a:spcPct val="100000"/>
              </a:lnSpc>
              <a:spcBef>
                <a:spcPct val="20000"/>
              </a:spcBef>
              <a:buClr>
                <a:srgbClr val="44546A"/>
              </a:buClr>
              <a:buFontTx/>
              <a:buNone/>
            </a:pPr>
            <a:r>
              <a:rPr lang="en-US" altLang="en-US" sz="1600" b="1" dirty="0">
                <a:solidFill>
                  <a:prstClr val="black"/>
                </a:solidFill>
                <a:latin typeface="Times New Roman" pitchFamily="18" charset="0"/>
              </a:rPr>
              <a:t>By 1:40 p.m., Huntersville fire officials said the building was clear and safe.</a:t>
            </a:r>
          </a:p>
          <a:p>
            <a:pPr algn="ctr">
              <a:lnSpc>
                <a:spcPct val="100000"/>
              </a:lnSpc>
              <a:spcBef>
                <a:spcPct val="50000"/>
              </a:spcBef>
              <a:buFontTx/>
              <a:buNone/>
            </a:pPr>
            <a:r>
              <a:rPr lang="en-US" altLang="en-US" sz="1200" b="1" dirty="0">
                <a:solidFill>
                  <a:prstClr val="black"/>
                </a:solidFill>
                <a:latin typeface="Arial" pitchFamily="34" charset="0"/>
                <a:hlinkClick r:id="rId3"/>
              </a:rPr>
              <a:t>http://</a:t>
            </a:r>
            <a:r>
              <a:rPr lang="en-US" altLang="en-US" sz="1200" b="1" dirty="0" smtClean="0">
                <a:solidFill>
                  <a:prstClr val="black"/>
                </a:solidFill>
                <a:latin typeface="Arial" pitchFamily="34" charset="0"/>
                <a:hlinkClick r:id="rId3"/>
              </a:rPr>
              <a:t>www.wbtv.com/story/30586558/forklift-to-blame-for-co-detection-in-huntersville-building-hospitalizing-3</a:t>
            </a:r>
            <a:r>
              <a:rPr lang="en-US" altLang="en-US" sz="1200" b="1" dirty="0" smtClean="0">
                <a:solidFill>
                  <a:prstClr val="black"/>
                </a:solidFill>
                <a:latin typeface="Arial" pitchFamily="34" charset="0"/>
              </a:rPr>
              <a:t> </a:t>
            </a:r>
            <a:endParaRPr lang="en-US" altLang="en-US" sz="1200" b="1" dirty="0">
              <a:solidFill>
                <a:prstClr val="black"/>
              </a:solidFill>
              <a:latin typeface="Arial" pitchFamily="34" charset="0"/>
            </a:endParaRPr>
          </a:p>
        </p:txBody>
      </p:sp>
      <p:sp>
        <p:nvSpPr>
          <p:cNvPr id="134147" name="Text Box 2"/>
          <p:cNvSpPr txBox="1">
            <a:spLocks noChangeArrowheads="1"/>
          </p:cNvSpPr>
          <p:nvPr/>
        </p:nvSpPr>
        <p:spPr bwMode="auto">
          <a:xfrm>
            <a:off x="455084" y="1294805"/>
            <a:ext cx="8306405" cy="76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1" tIns="45695" rIns="91391" bIns="45695">
            <a:spAutoFit/>
          </a:bodyPr>
          <a:lstStyle>
            <a:lvl1pPr>
              <a:lnSpc>
                <a:spcPct val="90000"/>
              </a:lnSpc>
              <a:spcBef>
                <a:spcPts val="788"/>
              </a:spcBef>
              <a:buFont typeface="Arial" pitchFamily="34" charset="0"/>
              <a:buChar char="•"/>
              <a:defRPr sz="2200">
                <a:solidFill>
                  <a:schemeClr val="tx1"/>
                </a:solidFill>
                <a:latin typeface="Calibri" pitchFamily="34" charset="0"/>
              </a:defRPr>
            </a:lvl1pPr>
            <a:lvl2pPr marL="742950" indent="-285750">
              <a:lnSpc>
                <a:spcPct val="90000"/>
              </a:lnSpc>
              <a:spcBef>
                <a:spcPts val="400"/>
              </a:spcBef>
              <a:buFont typeface="Arial" pitchFamily="34" charset="0"/>
              <a:buChar char="•"/>
              <a:defRPr sz="1900">
                <a:solidFill>
                  <a:schemeClr val="tx1"/>
                </a:solidFill>
                <a:latin typeface="Calibri" pitchFamily="34" charset="0"/>
              </a:defRPr>
            </a:lvl2pPr>
            <a:lvl3pPr marL="1143000" indent="-228600">
              <a:lnSpc>
                <a:spcPct val="90000"/>
              </a:lnSpc>
              <a:spcBef>
                <a:spcPts val="400"/>
              </a:spcBef>
              <a:buFont typeface="Arial" pitchFamily="34" charset="0"/>
              <a:buChar char="•"/>
              <a:defRPr sz="1600">
                <a:solidFill>
                  <a:schemeClr val="tx1"/>
                </a:solidFill>
                <a:latin typeface="Calibri" pitchFamily="34" charset="0"/>
              </a:defRPr>
            </a:lvl3pPr>
            <a:lvl4pPr marL="1600200" indent="-228600">
              <a:lnSpc>
                <a:spcPct val="90000"/>
              </a:lnSpc>
              <a:spcBef>
                <a:spcPts val="400"/>
              </a:spcBef>
              <a:buFont typeface="Arial" pitchFamily="34" charset="0"/>
              <a:buChar char="•"/>
              <a:defRPr sz="1400">
                <a:solidFill>
                  <a:schemeClr val="tx1"/>
                </a:solidFill>
                <a:latin typeface="Calibri" pitchFamily="34" charset="0"/>
              </a:defRPr>
            </a:lvl4pPr>
            <a:lvl5pPr marL="2057400" indent="-228600">
              <a:lnSpc>
                <a:spcPct val="90000"/>
              </a:lnSpc>
              <a:spcBef>
                <a:spcPts val="400"/>
              </a:spcBef>
              <a:buFont typeface="Arial" pitchFamily="34" charset="0"/>
              <a:buChar char="•"/>
              <a:defRPr sz="1400">
                <a:solidFill>
                  <a:schemeClr val="tx1"/>
                </a:solidFill>
                <a:latin typeface="Calibri" pitchFamily="34" charset="0"/>
              </a:defRPr>
            </a:lvl5pPr>
            <a:lvl6pPr marL="25146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gn="ctr">
              <a:lnSpc>
                <a:spcPct val="100000"/>
              </a:lnSpc>
              <a:spcBef>
                <a:spcPct val="50000"/>
              </a:spcBef>
              <a:buFontTx/>
              <a:buNone/>
            </a:pPr>
            <a:r>
              <a:rPr lang="en-US" altLang="en-US" sz="4400" b="1" dirty="0">
                <a:solidFill>
                  <a:prstClr val="black"/>
                </a:solidFill>
                <a:latin typeface="Arial" pitchFamily="34" charset="0"/>
              </a:rPr>
              <a:t>Be aware of </a:t>
            </a:r>
            <a:r>
              <a:rPr lang="en-US" altLang="en-US" sz="4400" b="1" dirty="0" smtClean="0">
                <a:solidFill>
                  <a:prstClr val="black"/>
                </a:solidFill>
                <a:latin typeface="Arial" pitchFamily="34" charset="0"/>
              </a:rPr>
              <a:t>Carbon Monoxide</a:t>
            </a:r>
            <a:endParaRPr lang="en-US" altLang="en-US" sz="4400" b="1" dirty="0">
              <a:solidFill>
                <a:prstClr val="black"/>
              </a:solidFill>
              <a:latin typeface="Arial" pitchFamily="34" charset="0"/>
            </a:endParaRPr>
          </a:p>
        </p:txBody>
      </p:sp>
    </p:spTree>
    <p:extLst>
      <p:ext uri="{BB962C8B-B14F-4D97-AF65-F5344CB8AC3E}">
        <p14:creationId xmlns:p14="http://schemas.microsoft.com/office/powerpoint/2010/main" val="1768872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3"/>
          <p:cNvSpPr txBox="1">
            <a:spLocks noChangeArrowheads="1"/>
          </p:cNvSpPr>
          <p:nvPr/>
        </p:nvSpPr>
        <p:spPr bwMode="auto">
          <a:xfrm>
            <a:off x="113998" y="1290271"/>
            <a:ext cx="3772202" cy="526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91" tIns="45695" rIns="91391" bIns="45695">
            <a:spAutoFit/>
          </a:bodyPr>
          <a:lstStyle>
            <a:lvl1pPr>
              <a:lnSpc>
                <a:spcPct val="90000"/>
              </a:lnSpc>
              <a:spcBef>
                <a:spcPts val="788"/>
              </a:spcBef>
              <a:buFont typeface="Arial" pitchFamily="34" charset="0"/>
              <a:buChar char="•"/>
              <a:defRPr sz="2200">
                <a:solidFill>
                  <a:schemeClr val="tx1"/>
                </a:solidFill>
                <a:latin typeface="Calibri" pitchFamily="34" charset="0"/>
              </a:defRPr>
            </a:lvl1pPr>
            <a:lvl2pPr marL="742950" indent="-285750">
              <a:lnSpc>
                <a:spcPct val="90000"/>
              </a:lnSpc>
              <a:spcBef>
                <a:spcPts val="400"/>
              </a:spcBef>
              <a:buFont typeface="Arial" pitchFamily="34" charset="0"/>
              <a:buChar char="•"/>
              <a:defRPr sz="1900">
                <a:solidFill>
                  <a:schemeClr val="tx1"/>
                </a:solidFill>
                <a:latin typeface="Calibri" pitchFamily="34" charset="0"/>
              </a:defRPr>
            </a:lvl2pPr>
            <a:lvl3pPr marL="1143000" indent="-228600">
              <a:lnSpc>
                <a:spcPct val="90000"/>
              </a:lnSpc>
              <a:spcBef>
                <a:spcPts val="400"/>
              </a:spcBef>
              <a:buFont typeface="Arial" pitchFamily="34" charset="0"/>
              <a:buChar char="•"/>
              <a:defRPr sz="1600">
                <a:solidFill>
                  <a:schemeClr val="tx1"/>
                </a:solidFill>
                <a:latin typeface="Calibri" pitchFamily="34" charset="0"/>
              </a:defRPr>
            </a:lvl3pPr>
            <a:lvl4pPr marL="1600200" indent="-228600">
              <a:lnSpc>
                <a:spcPct val="90000"/>
              </a:lnSpc>
              <a:spcBef>
                <a:spcPts val="400"/>
              </a:spcBef>
              <a:buFont typeface="Arial" pitchFamily="34" charset="0"/>
              <a:buChar char="•"/>
              <a:defRPr sz="1400">
                <a:solidFill>
                  <a:schemeClr val="tx1"/>
                </a:solidFill>
                <a:latin typeface="Calibri" pitchFamily="34" charset="0"/>
              </a:defRPr>
            </a:lvl4pPr>
            <a:lvl5pPr marL="2057400" indent="-228600">
              <a:lnSpc>
                <a:spcPct val="90000"/>
              </a:lnSpc>
              <a:spcBef>
                <a:spcPts val="400"/>
              </a:spcBef>
              <a:buFont typeface="Arial" pitchFamily="34" charset="0"/>
              <a:buChar char="•"/>
              <a:defRPr sz="1400">
                <a:solidFill>
                  <a:schemeClr val="tx1"/>
                </a:solidFill>
                <a:latin typeface="Calibri" pitchFamily="34" charset="0"/>
              </a:defRPr>
            </a:lvl5pPr>
            <a:lvl6pPr marL="25146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gn="ctr">
              <a:lnSpc>
                <a:spcPct val="100000"/>
              </a:lnSpc>
              <a:spcBef>
                <a:spcPct val="20000"/>
              </a:spcBef>
              <a:buClr>
                <a:srgbClr val="44546A"/>
              </a:buClr>
              <a:buFont typeface="Arial" pitchFamily="34" charset="0"/>
              <a:buNone/>
            </a:pPr>
            <a:r>
              <a:rPr lang="en-US" sz="2400" dirty="0" smtClean="0">
                <a:solidFill>
                  <a:prstClr val="black"/>
                </a:solidFill>
                <a:latin typeface="Calibri"/>
              </a:rPr>
              <a:t>Carbon </a:t>
            </a:r>
            <a:r>
              <a:rPr lang="en-US" sz="2400" dirty="0">
                <a:solidFill>
                  <a:prstClr val="black"/>
                </a:solidFill>
                <a:latin typeface="Calibri"/>
              </a:rPr>
              <a:t>monoxide, also known as CO, is a deadly gas. It's colorless, odorless and tasteless, making it impossible to detect by human senses. When Co is breathed in, it quickly replaces the oxygen in the bloodstream. Various stages of illness can easily lead up to unconsciousness and death.</a:t>
            </a:r>
          </a:p>
          <a:p>
            <a:pPr>
              <a:lnSpc>
                <a:spcPct val="100000"/>
              </a:lnSpc>
              <a:spcBef>
                <a:spcPct val="20000"/>
              </a:spcBef>
              <a:buClr>
                <a:srgbClr val="44546A"/>
              </a:buClr>
              <a:buFontTx/>
              <a:buNone/>
            </a:pPr>
            <a:endParaRPr lang="en-US" altLang="en-US" sz="4000" b="1" dirty="0">
              <a:solidFill>
                <a:prstClr val="black"/>
              </a:solidFill>
              <a:latin typeface="Arial" pitchFamily="34" charset="0"/>
            </a:endParaRPr>
          </a:p>
        </p:txBody>
      </p:sp>
      <p:sp>
        <p:nvSpPr>
          <p:cNvPr id="3" name="Rectangle 2"/>
          <p:cNvSpPr/>
          <p:nvPr/>
        </p:nvSpPr>
        <p:spPr>
          <a:xfrm>
            <a:off x="331529" y="115669"/>
            <a:ext cx="4773871" cy="646331"/>
          </a:xfrm>
          <a:prstGeom prst="rect">
            <a:avLst/>
          </a:prstGeom>
        </p:spPr>
        <p:txBody>
          <a:bodyPr wrap="none">
            <a:spAutoFit/>
          </a:bodyPr>
          <a:lstStyle/>
          <a:p>
            <a:pPr algn="ctr">
              <a:spcBef>
                <a:spcPct val="50000"/>
              </a:spcBef>
            </a:pPr>
            <a:r>
              <a:rPr lang="en-US" altLang="en-US" sz="3600" dirty="0">
                <a:solidFill>
                  <a:prstClr val="black"/>
                </a:solidFill>
              </a:rPr>
              <a:t>Signs &amp; Symptoms of CO</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9381" y="2232452"/>
            <a:ext cx="4517419" cy="2263348"/>
          </a:xfrm>
          <a:prstGeom prst="rect">
            <a:avLst/>
          </a:prstGeom>
        </p:spPr>
      </p:pic>
    </p:spTree>
    <p:extLst>
      <p:ext uri="{BB962C8B-B14F-4D97-AF65-F5344CB8AC3E}">
        <p14:creationId xmlns:p14="http://schemas.microsoft.com/office/powerpoint/2010/main" val="36771080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495905" y="1785937"/>
            <a:ext cx="8306405" cy="76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a:defRPr sz="2400">
                <a:solidFill>
                  <a:schemeClr val="tx1"/>
                </a:solidFill>
                <a:latin typeface="Times New Roman" pitchFamily="18" charset="0"/>
              </a:defRPr>
            </a:lvl1pPr>
            <a:lvl2pPr marL="482600" indent="-303213" defTabSz="966788">
              <a:defRPr sz="2400">
                <a:solidFill>
                  <a:schemeClr val="tx1"/>
                </a:solidFill>
                <a:latin typeface="Times New Roman" pitchFamily="18" charset="0"/>
              </a:defRPr>
            </a:lvl2pPr>
            <a:lvl3pPr marL="966788" indent="-241300" defTabSz="966788">
              <a:defRPr sz="2400">
                <a:solidFill>
                  <a:schemeClr val="tx1"/>
                </a:solidFill>
                <a:latin typeface="Times New Roman" pitchFamily="18" charset="0"/>
              </a:defRPr>
            </a:lvl3pPr>
            <a:lvl4pPr marL="1449388" indent="-242888" defTabSz="966788">
              <a:defRPr sz="2400">
                <a:solidFill>
                  <a:schemeClr val="tx1"/>
                </a:solidFill>
                <a:latin typeface="Times New Roman" pitchFamily="18" charset="0"/>
              </a:defRPr>
            </a:lvl4pPr>
            <a:lvl5pPr marL="1933575" indent="-241300" defTabSz="966788">
              <a:defRPr sz="2400">
                <a:solidFill>
                  <a:schemeClr val="tx1"/>
                </a:solidFill>
                <a:latin typeface="Times New Roman" pitchFamily="18" charset="0"/>
              </a:defRPr>
            </a:lvl5pPr>
            <a:lvl6pPr marL="2390775" indent="-241300" defTabSz="966788" eaLnBrk="0" fontAlgn="base" hangingPunct="0">
              <a:spcBef>
                <a:spcPct val="0"/>
              </a:spcBef>
              <a:spcAft>
                <a:spcPct val="0"/>
              </a:spcAft>
              <a:defRPr sz="2400">
                <a:solidFill>
                  <a:schemeClr val="tx1"/>
                </a:solidFill>
                <a:latin typeface="Times New Roman" pitchFamily="18" charset="0"/>
              </a:defRPr>
            </a:lvl6pPr>
            <a:lvl7pPr marL="2847975" indent="-241300" defTabSz="966788" eaLnBrk="0" fontAlgn="base" hangingPunct="0">
              <a:spcBef>
                <a:spcPct val="0"/>
              </a:spcBef>
              <a:spcAft>
                <a:spcPct val="0"/>
              </a:spcAft>
              <a:defRPr sz="2400">
                <a:solidFill>
                  <a:schemeClr val="tx1"/>
                </a:solidFill>
                <a:latin typeface="Times New Roman" pitchFamily="18" charset="0"/>
              </a:defRPr>
            </a:lvl7pPr>
            <a:lvl8pPr marL="3305175" indent="-241300" defTabSz="966788" eaLnBrk="0" fontAlgn="base" hangingPunct="0">
              <a:spcBef>
                <a:spcPct val="0"/>
              </a:spcBef>
              <a:spcAft>
                <a:spcPct val="0"/>
              </a:spcAft>
              <a:defRPr sz="2400">
                <a:solidFill>
                  <a:schemeClr val="tx1"/>
                </a:solidFill>
                <a:latin typeface="Times New Roman" pitchFamily="18" charset="0"/>
              </a:defRPr>
            </a:lvl8pPr>
            <a:lvl9pPr marL="3762375" indent="-241300" defTabSz="96678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4400" b="1">
                <a:solidFill>
                  <a:prstClr val="black"/>
                </a:solidFill>
                <a:latin typeface="Arial" pitchFamily="34" charset="0"/>
              </a:rPr>
              <a:t>Cell Phone Use And Texting</a:t>
            </a:r>
          </a:p>
        </p:txBody>
      </p:sp>
      <p:sp>
        <p:nvSpPr>
          <p:cNvPr id="138243" name="Text Box 3"/>
          <p:cNvSpPr txBox="1">
            <a:spLocks noChangeArrowheads="1"/>
          </p:cNvSpPr>
          <p:nvPr/>
        </p:nvSpPr>
        <p:spPr bwMode="auto">
          <a:xfrm>
            <a:off x="1829405" y="3500437"/>
            <a:ext cx="5637893" cy="70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a:defRPr sz="2400">
                <a:solidFill>
                  <a:schemeClr val="tx1"/>
                </a:solidFill>
                <a:latin typeface="Times New Roman" pitchFamily="18" charset="0"/>
              </a:defRPr>
            </a:lvl1pPr>
            <a:lvl2pPr marL="482600" indent="-303213" defTabSz="966788">
              <a:defRPr sz="2400">
                <a:solidFill>
                  <a:schemeClr val="tx1"/>
                </a:solidFill>
                <a:latin typeface="Times New Roman" pitchFamily="18" charset="0"/>
              </a:defRPr>
            </a:lvl2pPr>
            <a:lvl3pPr marL="966788" indent="-241300" defTabSz="966788">
              <a:defRPr sz="2400">
                <a:solidFill>
                  <a:schemeClr val="tx1"/>
                </a:solidFill>
                <a:latin typeface="Times New Roman" pitchFamily="18" charset="0"/>
              </a:defRPr>
            </a:lvl3pPr>
            <a:lvl4pPr marL="1449388" indent="-242888" defTabSz="966788">
              <a:defRPr sz="2400">
                <a:solidFill>
                  <a:schemeClr val="tx1"/>
                </a:solidFill>
                <a:latin typeface="Times New Roman" pitchFamily="18" charset="0"/>
              </a:defRPr>
            </a:lvl4pPr>
            <a:lvl5pPr marL="1933575" indent="-241300" defTabSz="966788">
              <a:defRPr sz="2400">
                <a:solidFill>
                  <a:schemeClr val="tx1"/>
                </a:solidFill>
                <a:latin typeface="Times New Roman" pitchFamily="18" charset="0"/>
              </a:defRPr>
            </a:lvl5pPr>
            <a:lvl6pPr marL="2390775" indent="-241300" defTabSz="966788" eaLnBrk="0" fontAlgn="base" hangingPunct="0">
              <a:spcBef>
                <a:spcPct val="0"/>
              </a:spcBef>
              <a:spcAft>
                <a:spcPct val="0"/>
              </a:spcAft>
              <a:defRPr sz="2400">
                <a:solidFill>
                  <a:schemeClr val="tx1"/>
                </a:solidFill>
                <a:latin typeface="Times New Roman" pitchFamily="18" charset="0"/>
              </a:defRPr>
            </a:lvl6pPr>
            <a:lvl7pPr marL="2847975" indent="-241300" defTabSz="966788" eaLnBrk="0" fontAlgn="base" hangingPunct="0">
              <a:spcBef>
                <a:spcPct val="0"/>
              </a:spcBef>
              <a:spcAft>
                <a:spcPct val="0"/>
              </a:spcAft>
              <a:defRPr sz="2400">
                <a:solidFill>
                  <a:schemeClr val="tx1"/>
                </a:solidFill>
                <a:latin typeface="Times New Roman" pitchFamily="18" charset="0"/>
              </a:defRPr>
            </a:lvl7pPr>
            <a:lvl8pPr marL="3305175" indent="-241300" defTabSz="966788" eaLnBrk="0" fontAlgn="base" hangingPunct="0">
              <a:spcBef>
                <a:spcPct val="0"/>
              </a:spcBef>
              <a:spcAft>
                <a:spcPct val="0"/>
              </a:spcAft>
              <a:defRPr sz="2400">
                <a:solidFill>
                  <a:schemeClr val="tx1"/>
                </a:solidFill>
                <a:latin typeface="Times New Roman" pitchFamily="18" charset="0"/>
              </a:defRPr>
            </a:lvl8pPr>
            <a:lvl9pPr marL="3762375" indent="-241300" defTabSz="96678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4000" b="1">
                <a:solidFill>
                  <a:prstClr val="black"/>
                </a:solidFill>
                <a:latin typeface="Arial" pitchFamily="34" charset="0"/>
              </a:rPr>
              <a:t>What is your policy?</a:t>
            </a:r>
          </a:p>
        </p:txBody>
      </p:sp>
    </p:spTree>
    <p:extLst>
      <p:ext uri="{BB962C8B-B14F-4D97-AF65-F5344CB8AC3E}">
        <p14:creationId xmlns:p14="http://schemas.microsoft.com/office/powerpoint/2010/main" val="32576990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7714" y="105106"/>
            <a:ext cx="7886095" cy="961694"/>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n-US" altLang="en-US" sz="3600" dirty="0" smtClean="0">
                <a:solidFill>
                  <a:prstClr val="black"/>
                </a:solidFill>
                <a:latin typeface="Calibri"/>
              </a:rPr>
              <a:t>Summary</a:t>
            </a:r>
          </a:p>
        </p:txBody>
      </p:sp>
      <p:sp>
        <p:nvSpPr>
          <p:cNvPr id="4" name="Title 3"/>
          <p:cNvSpPr>
            <a:spLocks noGrp="1"/>
          </p:cNvSpPr>
          <p:nvPr>
            <p:ph type="title"/>
          </p:nvPr>
        </p:nvSpPr>
        <p:spPr>
          <a:xfrm>
            <a:off x="609600" y="1065212"/>
            <a:ext cx="3789759" cy="839788"/>
          </a:xfrm>
        </p:spPr>
        <p:txBody>
          <a:bodyPr/>
          <a:lstStyle/>
          <a:p>
            <a:r>
              <a:rPr lang="en-US" dirty="0" smtClean="0"/>
              <a:t>Knowing the hazards around Powered Industrial Vehicles</a:t>
            </a:r>
            <a:endParaRPr lang="en-US" dirty="0"/>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681201" y="3672078"/>
            <a:ext cx="2234199" cy="1828800"/>
          </a:xfrm>
        </p:spPr>
      </p:pic>
      <p:sp>
        <p:nvSpPr>
          <p:cNvPr id="6" name="Text Placeholder 5"/>
          <p:cNvSpPr>
            <a:spLocks noGrp="1"/>
          </p:cNvSpPr>
          <p:nvPr>
            <p:ph type="body" sz="half" idx="2"/>
          </p:nvPr>
        </p:nvSpPr>
        <p:spPr>
          <a:xfrm>
            <a:off x="616527" y="2057400"/>
            <a:ext cx="2949178" cy="3811588"/>
          </a:xfrm>
        </p:spPr>
        <p:txBody>
          <a:bodyPr/>
          <a:lstStyle/>
          <a:p>
            <a:pPr marL="171450" indent="-171450">
              <a:buFont typeface="Arial" panose="020B0604020202020204" pitchFamily="34" charset="0"/>
              <a:buChar char="•"/>
            </a:pPr>
            <a:r>
              <a:rPr lang="en-US" sz="1600" b="1" u="sng" dirty="0" smtClean="0"/>
              <a:t>Operation</a:t>
            </a:r>
            <a:r>
              <a:rPr lang="en-US" sz="1600" dirty="0" smtClean="0"/>
              <a:t> – Trained and Certified Operator, Travels at safe speeds, Wears seatbelt at all times, people nearby the equipment</a:t>
            </a:r>
          </a:p>
          <a:p>
            <a:pPr marL="171450" indent="-171450">
              <a:buFont typeface="Arial" panose="020B0604020202020204" pitchFamily="34" charset="0"/>
              <a:buChar char="•"/>
            </a:pPr>
            <a:r>
              <a:rPr lang="en-US" sz="1600" b="1" u="sng" dirty="0" smtClean="0"/>
              <a:t>Load handling</a:t>
            </a:r>
            <a:r>
              <a:rPr lang="en-US" sz="1600" dirty="0" smtClean="0"/>
              <a:t> – Center of Gravity, Capacity of equipment, Clear vision</a:t>
            </a:r>
          </a:p>
          <a:p>
            <a:pPr marL="171450" indent="-171450">
              <a:buFont typeface="Arial" panose="020B0604020202020204" pitchFamily="34" charset="0"/>
              <a:buChar char="•"/>
            </a:pPr>
            <a:r>
              <a:rPr lang="en-US" sz="1600" b="1" u="sng" dirty="0" smtClean="0"/>
              <a:t>Equipment condition</a:t>
            </a:r>
            <a:r>
              <a:rPr lang="en-US" sz="1600" dirty="0" smtClean="0"/>
              <a:t> – Brakes, lights, horn, tires, back-up alarm, hoses, battery, fuel system</a:t>
            </a:r>
          </a:p>
          <a:p>
            <a:pPr marL="171450" indent="-171450">
              <a:buFont typeface="Arial" panose="020B0604020202020204" pitchFamily="34" charset="0"/>
              <a:buChar char="•"/>
            </a:pPr>
            <a:r>
              <a:rPr lang="en-US" sz="1600" b="1" u="sng" dirty="0" smtClean="0"/>
              <a:t>Shipping/Receiving area</a:t>
            </a:r>
            <a:r>
              <a:rPr lang="en-US" sz="1600" dirty="0" smtClean="0"/>
              <a:t> – Dock plate condition, Wheels chocked, Trailer condition</a:t>
            </a:r>
            <a:endParaRPr lang="en-US" sz="1600" b="1" u="sng" dirty="0"/>
          </a:p>
        </p:txBody>
      </p:sp>
      <p:pic>
        <p:nvPicPr>
          <p:cNvPr id="1024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7676" y="1600200"/>
            <a:ext cx="2460625" cy="136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3676" y="3657600"/>
            <a:ext cx="2493340" cy="1400556"/>
          </a:xfrm>
          <a:prstGeom prst="rect">
            <a:avLst/>
          </a:prstGeom>
        </p:spPr>
      </p:pic>
    </p:spTree>
    <p:extLst>
      <p:ext uri="{BB962C8B-B14F-4D97-AF65-F5344CB8AC3E}">
        <p14:creationId xmlns:p14="http://schemas.microsoft.com/office/powerpoint/2010/main" val="27926649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6" descr="http://www.certifyme.net/wp-content/uploads/2013/05/Forklift-Certificate.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7714" y="2643188"/>
            <a:ext cx="3102429" cy="277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2"/>
          <p:cNvSpPr>
            <a:spLocks noGrp="1" noChangeArrowheads="1"/>
          </p:cNvSpPr>
          <p:nvPr>
            <p:ph type="title"/>
          </p:nvPr>
        </p:nvSpPr>
        <p:spPr>
          <a:xfrm>
            <a:off x="228600" y="-76200"/>
            <a:ext cx="7772703" cy="1141512"/>
          </a:xfrm>
          <a:noFill/>
        </p:spPr>
        <p:txBody>
          <a:bodyPr/>
          <a:lstStyle/>
          <a:p>
            <a:pPr eaLnBrk="1" hangingPunct="1"/>
            <a:r>
              <a:rPr lang="en-US" altLang="en-US" sz="3600" dirty="0" smtClean="0">
                <a:latin typeface="+mn-lt"/>
              </a:rPr>
              <a:t>Training and Operator Certification</a:t>
            </a:r>
          </a:p>
        </p:txBody>
      </p:sp>
      <p:sp>
        <p:nvSpPr>
          <p:cNvPr id="98308" name="Rectangle 3"/>
          <p:cNvSpPr>
            <a:spLocks noGrp="1" noChangeArrowheads="1"/>
          </p:cNvSpPr>
          <p:nvPr>
            <p:ph idx="1"/>
          </p:nvPr>
        </p:nvSpPr>
        <p:spPr>
          <a:xfrm>
            <a:off x="362858" y="1387078"/>
            <a:ext cx="7538357" cy="4113609"/>
          </a:xfrm>
        </p:spPr>
        <p:txBody>
          <a:bodyPr/>
          <a:lstStyle/>
          <a:p>
            <a:pPr eaLnBrk="1" hangingPunct="1"/>
            <a:r>
              <a:rPr lang="en-US" altLang="en-US" dirty="0" smtClean="0"/>
              <a:t>The employer shall certify that each operator has been trained and evaluated as required by the powered industrial truck standard.</a:t>
            </a:r>
          </a:p>
          <a:p>
            <a:pPr eaLnBrk="1" hangingPunct="1"/>
            <a:r>
              <a:rPr lang="en-US" altLang="en-US" dirty="0" smtClean="0"/>
              <a:t>Certification shall include:</a:t>
            </a:r>
          </a:p>
          <a:p>
            <a:pPr lvl="1" eaLnBrk="1" hangingPunct="1"/>
            <a:r>
              <a:rPr lang="en-US" altLang="en-US" dirty="0" smtClean="0"/>
              <a:t>Name of operator</a:t>
            </a:r>
          </a:p>
          <a:p>
            <a:pPr lvl="1" eaLnBrk="1" hangingPunct="1"/>
            <a:r>
              <a:rPr lang="en-US" altLang="en-US" dirty="0" smtClean="0"/>
              <a:t>Date of training</a:t>
            </a:r>
          </a:p>
          <a:p>
            <a:pPr lvl="1" eaLnBrk="1" hangingPunct="1"/>
            <a:r>
              <a:rPr lang="en-US" altLang="en-US" dirty="0" smtClean="0"/>
              <a:t>Date of evaluation</a:t>
            </a:r>
          </a:p>
          <a:p>
            <a:pPr lvl="1" eaLnBrk="1" hangingPunct="1"/>
            <a:r>
              <a:rPr lang="en-US" altLang="en-US" dirty="0" smtClean="0"/>
              <a:t>Identity of person(s) performing</a:t>
            </a:r>
          </a:p>
          <a:p>
            <a:pPr lvl="1" eaLnBrk="1" hangingPunct="1">
              <a:buFont typeface="Wingdings 2" pitchFamily="18" charset="2"/>
              <a:buNone/>
            </a:pPr>
            <a:r>
              <a:rPr lang="en-US" altLang="en-US" dirty="0" smtClean="0"/>
              <a:t>    the training or evaluation </a:t>
            </a:r>
          </a:p>
        </p:txBody>
      </p:sp>
      <p:sp>
        <p:nvSpPr>
          <p:cNvPr id="9830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D329D656-7E51-45F1-8882-9D0F5821FF81}" type="slidenum">
              <a:rPr lang="en-US" altLang="en-US" sz="900">
                <a:solidFill>
                  <a:srgbClr val="898989"/>
                </a:solidFill>
              </a:rPr>
              <a:pPr/>
              <a:t>68</a:t>
            </a:fld>
            <a:endParaRPr lang="en-US" altLang="en-US" sz="900" dirty="0">
              <a:solidFill>
                <a:srgbClr val="898989"/>
              </a:solidFill>
            </a:endParaRPr>
          </a:p>
        </p:txBody>
      </p:sp>
    </p:spTree>
    <p:extLst>
      <p:ext uri="{BB962C8B-B14F-4D97-AF65-F5344CB8AC3E}">
        <p14:creationId xmlns:p14="http://schemas.microsoft.com/office/powerpoint/2010/main" val="10372072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152400" y="-76200"/>
            <a:ext cx="5943600" cy="1143000"/>
          </a:xfrm>
        </p:spPr>
        <p:txBody>
          <a:bodyPr>
            <a:normAutofit/>
          </a:bodyPr>
          <a:lstStyle/>
          <a:p>
            <a:pPr>
              <a:defRPr/>
            </a:pPr>
            <a:r>
              <a:rPr lang="en-US" sz="3600" dirty="0" smtClean="0">
                <a:latin typeface="+mn-lt"/>
              </a:rPr>
              <a:t>Mobile equipment checklist</a:t>
            </a:r>
            <a:endParaRPr lang="en-US" sz="4000" dirty="0" smtClean="0">
              <a:latin typeface="+mn-lt"/>
            </a:endParaRPr>
          </a:p>
        </p:txBody>
      </p:sp>
      <p:sp>
        <p:nvSpPr>
          <p:cNvPr id="4" name="Content Placeholder 3"/>
          <p:cNvSpPr>
            <a:spLocks noGrp="1"/>
          </p:cNvSpPr>
          <p:nvPr>
            <p:ph sz="half" idx="2"/>
          </p:nvPr>
        </p:nvSpPr>
        <p:spPr>
          <a:xfrm>
            <a:off x="4572000" y="1219200"/>
            <a:ext cx="4038600" cy="4525963"/>
          </a:xfrm>
        </p:spPr>
        <p:txBody>
          <a:bodyPr>
            <a:normAutofit fontScale="92500" lnSpcReduction="10000"/>
          </a:bodyPr>
          <a:lstStyle/>
          <a:p>
            <a:r>
              <a:rPr lang="en-US" dirty="0" smtClean="0"/>
              <a:t>Pedestrians are at a safe distance from operating machinery</a:t>
            </a:r>
          </a:p>
          <a:p>
            <a:r>
              <a:rPr lang="en-US" dirty="0" smtClean="0"/>
              <a:t>Operators are wearing seatbelts</a:t>
            </a:r>
          </a:p>
          <a:p>
            <a:r>
              <a:rPr lang="en-US" dirty="0" smtClean="0"/>
              <a:t>Equipment is being operated safely and within its limits</a:t>
            </a:r>
          </a:p>
          <a:p>
            <a:r>
              <a:rPr lang="en-US" dirty="0" smtClean="0"/>
              <a:t>Forks lowered to the ground when machine is parked</a:t>
            </a:r>
          </a:p>
          <a:p>
            <a:endParaRPr lang="en-US" dirty="0"/>
          </a:p>
        </p:txBody>
      </p:sp>
      <p:sp>
        <p:nvSpPr>
          <p:cNvPr id="5" name="Content Placeholder 4"/>
          <p:cNvSpPr>
            <a:spLocks noGrp="1"/>
          </p:cNvSpPr>
          <p:nvPr>
            <p:ph sz="half" idx="1"/>
          </p:nvPr>
        </p:nvSpPr>
        <p:spPr>
          <a:xfrm>
            <a:off x="381000" y="1219200"/>
            <a:ext cx="4038600" cy="4525963"/>
          </a:xfrm>
        </p:spPr>
        <p:txBody>
          <a:bodyPr>
            <a:normAutofit fontScale="92500" lnSpcReduction="10000"/>
          </a:bodyPr>
          <a:lstStyle/>
          <a:p>
            <a:r>
              <a:rPr lang="en-US" dirty="0" smtClean="0"/>
              <a:t>Operators trained to operate safely</a:t>
            </a:r>
          </a:p>
          <a:p>
            <a:r>
              <a:rPr lang="en-US" dirty="0" smtClean="0"/>
              <a:t>Equipment inspections are getting done</a:t>
            </a:r>
          </a:p>
          <a:p>
            <a:r>
              <a:rPr lang="en-US" dirty="0" smtClean="0"/>
              <a:t>Back-up alarms, lights, horn function properly</a:t>
            </a:r>
          </a:p>
          <a:p>
            <a:r>
              <a:rPr lang="en-US" dirty="0" smtClean="0"/>
              <a:t>Data plates are legible</a:t>
            </a:r>
          </a:p>
          <a:p>
            <a:r>
              <a:rPr lang="en-US" dirty="0" smtClean="0"/>
              <a:t>Three point RULE is being used when climbing on/off of machinery</a:t>
            </a:r>
          </a:p>
        </p:txBody>
      </p:sp>
    </p:spTree>
    <p:extLst>
      <p:ext uri="{BB962C8B-B14F-4D97-AF65-F5344CB8AC3E}">
        <p14:creationId xmlns:p14="http://schemas.microsoft.com/office/powerpoint/2010/main" val="250494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Content Placeholder 3"/>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4953000" y="1218903"/>
            <a:ext cx="3333750" cy="4470797"/>
          </a:xfrm>
        </p:spPr>
      </p:pic>
      <p:sp>
        <p:nvSpPr>
          <p:cNvPr id="80899" name="TextBox 4"/>
          <p:cNvSpPr txBox="1">
            <a:spLocks noChangeArrowheads="1"/>
          </p:cNvSpPr>
          <p:nvPr/>
        </p:nvSpPr>
        <p:spPr bwMode="auto">
          <a:xfrm>
            <a:off x="686405" y="4071937"/>
            <a:ext cx="3580190" cy="64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spAutoFit/>
          </a:bodyPr>
          <a:lstStyle>
            <a:lvl1pPr defTabSz="965200">
              <a:defRPr sz="2400">
                <a:solidFill>
                  <a:schemeClr val="tx1"/>
                </a:solidFill>
                <a:latin typeface="Times New Roman" pitchFamily="18" charset="0"/>
              </a:defRPr>
            </a:lvl1pPr>
            <a:lvl2pPr marL="742950" indent="-285750" defTabSz="965200">
              <a:defRPr sz="2400">
                <a:solidFill>
                  <a:schemeClr val="tx1"/>
                </a:solidFill>
                <a:latin typeface="Times New Roman" pitchFamily="18" charset="0"/>
              </a:defRPr>
            </a:lvl2pPr>
            <a:lvl3pPr marL="1143000" indent="-228600" defTabSz="965200">
              <a:defRPr sz="2400">
                <a:solidFill>
                  <a:schemeClr val="tx1"/>
                </a:solidFill>
                <a:latin typeface="Times New Roman" pitchFamily="18" charset="0"/>
              </a:defRPr>
            </a:lvl3pPr>
            <a:lvl4pPr marL="1600200" indent="-228600" defTabSz="965200">
              <a:defRPr sz="2400">
                <a:solidFill>
                  <a:schemeClr val="tx1"/>
                </a:solidFill>
                <a:latin typeface="Times New Roman" pitchFamily="18" charset="0"/>
              </a:defRPr>
            </a:lvl4pPr>
            <a:lvl5pPr marL="2057400" indent="-228600" defTabSz="965200">
              <a:defRPr sz="2400">
                <a:solidFill>
                  <a:schemeClr val="tx1"/>
                </a:solidFill>
                <a:latin typeface="Times New Roman" pitchFamily="18" charset="0"/>
              </a:defRPr>
            </a:lvl5pPr>
            <a:lvl6pPr marL="2514600" indent="-228600" defTabSz="965200" eaLnBrk="0" fontAlgn="base" hangingPunct="0">
              <a:spcBef>
                <a:spcPct val="0"/>
              </a:spcBef>
              <a:spcAft>
                <a:spcPct val="0"/>
              </a:spcAft>
              <a:defRPr sz="2400">
                <a:solidFill>
                  <a:schemeClr val="tx1"/>
                </a:solidFill>
                <a:latin typeface="Times New Roman" pitchFamily="18" charset="0"/>
              </a:defRPr>
            </a:lvl6pPr>
            <a:lvl7pPr marL="2971800" indent="-228600" defTabSz="965200" eaLnBrk="0" fontAlgn="base" hangingPunct="0">
              <a:spcBef>
                <a:spcPct val="0"/>
              </a:spcBef>
              <a:spcAft>
                <a:spcPct val="0"/>
              </a:spcAft>
              <a:defRPr sz="2400">
                <a:solidFill>
                  <a:schemeClr val="tx1"/>
                </a:solidFill>
                <a:latin typeface="Times New Roman" pitchFamily="18" charset="0"/>
              </a:defRPr>
            </a:lvl7pPr>
            <a:lvl8pPr marL="3429000" indent="-228600" defTabSz="965200" eaLnBrk="0" fontAlgn="base" hangingPunct="0">
              <a:spcBef>
                <a:spcPct val="0"/>
              </a:spcBef>
              <a:spcAft>
                <a:spcPct val="0"/>
              </a:spcAft>
              <a:defRPr sz="2400">
                <a:solidFill>
                  <a:schemeClr val="tx1"/>
                </a:solidFill>
                <a:latin typeface="Times New Roman" pitchFamily="18" charset="0"/>
              </a:defRPr>
            </a:lvl8pPr>
            <a:lvl9pPr marL="3886200" indent="-228600" defTabSz="9652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smtClean="0">
                <a:solidFill>
                  <a:srgbClr val="000000"/>
                </a:solidFill>
                <a:latin typeface="Calibri" pitchFamily="34" charset="0"/>
                <a:hlinkClick r:id="rId4"/>
              </a:rPr>
              <a:t>http://www.osha.gov</a:t>
            </a:r>
            <a:endParaRPr lang="en-US" altLang="en-US" sz="1800" dirty="0" smtClean="0">
              <a:solidFill>
                <a:srgbClr val="000000"/>
              </a:solidFill>
              <a:latin typeface="Calibri" pitchFamily="34" charset="0"/>
            </a:endParaRPr>
          </a:p>
          <a:p>
            <a:pPr algn="ctr"/>
            <a:endParaRPr lang="en-US" altLang="en-US" sz="1800" dirty="0">
              <a:solidFill>
                <a:srgbClr val="000000"/>
              </a:solidFill>
              <a:latin typeface="Calibri" pitchFamily="34" charset="0"/>
            </a:endParaRPr>
          </a:p>
        </p:txBody>
      </p:sp>
      <p:sp>
        <p:nvSpPr>
          <p:cNvPr id="80900" name="TextBox 5"/>
          <p:cNvSpPr txBox="1">
            <a:spLocks noChangeArrowheads="1"/>
          </p:cNvSpPr>
          <p:nvPr/>
        </p:nvSpPr>
        <p:spPr bwMode="auto">
          <a:xfrm>
            <a:off x="686405" y="1714500"/>
            <a:ext cx="3580190" cy="193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spAutoFit/>
          </a:bodyPr>
          <a:lstStyle>
            <a:lvl1pPr defTabSz="965200">
              <a:defRPr sz="2400">
                <a:solidFill>
                  <a:schemeClr val="tx1"/>
                </a:solidFill>
                <a:latin typeface="Times New Roman" pitchFamily="18" charset="0"/>
              </a:defRPr>
            </a:lvl1pPr>
            <a:lvl2pPr marL="742950" indent="-285750" defTabSz="965200">
              <a:defRPr sz="2400">
                <a:solidFill>
                  <a:schemeClr val="tx1"/>
                </a:solidFill>
                <a:latin typeface="Times New Roman" pitchFamily="18" charset="0"/>
              </a:defRPr>
            </a:lvl2pPr>
            <a:lvl3pPr marL="1143000" indent="-228600" defTabSz="965200">
              <a:defRPr sz="2400">
                <a:solidFill>
                  <a:schemeClr val="tx1"/>
                </a:solidFill>
                <a:latin typeface="Times New Roman" pitchFamily="18" charset="0"/>
              </a:defRPr>
            </a:lvl3pPr>
            <a:lvl4pPr marL="1600200" indent="-228600" defTabSz="965200">
              <a:defRPr sz="2400">
                <a:solidFill>
                  <a:schemeClr val="tx1"/>
                </a:solidFill>
                <a:latin typeface="Times New Roman" pitchFamily="18" charset="0"/>
              </a:defRPr>
            </a:lvl4pPr>
            <a:lvl5pPr marL="2057400" indent="-228600" defTabSz="965200">
              <a:defRPr sz="2400">
                <a:solidFill>
                  <a:schemeClr val="tx1"/>
                </a:solidFill>
                <a:latin typeface="Times New Roman" pitchFamily="18" charset="0"/>
              </a:defRPr>
            </a:lvl5pPr>
            <a:lvl6pPr marL="2514600" indent="-228600" defTabSz="965200" eaLnBrk="0" fontAlgn="base" hangingPunct="0">
              <a:spcBef>
                <a:spcPct val="0"/>
              </a:spcBef>
              <a:spcAft>
                <a:spcPct val="0"/>
              </a:spcAft>
              <a:defRPr sz="2400">
                <a:solidFill>
                  <a:schemeClr val="tx1"/>
                </a:solidFill>
                <a:latin typeface="Times New Roman" pitchFamily="18" charset="0"/>
              </a:defRPr>
            </a:lvl6pPr>
            <a:lvl7pPr marL="2971800" indent="-228600" defTabSz="965200" eaLnBrk="0" fontAlgn="base" hangingPunct="0">
              <a:spcBef>
                <a:spcPct val="0"/>
              </a:spcBef>
              <a:spcAft>
                <a:spcPct val="0"/>
              </a:spcAft>
              <a:defRPr sz="2400">
                <a:solidFill>
                  <a:schemeClr val="tx1"/>
                </a:solidFill>
                <a:latin typeface="Times New Roman" pitchFamily="18" charset="0"/>
              </a:defRPr>
            </a:lvl7pPr>
            <a:lvl8pPr marL="3429000" indent="-228600" defTabSz="965200" eaLnBrk="0" fontAlgn="base" hangingPunct="0">
              <a:spcBef>
                <a:spcPct val="0"/>
              </a:spcBef>
              <a:spcAft>
                <a:spcPct val="0"/>
              </a:spcAft>
              <a:defRPr sz="2400">
                <a:solidFill>
                  <a:schemeClr val="tx1"/>
                </a:solidFill>
                <a:latin typeface="Times New Roman" pitchFamily="18" charset="0"/>
              </a:defRPr>
            </a:lvl8pPr>
            <a:lvl9pPr marL="3886200" indent="-228600" defTabSz="9652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4000" dirty="0">
                <a:solidFill>
                  <a:srgbClr val="000000"/>
                </a:solidFill>
                <a:latin typeface="Calibri" pitchFamily="34" charset="0"/>
              </a:rPr>
              <a:t>OSHA code of federal regulations</a:t>
            </a:r>
            <a:endParaRPr lang="en-US" altLang="en-US" sz="1800" dirty="0">
              <a:solidFill>
                <a:srgbClr val="000000"/>
              </a:solidFill>
              <a:latin typeface="Calibri" pitchFamily="34" charset="0"/>
            </a:endParaRPr>
          </a:p>
        </p:txBody>
      </p:sp>
    </p:spTree>
    <p:extLst>
      <p:ext uri="{BB962C8B-B14F-4D97-AF65-F5344CB8AC3E}">
        <p14:creationId xmlns:p14="http://schemas.microsoft.com/office/powerpoint/2010/main" val="33220290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7886700" cy="701675"/>
          </a:xfrm>
        </p:spPr>
        <p:txBody>
          <a:bodyPr/>
          <a:lstStyle/>
          <a:p>
            <a:r>
              <a:rPr lang="en-US" sz="3600" dirty="0" smtClean="0">
                <a:latin typeface="+mn-lt"/>
              </a:rPr>
              <a:t>Quiz – Mobile Equipment</a:t>
            </a:r>
            <a:endParaRPr lang="en-US" sz="3600" dirty="0">
              <a:latin typeface="+mn-lt"/>
            </a:endParaRPr>
          </a:p>
        </p:txBody>
      </p:sp>
      <p:sp>
        <p:nvSpPr>
          <p:cNvPr id="6" name="TextBox 5"/>
          <p:cNvSpPr txBox="1"/>
          <p:nvPr/>
        </p:nvSpPr>
        <p:spPr>
          <a:xfrm>
            <a:off x="648586" y="1524000"/>
            <a:ext cx="7924800" cy="4031873"/>
          </a:xfrm>
          <a:prstGeom prst="rect">
            <a:avLst/>
          </a:prstGeom>
          <a:noFill/>
        </p:spPr>
        <p:txBody>
          <a:bodyPr wrap="square" rtlCol="0">
            <a:spAutoFit/>
          </a:bodyPr>
          <a:lstStyle/>
          <a:p>
            <a:pPr algn="ctr"/>
            <a:r>
              <a:rPr lang="en-US" sz="3200" b="1" dirty="0">
                <a:solidFill>
                  <a:prstClr val="black"/>
                </a:solidFill>
              </a:rPr>
              <a:t>When approaching mobile equipment, it is important to do which of the following?</a:t>
            </a:r>
          </a:p>
          <a:p>
            <a:pPr marL="800100" lvl="1" indent="-342900">
              <a:buFont typeface="+mj-lt"/>
              <a:buAutoNum type="alphaUcPeriod"/>
            </a:pPr>
            <a:r>
              <a:rPr lang="en-US" sz="2400" dirty="0">
                <a:solidFill>
                  <a:prstClr val="black"/>
                </a:solidFill>
              </a:rPr>
              <a:t>Walk behind the equipment and wait for the operator to stop</a:t>
            </a:r>
          </a:p>
          <a:p>
            <a:pPr marL="800100" lvl="1" indent="-342900">
              <a:buFont typeface="+mj-lt"/>
              <a:buAutoNum type="alphaUcPeriod"/>
            </a:pPr>
            <a:r>
              <a:rPr lang="en-US" sz="2400" dirty="0">
                <a:solidFill>
                  <a:prstClr val="black"/>
                </a:solidFill>
              </a:rPr>
              <a:t>Make eye contact with the operator and wait for permission to approach</a:t>
            </a:r>
          </a:p>
          <a:p>
            <a:pPr marL="800100" lvl="1" indent="-342900">
              <a:buFont typeface="+mj-lt"/>
              <a:buAutoNum type="alphaUcPeriod"/>
            </a:pPr>
            <a:r>
              <a:rPr lang="en-US" sz="2400" dirty="0">
                <a:solidFill>
                  <a:prstClr val="black"/>
                </a:solidFill>
              </a:rPr>
              <a:t>Stand in the middle of the roadway to flag down the operator</a:t>
            </a:r>
          </a:p>
          <a:p>
            <a:pPr marL="800100" lvl="1" indent="-342900">
              <a:buFont typeface="+mj-lt"/>
              <a:buAutoNum type="alphaUcPeriod"/>
            </a:pPr>
            <a:r>
              <a:rPr lang="en-US" sz="2400" dirty="0">
                <a:solidFill>
                  <a:prstClr val="black"/>
                </a:solidFill>
              </a:rPr>
              <a:t>Walk beside the operator and yell until the operator stops the equipment</a:t>
            </a:r>
          </a:p>
        </p:txBody>
      </p:sp>
    </p:spTree>
    <p:extLst>
      <p:ext uri="{BB962C8B-B14F-4D97-AF65-F5344CB8AC3E}">
        <p14:creationId xmlns:p14="http://schemas.microsoft.com/office/powerpoint/2010/main" val="29278660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7886700" cy="701675"/>
          </a:xfrm>
        </p:spPr>
        <p:txBody>
          <a:bodyPr/>
          <a:lstStyle/>
          <a:p>
            <a:r>
              <a:rPr lang="en-US" sz="3600" dirty="0" smtClean="0">
                <a:latin typeface="+mn-lt"/>
              </a:rPr>
              <a:t>Quiz – Mobile Equipment</a:t>
            </a:r>
            <a:endParaRPr lang="en-US" sz="3600" dirty="0">
              <a:latin typeface="+mn-lt"/>
            </a:endParaRPr>
          </a:p>
        </p:txBody>
      </p:sp>
      <p:sp>
        <p:nvSpPr>
          <p:cNvPr id="6" name="TextBox 5"/>
          <p:cNvSpPr txBox="1"/>
          <p:nvPr/>
        </p:nvSpPr>
        <p:spPr>
          <a:xfrm>
            <a:off x="703521" y="1981200"/>
            <a:ext cx="7924800" cy="3046988"/>
          </a:xfrm>
          <a:prstGeom prst="rect">
            <a:avLst/>
          </a:prstGeom>
          <a:noFill/>
        </p:spPr>
        <p:txBody>
          <a:bodyPr wrap="square" rtlCol="0">
            <a:spAutoFit/>
          </a:bodyPr>
          <a:lstStyle/>
          <a:p>
            <a:pPr algn="ctr"/>
            <a:r>
              <a:rPr lang="en-US" sz="3200" b="1" dirty="0">
                <a:solidFill>
                  <a:prstClr val="black"/>
                </a:solidFill>
              </a:rPr>
              <a:t>One way to prevent a dangerous situation when working around moving equipment would be to:</a:t>
            </a:r>
          </a:p>
          <a:p>
            <a:pPr marL="800100" lvl="1" indent="-342900">
              <a:buFont typeface="+mj-lt"/>
              <a:buAutoNum type="alphaUcPeriod"/>
            </a:pPr>
            <a:r>
              <a:rPr lang="en-US" sz="2400" dirty="0">
                <a:solidFill>
                  <a:prstClr val="black"/>
                </a:solidFill>
              </a:rPr>
              <a:t>Avoid danger zones</a:t>
            </a:r>
          </a:p>
          <a:p>
            <a:pPr marL="800100" lvl="1" indent="-342900">
              <a:buFont typeface="+mj-lt"/>
              <a:buAutoNum type="alphaUcPeriod"/>
            </a:pPr>
            <a:r>
              <a:rPr lang="en-US" sz="2400" dirty="0">
                <a:solidFill>
                  <a:prstClr val="black"/>
                </a:solidFill>
              </a:rPr>
              <a:t>Assume the equipment operator can see you</a:t>
            </a:r>
          </a:p>
          <a:p>
            <a:pPr marL="800100" lvl="1" indent="-342900">
              <a:buFont typeface="+mj-lt"/>
              <a:buAutoNum type="alphaUcPeriod"/>
            </a:pPr>
            <a:r>
              <a:rPr lang="en-US" sz="2400" dirty="0">
                <a:solidFill>
                  <a:prstClr val="black"/>
                </a:solidFill>
              </a:rPr>
              <a:t>Always walk behind mobile equipment</a:t>
            </a:r>
          </a:p>
          <a:p>
            <a:pPr marL="800100" lvl="1" indent="-342900">
              <a:buFont typeface="+mj-lt"/>
              <a:buAutoNum type="alphaUcPeriod"/>
            </a:pPr>
            <a:r>
              <a:rPr lang="en-US" sz="2400" dirty="0">
                <a:solidFill>
                  <a:prstClr val="black"/>
                </a:solidFill>
              </a:rPr>
              <a:t>Ride along with the operator</a:t>
            </a:r>
          </a:p>
        </p:txBody>
      </p:sp>
    </p:spTree>
    <p:extLst>
      <p:ext uri="{BB962C8B-B14F-4D97-AF65-F5344CB8AC3E}">
        <p14:creationId xmlns:p14="http://schemas.microsoft.com/office/powerpoint/2010/main" val="28339168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2572941"/>
            <a:ext cx="7924800" cy="2062103"/>
          </a:xfrm>
          <a:prstGeom prst="rect">
            <a:avLst/>
          </a:prstGeom>
          <a:noFill/>
        </p:spPr>
        <p:txBody>
          <a:bodyPr wrap="square" rtlCol="0">
            <a:spAutoFit/>
          </a:bodyPr>
          <a:lstStyle/>
          <a:p>
            <a:pPr algn="ctr"/>
            <a:r>
              <a:rPr lang="en-US" sz="3200" b="1" dirty="0">
                <a:solidFill>
                  <a:prstClr val="black"/>
                </a:solidFill>
              </a:rPr>
              <a:t>Equipment operators and pedestrians play an important role in mobile equipment safety.</a:t>
            </a:r>
          </a:p>
          <a:p>
            <a:pPr algn="ctr"/>
            <a:endParaRPr lang="en-US" sz="3200" b="1" dirty="0">
              <a:solidFill>
                <a:prstClr val="black"/>
              </a:solidFill>
            </a:endParaRPr>
          </a:p>
          <a:p>
            <a:pPr algn="ctr"/>
            <a:r>
              <a:rPr lang="en-US" sz="3200" dirty="0">
                <a:solidFill>
                  <a:prstClr val="black"/>
                </a:solidFill>
              </a:rPr>
              <a:t>True or False</a:t>
            </a:r>
          </a:p>
        </p:txBody>
      </p:sp>
      <p:sp>
        <p:nvSpPr>
          <p:cNvPr id="5" name="Title 1"/>
          <p:cNvSpPr>
            <a:spLocks noGrp="1"/>
          </p:cNvSpPr>
          <p:nvPr>
            <p:ph type="title"/>
          </p:nvPr>
        </p:nvSpPr>
        <p:spPr>
          <a:xfrm>
            <a:off x="76200" y="152400"/>
            <a:ext cx="7886700" cy="701675"/>
          </a:xfrm>
        </p:spPr>
        <p:txBody>
          <a:bodyPr/>
          <a:lstStyle/>
          <a:p>
            <a:r>
              <a:rPr lang="en-US" sz="3600" dirty="0" smtClean="0">
                <a:latin typeface="+mn-lt"/>
              </a:rPr>
              <a:t>Quiz – Mobile Equipment</a:t>
            </a:r>
            <a:endParaRPr lang="en-US" sz="3600" dirty="0">
              <a:latin typeface="+mn-lt"/>
            </a:endParaRPr>
          </a:p>
        </p:txBody>
      </p:sp>
    </p:spTree>
    <p:extLst>
      <p:ext uri="{BB962C8B-B14F-4D97-AF65-F5344CB8AC3E}">
        <p14:creationId xmlns:p14="http://schemas.microsoft.com/office/powerpoint/2010/main" val="42384729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2057400"/>
            <a:ext cx="7924800" cy="2923877"/>
          </a:xfrm>
          <a:prstGeom prst="rect">
            <a:avLst/>
          </a:prstGeom>
          <a:noFill/>
        </p:spPr>
        <p:txBody>
          <a:bodyPr wrap="square" rtlCol="0">
            <a:spAutoFit/>
          </a:bodyPr>
          <a:lstStyle/>
          <a:p>
            <a:pPr algn="ctr"/>
            <a:r>
              <a:rPr lang="en-US" sz="3200" b="1" dirty="0">
                <a:solidFill>
                  <a:prstClr val="black"/>
                </a:solidFill>
              </a:rPr>
              <a:t>Which of the following has the potential to cause blind spots?</a:t>
            </a:r>
          </a:p>
          <a:p>
            <a:pPr marL="800100" lvl="1" indent="-342900">
              <a:buFont typeface="+mj-lt"/>
              <a:buAutoNum type="alphaUcPeriod"/>
            </a:pPr>
            <a:r>
              <a:rPr lang="en-US" sz="2400" dirty="0">
                <a:solidFill>
                  <a:prstClr val="black"/>
                </a:solidFill>
              </a:rPr>
              <a:t>Corners of buildings</a:t>
            </a:r>
          </a:p>
          <a:p>
            <a:pPr marL="800100" lvl="1" indent="-342900">
              <a:buFont typeface="+mj-lt"/>
              <a:buAutoNum type="alphaUcPeriod"/>
            </a:pPr>
            <a:r>
              <a:rPr lang="en-US" sz="2400" dirty="0">
                <a:solidFill>
                  <a:prstClr val="black"/>
                </a:solidFill>
              </a:rPr>
              <a:t>Stacks of products or materials</a:t>
            </a:r>
          </a:p>
          <a:p>
            <a:pPr marL="800100" lvl="1" indent="-342900">
              <a:buFont typeface="+mj-lt"/>
              <a:buAutoNum type="alphaUcPeriod"/>
            </a:pPr>
            <a:r>
              <a:rPr lang="en-US" sz="2400" dirty="0">
                <a:solidFill>
                  <a:prstClr val="black"/>
                </a:solidFill>
              </a:rPr>
              <a:t>Structural supports that exist in the cab of mobile equipment</a:t>
            </a:r>
          </a:p>
          <a:p>
            <a:pPr marL="800100" lvl="1" indent="-342900">
              <a:buFont typeface="+mj-lt"/>
              <a:buAutoNum type="alphaUcPeriod"/>
            </a:pPr>
            <a:r>
              <a:rPr lang="en-US" sz="2400" dirty="0">
                <a:solidFill>
                  <a:prstClr val="black"/>
                </a:solidFill>
              </a:rPr>
              <a:t>All of the above</a:t>
            </a:r>
          </a:p>
        </p:txBody>
      </p:sp>
      <p:sp>
        <p:nvSpPr>
          <p:cNvPr id="5" name="Title 1"/>
          <p:cNvSpPr>
            <a:spLocks noGrp="1"/>
          </p:cNvSpPr>
          <p:nvPr>
            <p:ph type="title"/>
          </p:nvPr>
        </p:nvSpPr>
        <p:spPr>
          <a:xfrm>
            <a:off x="76200" y="152400"/>
            <a:ext cx="7886700" cy="701675"/>
          </a:xfrm>
        </p:spPr>
        <p:txBody>
          <a:bodyPr/>
          <a:lstStyle/>
          <a:p>
            <a:r>
              <a:rPr lang="en-US" sz="3600" dirty="0" smtClean="0">
                <a:latin typeface="+mn-lt"/>
              </a:rPr>
              <a:t>Quiz – Mobile Equipment</a:t>
            </a:r>
            <a:endParaRPr lang="en-US" sz="3600" dirty="0">
              <a:latin typeface="+mn-lt"/>
            </a:endParaRPr>
          </a:p>
        </p:txBody>
      </p:sp>
    </p:spTree>
    <p:extLst>
      <p:ext uri="{BB962C8B-B14F-4D97-AF65-F5344CB8AC3E}">
        <p14:creationId xmlns:p14="http://schemas.microsoft.com/office/powerpoint/2010/main" val="22317399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0609" y="1447800"/>
            <a:ext cx="7924800" cy="4154984"/>
          </a:xfrm>
          <a:prstGeom prst="rect">
            <a:avLst/>
          </a:prstGeom>
          <a:noFill/>
        </p:spPr>
        <p:txBody>
          <a:bodyPr wrap="square" rtlCol="0">
            <a:spAutoFit/>
          </a:bodyPr>
          <a:lstStyle/>
          <a:p>
            <a:pPr algn="ctr"/>
            <a:r>
              <a:rPr lang="en-US" sz="3200" b="1" dirty="0">
                <a:solidFill>
                  <a:prstClr val="black"/>
                </a:solidFill>
              </a:rPr>
              <a:t>Which of the following is a common cause of injuries when climbing up, down, on or off of mobile equipment?</a:t>
            </a:r>
          </a:p>
          <a:p>
            <a:pPr marL="800100" lvl="1" indent="-342900">
              <a:buFont typeface="+mj-lt"/>
              <a:buAutoNum type="alphaUcPeriod"/>
            </a:pPr>
            <a:r>
              <a:rPr lang="en-US" sz="2400" dirty="0">
                <a:solidFill>
                  <a:prstClr val="black"/>
                </a:solidFill>
              </a:rPr>
              <a:t>Not using proper fall protection</a:t>
            </a:r>
          </a:p>
          <a:p>
            <a:pPr marL="800100" lvl="1" indent="-342900">
              <a:buFont typeface="+mj-lt"/>
              <a:buAutoNum type="alphaUcPeriod"/>
            </a:pPr>
            <a:r>
              <a:rPr lang="en-US" sz="2400" dirty="0">
                <a:solidFill>
                  <a:prstClr val="black"/>
                </a:solidFill>
              </a:rPr>
              <a:t>Ensuring steps are in good condition before climbing up, down, on or off of the equipment</a:t>
            </a:r>
          </a:p>
          <a:p>
            <a:pPr marL="800100" lvl="1" indent="-342900">
              <a:buFont typeface="+mj-lt"/>
              <a:buAutoNum type="alphaUcPeriod"/>
            </a:pPr>
            <a:r>
              <a:rPr lang="en-US" sz="2400" dirty="0">
                <a:solidFill>
                  <a:prstClr val="black"/>
                </a:solidFill>
              </a:rPr>
              <a:t>Failure to use three points of contact when climbing up, down, on or off of the equipment</a:t>
            </a:r>
          </a:p>
          <a:p>
            <a:pPr marL="800100" lvl="1" indent="-342900">
              <a:buFont typeface="+mj-lt"/>
              <a:buAutoNum type="alphaUcPeriod"/>
            </a:pPr>
            <a:r>
              <a:rPr lang="en-US" sz="2400" dirty="0">
                <a:solidFill>
                  <a:prstClr val="black"/>
                </a:solidFill>
              </a:rPr>
              <a:t>Facing the equipment when climbing up, down, on or off of the equipment</a:t>
            </a:r>
          </a:p>
        </p:txBody>
      </p:sp>
      <p:sp>
        <p:nvSpPr>
          <p:cNvPr id="5" name="Title 1"/>
          <p:cNvSpPr>
            <a:spLocks noGrp="1"/>
          </p:cNvSpPr>
          <p:nvPr>
            <p:ph type="title"/>
          </p:nvPr>
        </p:nvSpPr>
        <p:spPr>
          <a:xfrm>
            <a:off x="76200" y="152400"/>
            <a:ext cx="7886700" cy="701675"/>
          </a:xfrm>
        </p:spPr>
        <p:txBody>
          <a:bodyPr/>
          <a:lstStyle/>
          <a:p>
            <a:r>
              <a:rPr lang="en-US" sz="3600" dirty="0" smtClean="0">
                <a:latin typeface="+mn-lt"/>
              </a:rPr>
              <a:t>Quiz – Mobile Equipment</a:t>
            </a:r>
            <a:endParaRPr lang="en-US" sz="3600" dirty="0">
              <a:latin typeface="+mn-lt"/>
            </a:endParaRPr>
          </a:p>
        </p:txBody>
      </p:sp>
    </p:spTree>
    <p:extLst>
      <p:ext uri="{BB962C8B-B14F-4D97-AF65-F5344CB8AC3E}">
        <p14:creationId xmlns:p14="http://schemas.microsoft.com/office/powerpoint/2010/main" val="36023884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9600" y="990600"/>
            <a:ext cx="8153400" cy="1231106"/>
          </a:xfrm>
          <a:prstGeom prst="rect">
            <a:avLst/>
          </a:prstGeom>
          <a:noFill/>
        </p:spPr>
        <p:txBody>
          <a:bodyPr wrap="square" rtlCol="0">
            <a:spAutoFit/>
          </a:bodyPr>
          <a:lstStyle/>
          <a:p>
            <a:endParaRPr lang="en-US" sz="1600" dirty="0">
              <a:solidFill>
                <a:prstClr val="black"/>
              </a:solidFill>
            </a:endParaRPr>
          </a:p>
          <a:p>
            <a:r>
              <a:rPr lang="en-US" sz="2000" b="1" dirty="0">
                <a:solidFill>
                  <a:prstClr val="black"/>
                </a:solidFill>
              </a:rPr>
              <a:t>Details:  Loose undersized bales of insulated wire improperly stacked with heavy bales above fell across another row and struck parked forklift. </a:t>
            </a:r>
            <a:endParaRPr lang="en-US" sz="2000" dirty="0">
              <a:solidFill>
                <a:prstClr val="black"/>
              </a:solidFill>
            </a:endParaRPr>
          </a:p>
          <a:p>
            <a:endParaRPr lang="en-US"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0200" y="2297906"/>
            <a:ext cx="6172200" cy="3477296"/>
          </a:xfrm>
          <a:prstGeom prst="rect">
            <a:avLst/>
          </a:prstGeom>
        </p:spPr>
      </p:pic>
      <p:sp>
        <p:nvSpPr>
          <p:cNvPr id="9" name="Title 1"/>
          <p:cNvSpPr>
            <a:spLocks noGrp="1"/>
          </p:cNvSpPr>
          <p:nvPr>
            <p:ph type="title"/>
          </p:nvPr>
        </p:nvSpPr>
        <p:spPr>
          <a:xfrm>
            <a:off x="217714" y="-214311"/>
            <a:ext cx="7886095" cy="1326059"/>
          </a:xfrm>
        </p:spPr>
        <p:txBody>
          <a:bodyPr/>
          <a:lstStyle/>
          <a:p>
            <a:pPr eaLnBrk="1" hangingPunct="1"/>
            <a:r>
              <a:rPr lang="en-US" altLang="en-US" sz="3600" dirty="0" smtClean="0">
                <a:latin typeface="+mn-lt"/>
              </a:rPr>
              <a:t>Accident Scenario</a:t>
            </a:r>
          </a:p>
        </p:txBody>
      </p:sp>
    </p:spTree>
    <p:extLst>
      <p:ext uri="{BB962C8B-B14F-4D97-AF65-F5344CB8AC3E}">
        <p14:creationId xmlns:p14="http://schemas.microsoft.com/office/powerpoint/2010/main" val="17125678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4800600" cy="5410200"/>
          </a:xfrm>
        </p:spPr>
        <p:txBody>
          <a:bodyPr>
            <a:normAutofit/>
          </a:bodyPr>
          <a:lstStyle/>
          <a:p>
            <a:pPr marL="0" indent="0">
              <a:buNone/>
            </a:pPr>
            <a:endParaRPr lang="en-US" sz="2000" dirty="0"/>
          </a:p>
          <a:p>
            <a:r>
              <a:rPr lang="en-US" sz="2200" dirty="0"/>
              <a:t>Bales came in from a customer not uniform in size.</a:t>
            </a:r>
          </a:p>
          <a:p>
            <a:r>
              <a:rPr lang="en-US" sz="2200" dirty="0" smtClean="0"/>
              <a:t>Weather </a:t>
            </a:r>
            <a:r>
              <a:rPr lang="en-US" sz="2200" dirty="0"/>
              <a:t>conditions allowed for snow/ice in material which later melted when inside.</a:t>
            </a:r>
          </a:p>
          <a:p>
            <a:r>
              <a:rPr lang="en-US" sz="2200" dirty="0"/>
              <a:t>Bale stack slowly settled over the next two days.</a:t>
            </a:r>
          </a:p>
          <a:p>
            <a:r>
              <a:rPr lang="en-US" sz="2200" dirty="0"/>
              <a:t>Forklift Op was parked in row next to another stopped PIT Operator discussing workload.</a:t>
            </a:r>
          </a:p>
          <a:p>
            <a:r>
              <a:rPr lang="en-US" sz="2200" dirty="0"/>
              <a:t>Stack fell into </a:t>
            </a:r>
            <a:r>
              <a:rPr lang="en-US" sz="2200" dirty="0" smtClean="0"/>
              <a:t>ROPS </a:t>
            </a:r>
            <a:r>
              <a:rPr lang="en-US" sz="2200" dirty="0"/>
              <a:t>of forklift nearly missing operator.</a:t>
            </a:r>
          </a:p>
          <a:p>
            <a:endParaRPr lang="en-US"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9800" y="1295400"/>
            <a:ext cx="2550171" cy="4523600"/>
          </a:xfrm>
          <a:prstGeom prst="rect">
            <a:avLst/>
          </a:prstGeom>
        </p:spPr>
      </p:pic>
      <p:sp>
        <p:nvSpPr>
          <p:cNvPr id="5" name="Title 1"/>
          <p:cNvSpPr>
            <a:spLocks noGrp="1"/>
          </p:cNvSpPr>
          <p:nvPr>
            <p:ph type="title"/>
          </p:nvPr>
        </p:nvSpPr>
        <p:spPr>
          <a:xfrm>
            <a:off x="217714" y="-214311"/>
            <a:ext cx="7886095" cy="1326059"/>
          </a:xfrm>
        </p:spPr>
        <p:txBody>
          <a:bodyPr/>
          <a:lstStyle/>
          <a:p>
            <a:pPr eaLnBrk="1" hangingPunct="1"/>
            <a:r>
              <a:rPr lang="en-US" altLang="en-US" sz="3600" dirty="0" smtClean="0">
                <a:latin typeface="+mn-lt"/>
              </a:rPr>
              <a:t>What happened</a:t>
            </a:r>
          </a:p>
        </p:txBody>
      </p:sp>
    </p:spTree>
    <p:extLst>
      <p:ext uri="{BB962C8B-B14F-4D97-AF65-F5344CB8AC3E}">
        <p14:creationId xmlns:p14="http://schemas.microsoft.com/office/powerpoint/2010/main" val="9292389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43000"/>
            <a:ext cx="4419600" cy="4724400"/>
          </a:xfrm>
        </p:spPr>
        <p:txBody>
          <a:bodyPr>
            <a:noAutofit/>
          </a:bodyPr>
          <a:lstStyle/>
          <a:p>
            <a:pPr marL="0" indent="0">
              <a:buNone/>
            </a:pPr>
            <a:endParaRPr lang="en-US" sz="500" b="1" dirty="0"/>
          </a:p>
          <a:p>
            <a:r>
              <a:rPr lang="en-US" sz="2200" dirty="0"/>
              <a:t>Ensure lightest materials are always placed on top.</a:t>
            </a:r>
          </a:p>
          <a:p>
            <a:pPr marL="0" indent="0">
              <a:buNone/>
            </a:pPr>
            <a:endParaRPr lang="en-US" sz="2200" dirty="0"/>
          </a:p>
          <a:p>
            <a:r>
              <a:rPr lang="en-US" sz="2200" dirty="0" smtClean="0"/>
              <a:t>Create a Safe </a:t>
            </a:r>
            <a:r>
              <a:rPr lang="en-US" sz="2200" dirty="0"/>
              <a:t>Materials Stacking Guidance document with employee training</a:t>
            </a:r>
            <a:r>
              <a:rPr lang="en-US" sz="2200" dirty="0" smtClean="0"/>
              <a:t>.</a:t>
            </a:r>
            <a:endParaRPr lang="en-US" sz="2200" dirty="0"/>
          </a:p>
          <a:p>
            <a:pPr marL="457200" lvl="1" indent="0">
              <a:buNone/>
            </a:pPr>
            <a:endParaRPr lang="en-US" sz="2200" dirty="0"/>
          </a:p>
          <a:p>
            <a:r>
              <a:rPr lang="en-US" sz="2200" dirty="0"/>
              <a:t>Implemented a daily safe stacking inspection requirement for all </a:t>
            </a:r>
            <a:r>
              <a:rPr lang="en-US" sz="2200" dirty="0" smtClean="0"/>
              <a:t>warehousing </a:t>
            </a:r>
            <a:r>
              <a:rPr lang="en-US" sz="2200" dirty="0"/>
              <a:t>operations.</a:t>
            </a:r>
          </a:p>
          <a:p>
            <a:pPr marL="0" indent="0">
              <a:buNone/>
            </a:pPr>
            <a:endParaRPr lang="en-US" sz="500" b="1" dirty="0">
              <a:solidFill>
                <a:srgbClr val="FF0000"/>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19281" y="1295400"/>
            <a:ext cx="2470926" cy="4388965"/>
          </a:xfrm>
          <a:prstGeom prst="rect">
            <a:avLst/>
          </a:prstGeom>
        </p:spPr>
      </p:pic>
      <p:sp>
        <p:nvSpPr>
          <p:cNvPr id="5" name="Title 1"/>
          <p:cNvSpPr>
            <a:spLocks noGrp="1"/>
          </p:cNvSpPr>
          <p:nvPr>
            <p:ph type="title"/>
          </p:nvPr>
        </p:nvSpPr>
        <p:spPr>
          <a:xfrm>
            <a:off x="217714" y="-214311"/>
            <a:ext cx="7886095" cy="1326059"/>
          </a:xfrm>
        </p:spPr>
        <p:txBody>
          <a:bodyPr/>
          <a:lstStyle/>
          <a:p>
            <a:pPr eaLnBrk="1" hangingPunct="1"/>
            <a:r>
              <a:rPr lang="en-US" altLang="en-US" sz="3600" dirty="0" smtClean="0">
                <a:latin typeface="+mn-lt"/>
              </a:rPr>
              <a:t>Corrective Actions</a:t>
            </a:r>
          </a:p>
        </p:txBody>
      </p:sp>
    </p:spTree>
    <p:extLst>
      <p:ext uri="{BB962C8B-B14F-4D97-AF65-F5344CB8AC3E}">
        <p14:creationId xmlns:p14="http://schemas.microsoft.com/office/powerpoint/2010/main" val="25256684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90600"/>
            <a:ext cx="4419600" cy="5181600"/>
          </a:xfrm>
        </p:spPr>
        <p:txBody>
          <a:bodyPr>
            <a:noAutofit/>
          </a:bodyPr>
          <a:lstStyle/>
          <a:p>
            <a:pPr marL="0" indent="0">
              <a:buNone/>
            </a:pPr>
            <a:endParaRPr lang="en-US" sz="500" dirty="0">
              <a:solidFill>
                <a:srgbClr val="FF0000"/>
              </a:solidFill>
            </a:endParaRPr>
          </a:p>
          <a:p>
            <a:r>
              <a:rPr lang="en-US" sz="1800" dirty="0"/>
              <a:t>Identify and segregate customer materials from </a:t>
            </a:r>
            <a:r>
              <a:rPr lang="en-US" sz="1800" dirty="0" smtClean="0"/>
              <a:t>materials we package </a:t>
            </a:r>
            <a:r>
              <a:rPr lang="en-US" sz="1800" dirty="0"/>
              <a:t>ourselves.</a:t>
            </a:r>
          </a:p>
          <a:p>
            <a:pPr marL="0" indent="0">
              <a:buNone/>
            </a:pPr>
            <a:endParaRPr lang="en-US" sz="500" dirty="0"/>
          </a:p>
          <a:p>
            <a:r>
              <a:rPr lang="en-US" sz="1800" dirty="0"/>
              <a:t>Raise awareness how weather conditions can have effects on materials coming in (Note – water on floor from melted snow/ice </a:t>
            </a:r>
            <a:r>
              <a:rPr lang="en-US" sz="1800" dirty="0" smtClean="0"/>
              <a:t>can affect safe operations).</a:t>
            </a:r>
            <a:endParaRPr lang="en-US" sz="1800" dirty="0"/>
          </a:p>
          <a:p>
            <a:pPr marL="0" indent="0">
              <a:buNone/>
            </a:pPr>
            <a:endParaRPr lang="en-US" sz="500" dirty="0"/>
          </a:p>
          <a:p>
            <a:r>
              <a:rPr lang="en-US" sz="1800" dirty="0"/>
              <a:t>Implemented a ‘Safe Zone’ for ANY foot traffic away from stacked materials.</a:t>
            </a:r>
          </a:p>
          <a:p>
            <a:pPr marL="0" indent="0">
              <a:buNone/>
            </a:pPr>
            <a:endParaRPr lang="en-US" sz="500" dirty="0"/>
          </a:p>
          <a:p>
            <a:r>
              <a:rPr lang="en-US" sz="1800" dirty="0"/>
              <a:t>Implemented a safety </a:t>
            </a:r>
            <a:r>
              <a:rPr lang="en-US" sz="1800" dirty="0" smtClean="0"/>
              <a:t>policy </a:t>
            </a:r>
            <a:r>
              <a:rPr lang="en-US" sz="1800" dirty="0"/>
              <a:t>for PIT’s not to stop or converse in aisles of stacked materials (for multiple </a:t>
            </a:r>
            <a:r>
              <a:rPr lang="en-US" sz="1800" dirty="0" smtClean="0"/>
              <a:t>reasons).</a:t>
            </a:r>
            <a:endParaRPr lang="en-US" sz="1800" dirty="0"/>
          </a:p>
          <a:p>
            <a:pPr marL="0" indent="0">
              <a:buNone/>
            </a:pPr>
            <a:endParaRPr lang="en-US" sz="500" dirty="0"/>
          </a:p>
          <a:p>
            <a:r>
              <a:rPr lang="en-US" sz="1800" dirty="0"/>
              <a:t>Review incident and corrective actions with all. </a:t>
            </a:r>
          </a:p>
          <a:p>
            <a:endParaRPr lang="en-US" sz="600" b="1" dirty="0">
              <a:solidFill>
                <a:prstClr val="black"/>
              </a:solidFill>
            </a:endParaRPr>
          </a:p>
          <a:p>
            <a:pPr marL="0" indent="0">
              <a:buNone/>
            </a:pPr>
            <a:r>
              <a:rPr lang="en-US" sz="600" b="1" dirty="0">
                <a:solidFill>
                  <a:prstClr val="black"/>
                </a:solidFill>
              </a:rPr>
              <a:t>  </a:t>
            </a:r>
          </a:p>
          <a:p>
            <a:endParaRPr lang="en-US" sz="5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3600" y="1295401"/>
            <a:ext cx="2488173" cy="4419600"/>
          </a:xfrm>
          <a:prstGeom prst="rect">
            <a:avLst/>
          </a:prstGeom>
        </p:spPr>
      </p:pic>
      <p:sp>
        <p:nvSpPr>
          <p:cNvPr id="5" name="Title 1"/>
          <p:cNvSpPr>
            <a:spLocks noGrp="1"/>
          </p:cNvSpPr>
          <p:nvPr>
            <p:ph type="title"/>
          </p:nvPr>
        </p:nvSpPr>
        <p:spPr>
          <a:xfrm>
            <a:off x="217714" y="-214311"/>
            <a:ext cx="7886095" cy="1326059"/>
          </a:xfrm>
        </p:spPr>
        <p:txBody>
          <a:bodyPr/>
          <a:lstStyle/>
          <a:p>
            <a:pPr eaLnBrk="1" hangingPunct="1"/>
            <a:r>
              <a:rPr lang="en-US" altLang="en-US" sz="3600" dirty="0" smtClean="0">
                <a:latin typeface="+mn-lt"/>
              </a:rPr>
              <a:t>Corrective Actions</a:t>
            </a:r>
          </a:p>
        </p:txBody>
      </p:sp>
    </p:spTree>
    <p:extLst>
      <p:ext uri="{BB962C8B-B14F-4D97-AF65-F5344CB8AC3E}">
        <p14:creationId xmlns:p14="http://schemas.microsoft.com/office/powerpoint/2010/main" val="30555637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4816" y="2468940"/>
            <a:ext cx="6019800" cy="1569660"/>
          </a:xfrm>
          <a:prstGeom prst="rect">
            <a:avLst/>
          </a:prstGeom>
          <a:noFill/>
        </p:spPr>
        <p:txBody>
          <a:bodyPr wrap="square" rtlCol="0">
            <a:spAutoFit/>
          </a:bodyPr>
          <a:lstStyle/>
          <a:p>
            <a:pPr algn="ctr"/>
            <a:r>
              <a:rPr lang="en-US" sz="4800" dirty="0">
                <a:solidFill>
                  <a:prstClr val="black"/>
                </a:solidFill>
              </a:rPr>
              <a:t>How do we fix this so it doesn’t happen again?</a:t>
            </a:r>
          </a:p>
        </p:txBody>
      </p:sp>
    </p:spTree>
    <p:extLst>
      <p:ext uri="{BB962C8B-B14F-4D97-AF65-F5344CB8AC3E}">
        <p14:creationId xmlns:p14="http://schemas.microsoft.com/office/powerpoint/2010/main" val="962903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2400"/>
            <a:ext cx="7886700" cy="1325563"/>
          </a:xfrm>
        </p:spPr>
        <p:txBody>
          <a:bodyPr rtlCol="0">
            <a:normAutofit/>
          </a:bodyPr>
          <a:lstStyle/>
          <a:p>
            <a:pPr eaLnBrk="1" fontAlgn="auto" hangingPunct="1">
              <a:spcAft>
                <a:spcPts val="0"/>
              </a:spcAft>
              <a:defRPr/>
            </a:pPr>
            <a:r>
              <a:rPr lang="en-US" sz="3600" dirty="0" smtClean="0">
                <a:solidFill>
                  <a:schemeClr val="tx2">
                    <a:lumMod val="75000"/>
                  </a:schemeClr>
                </a:solidFill>
                <a:latin typeface="+mn-lt"/>
              </a:rPr>
              <a:t>Incident</a:t>
            </a:r>
            <a:endParaRPr lang="en-US" sz="3600" dirty="0">
              <a:latin typeface="+mn-lt"/>
            </a:endParaRPr>
          </a:p>
        </p:txBody>
      </p:sp>
      <p:sp>
        <p:nvSpPr>
          <p:cNvPr id="20483" name="Rectangle 5"/>
          <p:cNvSpPr>
            <a:spLocks noChangeArrowheads="1"/>
          </p:cNvSpPr>
          <p:nvPr/>
        </p:nvSpPr>
        <p:spPr bwMode="auto">
          <a:xfrm>
            <a:off x="2133600" y="1600200"/>
            <a:ext cx="4572000"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750"/>
              </a:spcBef>
              <a:buFont typeface="Arial" charset="0"/>
              <a:buChar char="•"/>
              <a:defRPr sz="2100">
                <a:solidFill>
                  <a:schemeClr val="tx1"/>
                </a:solidFill>
                <a:latin typeface="Calibri" pitchFamily="34" charset="0"/>
              </a:defRPr>
            </a:lvl1pPr>
            <a:lvl2pPr marL="742950" indent="-285750" eaLnBrk="0" hangingPunct="0">
              <a:lnSpc>
                <a:spcPct val="90000"/>
              </a:lnSpc>
              <a:spcBef>
                <a:spcPts val="375"/>
              </a:spcBef>
              <a:buFont typeface="Arial" charset="0"/>
              <a:buChar char="•"/>
              <a:defRPr>
                <a:solidFill>
                  <a:schemeClr val="tx1"/>
                </a:solidFill>
                <a:latin typeface="Calibri" pitchFamily="34" charset="0"/>
              </a:defRPr>
            </a:lvl2pPr>
            <a:lvl3pPr marL="1143000" indent="-228600" eaLnBrk="0" hangingPunct="0">
              <a:lnSpc>
                <a:spcPct val="90000"/>
              </a:lnSpc>
              <a:spcBef>
                <a:spcPts val="375"/>
              </a:spcBef>
              <a:buFont typeface="Arial" charset="0"/>
              <a:buChar char="•"/>
              <a:defRPr sz="1500">
                <a:solidFill>
                  <a:schemeClr val="tx1"/>
                </a:solidFill>
                <a:latin typeface="Calibri" pitchFamily="34" charset="0"/>
              </a:defRPr>
            </a:lvl3pPr>
            <a:lvl4pPr marL="1600200" indent="-228600" eaLnBrk="0" hangingPunct="0">
              <a:lnSpc>
                <a:spcPct val="90000"/>
              </a:lnSpc>
              <a:spcBef>
                <a:spcPts val="375"/>
              </a:spcBef>
              <a:buFont typeface="Arial" charset="0"/>
              <a:buChar char="•"/>
              <a:defRPr sz="1300">
                <a:solidFill>
                  <a:schemeClr val="tx1"/>
                </a:solidFill>
                <a:latin typeface="Calibri" pitchFamily="34" charset="0"/>
              </a:defRPr>
            </a:lvl4pPr>
            <a:lvl5pPr marL="2057400" indent="-228600" eaLnBrk="0" hangingPunct="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3200" dirty="0">
                <a:solidFill>
                  <a:prstClr val="black"/>
                </a:solidFill>
                <a:latin typeface="Arial" charset="0"/>
              </a:rPr>
              <a:t>An unplanned, unwanted, but controllable event which disrupts the work process and causes injury to </a:t>
            </a:r>
            <a:r>
              <a:rPr lang="en-US" altLang="en-US" sz="3200" dirty="0" smtClean="0">
                <a:solidFill>
                  <a:prstClr val="black"/>
                </a:solidFill>
                <a:latin typeface="Arial" charset="0"/>
              </a:rPr>
              <a:t>people or damage to property. </a:t>
            </a:r>
            <a:endParaRPr lang="en-US" altLang="en-US" sz="3200" dirty="0">
              <a:solidFill>
                <a:prstClr val="black"/>
              </a:solidFill>
              <a:latin typeface="Arial" charset="0"/>
            </a:endParaRPr>
          </a:p>
        </p:txBody>
      </p:sp>
    </p:spTree>
    <p:extLst>
      <p:ext uri="{BB962C8B-B14F-4D97-AF65-F5344CB8AC3E}">
        <p14:creationId xmlns:p14="http://schemas.microsoft.com/office/powerpoint/2010/main" val="31994445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83" y="990600"/>
            <a:ext cx="3913881" cy="50292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5800" y="990600"/>
            <a:ext cx="4343400" cy="4987709"/>
          </a:xfrm>
          <a:prstGeom prst="rect">
            <a:avLst/>
          </a:prstGeom>
        </p:spPr>
      </p:pic>
      <p:sp>
        <p:nvSpPr>
          <p:cNvPr id="4" name="Title 1"/>
          <p:cNvSpPr txBox="1">
            <a:spLocks/>
          </p:cNvSpPr>
          <p:nvPr/>
        </p:nvSpPr>
        <p:spPr>
          <a:xfrm>
            <a:off x="217714" y="152400"/>
            <a:ext cx="7886095" cy="95934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n-US" altLang="en-US" b="1" dirty="0" smtClean="0">
                <a:solidFill>
                  <a:prstClr val="black"/>
                </a:solidFill>
              </a:rPr>
              <a:t>Job Procedures</a:t>
            </a:r>
          </a:p>
        </p:txBody>
      </p:sp>
    </p:spTree>
    <p:extLst>
      <p:ext uri="{BB962C8B-B14F-4D97-AF65-F5344CB8AC3E}">
        <p14:creationId xmlns:p14="http://schemas.microsoft.com/office/powerpoint/2010/main" val="1834553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ctrTitle"/>
          </p:nvPr>
        </p:nvSpPr>
        <p:spPr>
          <a:xfrm>
            <a:off x="1297280" y="1219200"/>
            <a:ext cx="6629702" cy="1371898"/>
          </a:xfrm>
        </p:spPr>
        <p:txBody>
          <a:bodyPr/>
          <a:lstStyle/>
          <a:p>
            <a:pPr eaLnBrk="1" hangingPunct="1"/>
            <a:r>
              <a:rPr lang="en-US" sz="4800" b="1" dirty="0" smtClean="0">
                <a:latin typeface="+mn-lt"/>
              </a:rPr>
              <a:t>Fire Prevention and Housekeeping</a:t>
            </a:r>
            <a:endParaRPr lang="en-US" sz="4800" b="1" dirty="0">
              <a:latin typeface="+mn-lt"/>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1800" y="2743200"/>
            <a:ext cx="3200400" cy="2789146"/>
          </a:xfrm>
          <a:prstGeom prst="rect">
            <a:avLst/>
          </a:prstGeom>
        </p:spPr>
      </p:pic>
    </p:spTree>
    <p:extLst>
      <p:ext uri="{BB962C8B-B14F-4D97-AF65-F5344CB8AC3E}">
        <p14:creationId xmlns:p14="http://schemas.microsoft.com/office/powerpoint/2010/main" val="4808140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6" name="Object 4"/>
          <p:cNvGraphicFramePr>
            <a:graphicFrameLocks noChangeAspect="1"/>
          </p:cNvGraphicFramePr>
          <p:nvPr>
            <p:extLst>
              <p:ext uri="{D42A27DB-BD31-4B8C-83A1-F6EECF244321}">
                <p14:modId xmlns:p14="http://schemas.microsoft.com/office/powerpoint/2010/main" val="2774207964"/>
              </p:ext>
            </p:extLst>
          </p:nvPr>
        </p:nvGraphicFramePr>
        <p:xfrm>
          <a:off x="381000" y="2971800"/>
          <a:ext cx="3176588" cy="2392363"/>
        </p:xfrm>
        <a:graphic>
          <a:graphicData uri="http://schemas.openxmlformats.org/presentationml/2006/ole">
            <mc:AlternateContent xmlns:mc="http://schemas.openxmlformats.org/markup-compatibility/2006">
              <mc:Choice xmlns:v="urn:schemas-microsoft-com:vml" Requires="v">
                <p:oleObj spid="_x0000_s6563" name="Document" r:id="rId4" imgW="1324356" imgH="996696" progId="Word.Document.8">
                  <p:embed/>
                </p:oleObj>
              </mc:Choice>
              <mc:Fallback>
                <p:oleObj name="Document" r:id="rId4" imgW="1324356" imgH="99669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971800"/>
                        <a:ext cx="3176588" cy="239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7" name="Object 5"/>
          <p:cNvGraphicFramePr>
            <a:graphicFrameLocks noChangeAspect="1"/>
          </p:cNvGraphicFramePr>
          <p:nvPr>
            <p:extLst>
              <p:ext uri="{D42A27DB-BD31-4B8C-83A1-F6EECF244321}">
                <p14:modId xmlns:p14="http://schemas.microsoft.com/office/powerpoint/2010/main" val="1556468082"/>
              </p:ext>
            </p:extLst>
          </p:nvPr>
        </p:nvGraphicFramePr>
        <p:xfrm>
          <a:off x="5562600" y="2971800"/>
          <a:ext cx="3124200" cy="2366962"/>
        </p:xfrm>
        <a:graphic>
          <a:graphicData uri="http://schemas.openxmlformats.org/presentationml/2006/ole">
            <mc:AlternateContent xmlns:mc="http://schemas.openxmlformats.org/markup-compatibility/2006">
              <mc:Choice xmlns:v="urn:schemas-microsoft-com:vml" Requires="v">
                <p:oleObj spid="_x0000_s6564" name="Document" r:id="rId6" imgW="1514856" imgH="1147572" progId="Word.Document.8">
                  <p:embed/>
                </p:oleObj>
              </mc:Choice>
              <mc:Fallback>
                <p:oleObj name="Document" r:id="rId6" imgW="1514856" imgH="1147572"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2971800"/>
                        <a:ext cx="3124200" cy="236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655875011"/>
              </p:ext>
            </p:extLst>
          </p:nvPr>
        </p:nvGraphicFramePr>
        <p:xfrm>
          <a:off x="3886200" y="2971800"/>
          <a:ext cx="1239838" cy="2667000"/>
        </p:xfrm>
        <a:graphic>
          <a:graphicData uri="http://schemas.openxmlformats.org/presentationml/2006/ole">
            <mc:AlternateContent xmlns:mc="http://schemas.openxmlformats.org/markup-compatibility/2006">
              <mc:Choice xmlns:v="urn:schemas-microsoft-com:vml" Requires="v">
                <p:oleObj spid="_x0000_s6565" name="Clip" r:id="rId8" imgW="1857375" imgH="3995738" progId="MS_ClipArt_Gallery.5">
                  <p:embed/>
                </p:oleObj>
              </mc:Choice>
              <mc:Fallback>
                <p:oleObj name="Clip" r:id="rId8" imgW="1857375" imgH="3995738" progId="MS_ClipArt_Gallery.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971800"/>
                        <a:ext cx="1239838"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Box 2"/>
          <p:cNvSpPr txBox="1"/>
          <p:nvPr/>
        </p:nvSpPr>
        <p:spPr>
          <a:xfrm>
            <a:off x="1447800" y="1143000"/>
            <a:ext cx="6019800" cy="1200329"/>
          </a:xfrm>
          <a:prstGeom prst="rect">
            <a:avLst/>
          </a:prstGeom>
          <a:noFill/>
        </p:spPr>
        <p:txBody>
          <a:bodyPr wrap="square" rtlCol="0">
            <a:spAutoFit/>
          </a:bodyPr>
          <a:lstStyle/>
          <a:p>
            <a:pPr algn="ctr"/>
            <a:r>
              <a:rPr lang="en-US" sz="3600" dirty="0">
                <a:solidFill>
                  <a:prstClr val="black"/>
                </a:solidFill>
              </a:rPr>
              <a:t>Identify the possible fire hazards in your workplace</a:t>
            </a:r>
          </a:p>
        </p:txBody>
      </p:sp>
      <p:sp>
        <p:nvSpPr>
          <p:cNvPr id="9" name="Title 1"/>
          <p:cNvSpPr>
            <a:spLocks noGrp="1"/>
          </p:cNvSpPr>
          <p:nvPr>
            <p:ph type="title"/>
          </p:nvPr>
        </p:nvSpPr>
        <p:spPr>
          <a:xfrm>
            <a:off x="609600" y="-76200"/>
            <a:ext cx="4495800" cy="1325563"/>
          </a:xfrm>
        </p:spPr>
        <p:txBody>
          <a:bodyPr/>
          <a:lstStyle/>
          <a:p>
            <a:r>
              <a:rPr lang="en-US" sz="3600" dirty="0" smtClean="0">
                <a:latin typeface="+mn-lt"/>
              </a:rPr>
              <a:t>Good Housekeeping</a:t>
            </a:r>
            <a:endParaRPr lang="en-US" sz="3600" dirty="0">
              <a:latin typeface="+mn-lt"/>
            </a:endParaRPr>
          </a:p>
        </p:txBody>
      </p:sp>
    </p:spTree>
    <p:extLst>
      <p:ext uri="{BB962C8B-B14F-4D97-AF65-F5344CB8AC3E}">
        <p14:creationId xmlns:p14="http://schemas.microsoft.com/office/powerpoint/2010/main" val="33832613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 y="1295400"/>
            <a:ext cx="9144000" cy="4114800"/>
          </a:xfrm>
        </p:spPr>
        <p:txBody>
          <a:bodyPr/>
          <a:lstStyle/>
          <a:p>
            <a:pPr>
              <a:lnSpc>
                <a:spcPct val="140000"/>
              </a:lnSpc>
            </a:pPr>
            <a:r>
              <a:rPr lang="en-US" altLang="en-US" dirty="0" smtClean="0"/>
              <a:t>"Class A fire" means a fire involving </a:t>
            </a:r>
            <a:r>
              <a:rPr lang="en-US" altLang="en-US" dirty="0" smtClean="0">
                <a:solidFill>
                  <a:srgbClr val="FF3300"/>
                </a:solidFill>
              </a:rPr>
              <a:t>ordinary combustible materials such as paper, wood, cloth, and some rubber and plastic materials</a:t>
            </a:r>
          </a:p>
          <a:p>
            <a:pPr>
              <a:lnSpc>
                <a:spcPct val="140000"/>
              </a:lnSpc>
            </a:pPr>
            <a:endParaRPr lang="en-US" altLang="en-US" dirty="0" smtClean="0">
              <a:latin typeface="Arial" pitchFamily="34" charset="0"/>
            </a:endParaRPr>
          </a:p>
        </p:txBody>
      </p:sp>
      <p:graphicFrame>
        <p:nvGraphicFramePr>
          <p:cNvPr id="7172" name="Object 4" descr="Oak"/>
          <p:cNvGraphicFramePr>
            <a:graphicFrameLocks noChangeAspect="1"/>
          </p:cNvGraphicFramePr>
          <p:nvPr>
            <p:extLst>
              <p:ext uri="{D42A27DB-BD31-4B8C-83A1-F6EECF244321}">
                <p14:modId xmlns:p14="http://schemas.microsoft.com/office/powerpoint/2010/main" val="3180220475"/>
              </p:ext>
            </p:extLst>
          </p:nvPr>
        </p:nvGraphicFramePr>
        <p:xfrm>
          <a:off x="533400" y="2819400"/>
          <a:ext cx="3648075" cy="2400300"/>
        </p:xfrm>
        <a:graphic>
          <a:graphicData uri="http://schemas.openxmlformats.org/presentationml/2006/ole">
            <mc:AlternateContent xmlns:mc="http://schemas.openxmlformats.org/markup-compatibility/2006">
              <mc:Choice xmlns:v="urn:schemas-microsoft-com:vml" Requires="v">
                <p:oleObj spid="_x0000_s3215" name="Clip" r:id="rId4" imgW="1809524" imgH="1190476" progId="MS_ClipArt_Gallery.5">
                  <p:embed/>
                </p:oleObj>
              </mc:Choice>
              <mc:Fallback>
                <p:oleObj name="Clip" r:id="rId4" imgW="1809524" imgH="1190476" progId="MS_ClipArt_Gallery.5">
                  <p:embed/>
                  <p:pic>
                    <p:nvPicPr>
                      <p:cNvPr id="0" name=""/>
                      <p:cNvPicPr>
                        <a:picLocks noChangeAspect="1" noChangeArrowheads="1"/>
                      </p:cNvPicPr>
                      <p:nvPr/>
                    </p:nvPicPr>
                    <p:blipFill>
                      <a:blip r:embed="rId5">
                        <a:clrChange>
                          <a:clrFrom>
                            <a:srgbClr val="070705"/>
                          </a:clrFrom>
                          <a:clrTo>
                            <a:srgbClr val="070705">
                              <a:alpha val="0"/>
                            </a:srgbClr>
                          </a:clrTo>
                        </a:clrChange>
                        <a:lum bright="18000"/>
                        <a:extLst>
                          <a:ext uri="{28A0092B-C50C-407E-A947-70E740481C1C}">
                            <a14:useLocalDpi xmlns:a14="http://schemas.microsoft.com/office/drawing/2010/main" val="0"/>
                          </a:ext>
                        </a:extLst>
                      </a:blip>
                      <a:srcRect/>
                      <a:stretch>
                        <a:fillRect/>
                      </a:stretch>
                    </p:blipFill>
                    <p:spPr bwMode="auto">
                      <a:xfrm>
                        <a:off x="533400" y="2819400"/>
                        <a:ext cx="3648075" cy="2400300"/>
                      </a:xfrm>
                      <a:prstGeom prst="rect">
                        <a:avLst/>
                      </a:prstGeom>
                      <a:blipFill dpi="0" rotWithShape="0">
                        <a:blip r:embed="rId6">
                          <a:clrChange>
                            <a:clrFrom>
                              <a:srgbClr val="070705"/>
                            </a:clrFrom>
                            <a:clrTo>
                              <a:srgbClr val="070705">
                                <a:alpha val="0"/>
                              </a:srgbClr>
                            </a:clrTo>
                          </a:clrChange>
                          <a:lum bright="18000"/>
                        </a:blip>
                        <a:srcRect/>
                        <a:tile tx="0" ty="0" sx="100000" sy="100000" flip="none" algn="tl"/>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73" name="Picture 6" descr="MVC-002S"/>
          <p:cNvPicPr>
            <a:picLocks noChangeAspect="1" noChangeArrowheads="1"/>
          </p:cNvPicPr>
          <p:nvPr/>
        </p:nvPicPr>
        <p:blipFill>
          <a:blip r:embed="rId7">
            <a:lum bright="24000"/>
            <a:extLst>
              <a:ext uri="{28A0092B-C50C-407E-A947-70E740481C1C}">
                <a14:useLocalDpi xmlns:a14="http://schemas.microsoft.com/office/drawing/2010/main"/>
              </a:ext>
            </a:extLst>
          </a:blip>
          <a:srcRect l="6250" t="18333" r="50000" b="26666"/>
          <a:stretch>
            <a:fillRect/>
          </a:stretch>
        </p:blipFill>
        <p:spPr bwMode="auto">
          <a:xfrm>
            <a:off x="5334000" y="2590800"/>
            <a:ext cx="2819400"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09600" y="-76200"/>
            <a:ext cx="3409950" cy="1325563"/>
          </a:xfrm>
        </p:spPr>
        <p:txBody>
          <a:bodyPr/>
          <a:lstStyle/>
          <a:p>
            <a:r>
              <a:rPr lang="en-US" sz="3600" dirty="0" smtClean="0">
                <a:latin typeface="+mn-lt"/>
              </a:rPr>
              <a:t>Class A fire</a:t>
            </a:r>
            <a:endParaRPr lang="en-US" sz="3600" dirty="0">
              <a:latin typeface="+mn-lt"/>
            </a:endParaRPr>
          </a:p>
        </p:txBody>
      </p:sp>
    </p:spTree>
    <p:extLst>
      <p:ext uri="{BB962C8B-B14F-4D97-AF65-F5344CB8AC3E}">
        <p14:creationId xmlns:p14="http://schemas.microsoft.com/office/powerpoint/2010/main" val="7116972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0" y="1295400"/>
            <a:ext cx="9144000" cy="3657600"/>
          </a:xfrm>
        </p:spPr>
        <p:txBody>
          <a:bodyPr/>
          <a:lstStyle/>
          <a:p>
            <a:pPr>
              <a:lnSpc>
                <a:spcPct val="150000"/>
              </a:lnSpc>
            </a:pPr>
            <a:r>
              <a:rPr lang="en-US" altLang="en-US" dirty="0" smtClean="0"/>
              <a:t>"Class B fire" means a fire involving flammable or combustible liquids, flammable gases, greases and similar materials, and some rubber and plastic materials</a:t>
            </a:r>
          </a:p>
        </p:txBody>
      </p:sp>
      <p:pic>
        <p:nvPicPr>
          <p:cNvPr id="8196" name="Picture 5" descr="MVC-003S"/>
          <p:cNvPicPr>
            <a:picLocks noChangeAspect="1" noChangeArrowheads="1"/>
          </p:cNvPicPr>
          <p:nvPr/>
        </p:nvPicPr>
        <p:blipFill>
          <a:blip r:embed="rId3">
            <a:lum bright="24000"/>
            <a:extLst>
              <a:ext uri="{28A0092B-C50C-407E-A947-70E740481C1C}">
                <a14:useLocalDpi xmlns:a14="http://schemas.microsoft.com/office/drawing/2010/main"/>
              </a:ext>
            </a:extLst>
          </a:blip>
          <a:srcRect l="8749" t="18333" r="45000" b="23334"/>
          <a:stretch>
            <a:fillRect/>
          </a:stretch>
        </p:blipFill>
        <p:spPr bwMode="auto">
          <a:xfrm>
            <a:off x="5181600" y="2743200"/>
            <a:ext cx="31242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6"/>
          <p:cNvSpPr txBox="1">
            <a:spLocks noChangeArrowheads="1"/>
          </p:cNvSpPr>
          <p:nvPr/>
        </p:nvSpPr>
        <p:spPr bwMode="auto">
          <a:xfrm>
            <a:off x="685800" y="3321784"/>
            <a:ext cx="36576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2000" b="1" dirty="0">
                <a:solidFill>
                  <a:srgbClr val="FF0000"/>
                </a:solidFill>
                <a:latin typeface="+mn-lt"/>
              </a:rPr>
              <a:t>A Flammable Liquid is </a:t>
            </a:r>
            <a:r>
              <a:rPr lang="en-US" altLang="en-US" sz="2000" b="1" dirty="0" smtClean="0">
                <a:solidFill>
                  <a:srgbClr val="FF0000"/>
                </a:solidFill>
                <a:latin typeface="+mn-lt"/>
              </a:rPr>
              <a:t>one that </a:t>
            </a:r>
            <a:r>
              <a:rPr lang="en-US" altLang="en-US" sz="2000" b="1" dirty="0">
                <a:solidFill>
                  <a:srgbClr val="FF0000"/>
                </a:solidFill>
                <a:latin typeface="+mn-lt"/>
              </a:rPr>
              <a:t>has a flashpoint below 100 degrees </a:t>
            </a:r>
            <a:r>
              <a:rPr lang="en-US" altLang="en-US" sz="2000" b="1" dirty="0" smtClean="0">
                <a:solidFill>
                  <a:srgbClr val="FF0000"/>
                </a:solidFill>
                <a:latin typeface="+mn-lt"/>
              </a:rPr>
              <a:t>F. While a Combustible Liquid is one that has a flashpoint above 100 degrees F.</a:t>
            </a:r>
            <a:endParaRPr lang="en-US" altLang="en-US" sz="2000" b="1" dirty="0">
              <a:solidFill>
                <a:srgbClr val="FF0000"/>
              </a:solidFill>
              <a:latin typeface="+mn-lt"/>
            </a:endParaRPr>
          </a:p>
        </p:txBody>
      </p:sp>
      <p:sp>
        <p:nvSpPr>
          <p:cNvPr id="7" name="Title 1"/>
          <p:cNvSpPr>
            <a:spLocks noGrp="1"/>
          </p:cNvSpPr>
          <p:nvPr>
            <p:ph type="title"/>
          </p:nvPr>
        </p:nvSpPr>
        <p:spPr>
          <a:xfrm>
            <a:off x="609600" y="-76200"/>
            <a:ext cx="3409950" cy="1325563"/>
          </a:xfrm>
        </p:spPr>
        <p:txBody>
          <a:bodyPr/>
          <a:lstStyle/>
          <a:p>
            <a:r>
              <a:rPr lang="en-US" sz="3600" dirty="0" smtClean="0">
                <a:latin typeface="+mn-lt"/>
              </a:rPr>
              <a:t>Class B fire</a:t>
            </a:r>
            <a:endParaRPr lang="en-US" sz="3600" dirty="0">
              <a:latin typeface="+mn-lt"/>
            </a:endParaRPr>
          </a:p>
        </p:txBody>
      </p:sp>
    </p:spTree>
    <p:extLst>
      <p:ext uri="{BB962C8B-B14F-4D97-AF65-F5344CB8AC3E}">
        <p14:creationId xmlns:p14="http://schemas.microsoft.com/office/powerpoint/2010/main" val="40369791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0" y="1066800"/>
            <a:ext cx="9144000" cy="2209800"/>
          </a:xfrm>
        </p:spPr>
        <p:txBody>
          <a:bodyPr/>
          <a:lstStyle/>
          <a:p>
            <a:pPr>
              <a:lnSpc>
                <a:spcPct val="150000"/>
              </a:lnSpc>
            </a:pPr>
            <a:r>
              <a:rPr lang="en-US" altLang="en-US" dirty="0" smtClean="0"/>
              <a:t>"Class C fire" means a fire involving energized electrical equipment where safety to the employee requires the use of electrically nonconductive extinguishing media</a:t>
            </a:r>
          </a:p>
        </p:txBody>
      </p:sp>
      <p:pic>
        <p:nvPicPr>
          <p:cNvPr id="9220" name="Picture 4" descr="MVC-004S"/>
          <p:cNvPicPr>
            <a:picLocks noChangeAspect="1" noChangeArrowheads="1"/>
          </p:cNvPicPr>
          <p:nvPr/>
        </p:nvPicPr>
        <p:blipFill>
          <a:blip r:embed="rId3">
            <a:lum bright="24000"/>
            <a:extLst>
              <a:ext uri="{28A0092B-C50C-407E-A947-70E740481C1C}">
                <a14:useLocalDpi xmlns:a14="http://schemas.microsoft.com/office/drawing/2010/main"/>
              </a:ext>
            </a:extLst>
          </a:blip>
          <a:srcRect l="3749" t="18333" r="50000" b="21666"/>
          <a:stretch>
            <a:fillRect/>
          </a:stretch>
        </p:blipFill>
        <p:spPr bwMode="auto">
          <a:xfrm>
            <a:off x="3124200" y="2895600"/>
            <a:ext cx="29718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609600" y="-76200"/>
            <a:ext cx="3409950" cy="1325563"/>
          </a:xfrm>
        </p:spPr>
        <p:txBody>
          <a:bodyPr/>
          <a:lstStyle/>
          <a:p>
            <a:r>
              <a:rPr lang="en-US" sz="3600" dirty="0" smtClean="0">
                <a:latin typeface="+mn-lt"/>
              </a:rPr>
              <a:t>Class C fire</a:t>
            </a:r>
            <a:endParaRPr lang="en-US" sz="3600" dirty="0">
              <a:latin typeface="+mn-lt"/>
            </a:endParaRPr>
          </a:p>
        </p:txBody>
      </p:sp>
    </p:spTree>
    <p:extLst>
      <p:ext uri="{BB962C8B-B14F-4D97-AF65-F5344CB8AC3E}">
        <p14:creationId xmlns:p14="http://schemas.microsoft.com/office/powerpoint/2010/main" val="12699010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609600" y="1219200"/>
            <a:ext cx="7848600" cy="2590800"/>
          </a:xfrm>
        </p:spPr>
        <p:txBody>
          <a:bodyPr/>
          <a:lstStyle/>
          <a:p>
            <a:pPr>
              <a:lnSpc>
                <a:spcPct val="130000"/>
              </a:lnSpc>
            </a:pPr>
            <a:r>
              <a:rPr lang="en-US" altLang="en-US" dirty="0" smtClean="0"/>
              <a:t>"Class D fire" means a fire involving combustible metals such as magnesium, titanium, zirconium, sodium, lithium and potassium</a:t>
            </a:r>
          </a:p>
        </p:txBody>
      </p:sp>
      <p:pic>
        <p:nvPicPr>
          <p:cNvPr id="10244" name="Picture 4"/>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b="12195"/>
          <a:stretch>
            <a:fillRect/>
          </a:stretch>
        </p:blipFill>
        <p:spPr bwMode="auto">
          <a:xfrm>
            <a:off x="3435350" y="2819400"/>
            <a:ext cx="2343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09600" y="-76200"/>
            <a:ext cx="3409950" cy="1325563"/>
          </a:xfrm>
        </p:spPr>
        <p:txBody>
          <a:bodyPr/>
          <a:lstStyle/>
          <a:p>
            <a:r>
              <a:rPr lang="en-US" sz="3600" dirty="0" smtClean="0">
                <a:latin typeface="+mn-lt"/>
              </a:rPr>
              <a:t>Class D fire</a:t>
            </a:r>
            <a:endParaRPr lang="en-US" sz="3600" dirty="0">
              <a:latin typeface="+mn-lt"/>
            </a:endParaRPr>
          </a:p>
        </p:txBody>
      </p:sp>
    </p:spTree>
    <p:extLst>
      <p:ext uri="{BB962C8B-B14F-4D97-AF65-F5344CB8AC3E}">
        <p14:creationId xmlns:p14="http://schemas.microsoft.com/office/powerpoint/2010/main" val="10787741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0" y="914400"/>
            <a:ext cx="9144000" cy="4114800"/>
          </a:xfrm>
        </p:spPr>
        <p:txBody>
          <a:bodyPr/>
          <a:lstStyle/>
          <a:p>
            <a:pPr>
              <a:lnSpc>
                <a:spcPct val="130000"/>
              </a:lnSpc>
            </a:pPr>
            <a:r>
              <a:rPr lang="en-US" altLang="en-US" dirty="0" smtClean="0"/>
              <a:t>"Incipient stage fire" means a fire which is in the initial or beginning stage and which can be controlled or extinguished by portable fire extinguishers, or small hose systems without the need for protective clothing or breathing apparatus</a:t>
            </a:r>
          </a:p>
        </p:txBody>
      </p:sp>
      <p:graphicFrame>
        <p:nvGraphicFramePr>
          <p:cNvPr id="12292" name="Object 5"/>
          <p:cNvGraphicFramePr>
            <a:graphicFrameLocks noChangeAspect="1"/>
          </p:cNvGraphicFramePr>
          <p:nvPr>
            <p:extLst>
              <p:ext uri="{D42A27DB-BD31-4B8C-83A1-F6EECF244321}">
                <p14:modId xmlns:p14="http://schemas.microsoft.com/office/powerpoint/2010/main" val="1891298825"/>
              </p:ext>
            </p:extLst>
          </p:nvPr>
        </p:nvGraphicFramePr>
        <p:xfrm>
          <a:off x="3276600" y="3048000"/>
          <a:ext cx="2913062" cy="2819400"/>
        </p:xfrm>
        <a:graphic>
          <a:graphicData uri="http://schemas.openxmlformats.org/presentationml/2006/ole">
            <mc:AlternateContent xmlns:mc="http://schemas.openxmlformats.org/markup-compatibility/2006">
              <mc:Choice xmlns:v="urn:schemas-microsoft-com:vml" Requires="v">
                <p:oleObj spid="_x0000_s4238" name="Clip" r:id="rId4" imgW="2913707" imgH="3269810" progId="MS_ClipArt_Gallery.5">
                  <p:embed/>
                </p:oleObj>
              </mc:Choice>
              <mc:Fallback>
                <p:oleObj name="Clip" r:id="rId4" imgW="2913707" imgH="3269810"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3786"/>
                      <a:stretch>
                        <a:fillRect/>
                      </a:stretch>
                    </p:blipFill>
                    <p:spPr bwMode="auto">
                      <a:xfrm>
                        <a:off x="3276600" y="3048000"/>
                        <a:ext cx="2913062"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itle 1"/>
          <p:cNvSpPr>
            <a:spLocks noGrp="1"/>
          </p:cNvSpPr>
          <p:nvPr>
            <p:ph type="title"/>
          </p:nvPr>
        </p:nvSpPr>
        <p:spPr>
          <a:xfrm>
            <a:off x="609600" y="-76200"/>
            <a:ext cx="4419600" cy="1325563"/>
          </a:xfrm>
        </p:spPr>
        <p:txBody>
          <a:bodyPr/>
          <a:lstStyle/>
          <a:p>
            <a:r>
              <a:rPr lang="en-US" sz="3600" dirty="0" smtClean="0">
                <a:latin typeface="+mn-lt"/>
              </a:rPr>
              <a:t>Incipient stage fire</a:t>
            </a:r>
            <a:endParaRPr lang="en-US" sz="3600" dirty="0">
              <a:latin typeface="+mn-lt"/>
            </a:endParaRPr>
          </a:p>
        </p:txBody>
      </p:sp>
    </p:spTree>
    <p:extLst>
      <p:ext uri="{BB962C8B-B14F-4D97-AF65-F5344CB8AC3E}">
        <p14:creationId xmlns:p14="http://schemas.microsoft.com/office/powerpoint/2010/main" val="27706340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52400" y="1143000"/>
            <a:ext cx="8839200" cy="5334000"/>
          </a:xfrm>
        </p:spPr>
        <p:txBody>
          <a:bodyPr/>
          <a:lstStyle/>
          <a:p>
            <a:pPr>
              <a:lnSpc>
                <a:spcPct val="130000"/>
              </a:lnSpc>
              <a:spcBef>
                <a:spcPts val="500"/>
              </a:spcBef>
              <a:spcAft>
                <a:spcPts val="500"/>
              </a:spcAft>
            </a:pPr>
            <a:r>
              <a:rPr lang="en-US" altLang="en-US" dirty="0" smtClean="0"/>
              <a:t>Portable fire extinguishers should be mounted and located so that they are readily accessible to employees without subjecting them to possible injury</a:t>
            </a:r>
          </a:p>
          <a:p>
            <a:pPr>
              <a:lnSpc>
                <a:spcPct val="130000"/>
              </a:lnSpc>
            </a:pPr>
            <a:endParaRPr lang="en-US" altLang="en-US" dirty="0" smtClean="0">
              <a:latin typeface="Arial" pitchFamily="34" charset="0"/>
            </a:endParaRPr>
          </a:p>
        </p:txBody>
      </p:sp>
      <p:graphicFrame>
        <p:nvGraphicFramePr>
          <p:cNvPr id="13316" name="Object 4"/>
          <p:cNvGraphicFramePr>
            <a:graphicFrameLocks noChangeAspect="1"/>
          </p:cNvGraphicFramePr>
          <p:nvPr>
            <p:extLst>
              <p:ext uri="{D42A27DB-BD31-4B8C-83A1-F6EECF244321}">
                <p14:modId xmlns:p14="http://schemas.microsoft.com/office/powerpoint/2010/main" val="4045514991"/>
              </p:ext>
            </p:extLst>
          </p:nvPr>
        </p:nvGraphicFramePr>
        <p:xfrm>
          <a:off x="3048000" y="3124200"/>
          <a:ext cx="3352800" cy="2805113"/>
        </p:xfrm>
        <a:graphic>
          <a:graphicData uri="http://schemas.openxmlformats.org/presentationml/2006/ole">
            <mc:AlternateContent xmlns:mc="http://schemas.openxmlformats.org/markup-compatibility/2006">
              <mc:Choice xmlns:v="urn:schemas-microsoft-com:vml" Requires="v">
                <p:oleObj spid="_x0000_s5263" name="Document" r:id="rId4" imgW="1505712" imgH="1133856" progId="Word.Document.8">
                  <p:embed/>
                </p:oleObj>
              </mc:Choice>
              <mc:Fallback>
                <p:oleObj name="Document" r:id="rId4" imgW="1505712" imgH="113385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836" r="6139"/>
                      <a:stretch>
                        <a:fillRect/>
                      </a:stretch>
                    </p:blipFill>
                    <p:spPr bwMode="auto">
                      <a:xfrm>
                        <a:off x="3048000" y="3124200"/>
                        <a:ext cx="3352800"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itle 1"/>
          <p:cNvSpPr>
            <a:spLocks noGrp="1"/>
          </p:cNvSpPr>
          <p:nvPr>
            <p:ph type="title"/>
          </p:nvPr>
        </p:nvSpPr>
        <p:spPr>
          <a:xfrm>
            <a:off x="609600" y="-76200"/>
            <a:ext cx="4495800" cy="1325563"/>
          </a:xfrm>
        </p:spPr>
        <p:txBody>
          <a:bodyPr/>
          <a:lstStyle/>
          <a:p>
            <a:r>
              <a:rPr lang="en-US" sz="3600" dirty="0" smtClean="0">
                <a:latin typeface="+mn-lt"/>
              </a:rPr>
              <a:t>Fire extinguishers</a:t>
            </a:r>
            <a:endParaRPr lang="en-US" sz="3600" dirty="0">
              <a:latin typeface="+mn-lt"/>
            </a:endParaRPr>
          </a:p>
        </p:txBody>
      </p:sp>
    </p:spTree>
    <p:extLst>
      <p:ext uri="{BB962C8B-B14F-4D97-AF65-F5344CB8AC3E}">
        <p14:creationId xmlns:p14="http://schemas.microsoft.com/office/powerpoint/2010/main" val="25276753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body" idx="1"/>
          </p:nvPr>
        </p:nvSpPr>
        <p:spPr>
          <a:xfrm>
            <a:off x="0" y="1066800"/>
            <a:ext cx="9144000" cy="2819400"/>
          </a:xfrm>
        </p:spPr>
        <p:txBody>
          <a:bodyPr/>
          <a:lstStyle/>
          <a:p>
            <a:pPr>
              <a:lnSpc>
                <a:spcPct val="110000"/>
              </a:lnSpc>
              <a:spcBef>
                <a:spcPts val="500"/>
              </a:spcBef>
              <a:spcAft>
                <a:spcPts val="500"/>
              </a:spcAft>
            </a:pPr>
            <a:r>
              <a:rPr lang="en-US" altLang="en-US" dirty="0" smtClean="0"/>
              <a:t>Be sure that portable fire extinguishers are maintained in a fully charged and operable condition and kept in their designated places at all times except during use</a:t>
            </a:r>
          </a:p>
          <a:p>
            <a:pPr>
              <a:lnSpc>
                <a:spcPct val="110000"/>
              </a:lnSpc>
            </a:pPr>
            <a:endParaRPr lang="en-US" altLang="en-US" dirty="0" smtClean="0">
              <a:latin typeface="Arial" pitchFamily="34" charset="0"/>
            </a:endParaRPr>
          </a:p>
        </p:txBody>
      </p:sp>
      <p:pic>
        <p:nvPicPr>
          <p:cNvPr id="14340" name="Picture 6"/>
          <p:cNvPicPr>
            <a:picLocks noChangeArrowheads="1"/>
          </p:cNvPicPr>
          <p:nvPr/>
        </p:nvPicPr>
        <p:blipFill>
          <a:blip r:embed="rId3">
            <a:clrChange>
              <a:clrFrom>
                <a:srgbClr val="0000FF"/>
              </a:clrFrom>
              <a:clrTo>
                <a:srgbClr val="0000FF">
                  <a:alpha val="0"/>
                </a:srgbClr>
              </a:clrTo>
            </a:clrChange>
            <a:extLst>
              <a:ext uri="{28A0092B-C50C-407E-A947-70E740481C1C}">
                <a14:useLocalDpi xmlns:a14="http://schemas.microsoft.com/office/drawing/2010/main"/>
              </a:ext>
            </a:extLst>
          </a:blip>
          <a:srcRect t="5080" r="18983" b="44118"/>
          <a:stretch>
            <a:fillRect/>
          </a:stretch>
        </p:blipFill>
        <p:spPr bwMode="auto">
          <a:xfrm>
            <a:off x="2819400" y="2362200"/>
            <a:ext cx="3124200" cy="3505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609600" y="-76200"/>
            <a:ext cx="4495800" cy="1325563"/>
          </a:xfrm>
        </p:spPr>
        <p:txBody>
          <a:bodyPr/>
          <a:lstStyle/>
          <a:p>
            <a:r>
              <a:rPr lang="en-US" sz="3600" dirty="0" smtClean="0">
                <a:latin typeface="+mn-lt"/>
              </a:rPr>
              <a:t>Fire extinguishers</a:t>
            </a:r>
            <a:endParaRPr lang="en-US" sz="3600" dirty="0">
              <a:latin typeface="+mn-lt"/>
            </a:endParaRPr>
          </a:p>
        </p:txBody>
      </p:sp>
    </p:spTree>
    <p:extLst>
      <p:ext uri="{BB962C8B-B14F-4D97-AF65-F5344CB8AC3E}">
        <p14:creationId xmlns:p14="http://schemas.microsoft.com/office/powerpoint/2010/main" val="2879003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33400" y="0"/>
            <a:ext cx="42672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itchFamily="34" charset="0"/>
              </a:defRPr>
            </a:lvl2pPr>
            <a:lvl3pPr algn="l" defTabSz="685800" rtl="0" fontAlgn="base">
              <a:lnSpc>
                <a:spcPct val="90000"/>
              </a:lnSpc>
              <a:spcBef>
                <a:spcPct val="0"/>
              </a:spcBef>
              <a:spcAft>
                <a:spcPct val="0"/>
              </a:spcAft>
              <a:defRPr sz="3300">
                <a:solidFill>
                  <a:schemeClr val="tx1"/>
                </a:solidFill>
                <a:latin typeface="Calibri Light" pitchFamily="34" charset="0"/>
              </a:defRPr>
            </a:lvl3pPr>
            <a:lvl4pPr algn="l" defTabSz="685800" rtl="0" fontAlgn="base">
              <a:lnSpc>
                <a:spcPct val="90000"/>
              </a:lnSpc>
              <a:spcBef>
                <a:spcPct val="0"/>
              </a:spcBef>
              <a:spcAft>
                <a:spcPct val="0"/>
              </a:spcAft>
              <a:defRPr sz="3300">
                <a:solidFill>
                  <a:schemeClr val="tx1"/>
                </a:solidFill>
                <a:latin typeface="Calibri Light" pitchFamily="34" charset="0"/>
              </a:defRPr>
            </a:lvl4pPr>
            <a:lvl5pPr algn="l" defTabSz="685800" rtl="0" fontAlgn="base">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algn="ctr">
              <a:defRPr/>
            </a:pPr>
            <a:r>
              <a:rPr lang="en-US" sz="3600" dirty="0" smtClean="0">
                <a:solidFill>
                  <a:srgbClr val="44546A">
                    <a:lumMod val="75000"/>
                  </a:srgbClr>
                </a:solidFill>
                <a:latin typeface="Calibri"/>
              </a:rPr>
              <a:t>Near Miss</a:t>
            </a:r>
          </a:p>
        </p:txBody>
      </p:sp>
      <p:sp>
        <p:nvSpPr>
          <p:cNvPr id="22531" name="Rectangle 3"/>
          <p:cNvSpPr txBox="1">
            <a:spLocks noChangeArrowheads="1"/>
          </p:cNvSpPr>
          <p:nvPr/>
        </p:nvSpPr>
        <p:spPr bwMode="auto">
          <a:xfrm>
            <a:off x="1828800" y="1600200"/>
            <a:ext cx="4953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eaLnBrk="0" hangingPunct="0">
              <a:lnSpc>
                <a:spcPct val="90000"/>
              </a:lnSpc>
              <a:spcBef>
                <a:spcPts val="750"/>
              </a:spcBef>
              <a:buFont typeface="Arial" charset="0"/>
              <a:buChar char="•"/>
              <a:defRPr sz="2100">
                <a:solidFill>
                  <a:schemeClr val="tx1"/>
                </a:solidFill>
                <a:latin typeface="Calibri" pitchFamily="34" charset="0"/>
              </a:defRPr>
            </a:lvl1pPr>
            <a:lvl2pPr marL="514350" indent="-171450" defTabSz="685800" eaLnBrk="0" hangingPunct="0">
              <a:lnSpc>
                <a:spcPct val="90000"/>
              </a:lnSpc>
              <a:spcBef>
                <a:spcPts val="375"/>
              </a:spcBef>
              <a:buFont typeface="Arial" charset="0"/>
              <a:buChar char="•"/>
              <a:defRPr>
                <a:solidFill>
                  <a:schemeClr val="tx1"/>
                </a:solidFill>
                <a:latin typeface="Calibri" pitchFamily="34" charset="0"/>
              </a:defRPr>
            </a:lvl2pPr>
            <a:lvl3pPr marL="857250" indent="-171450" defTabSz="685800" eaLnBrk="0" hangingPunct="0">
              <a:lnSpc>
                <a:spcPct val="90000"/>
              </a:lnSpc>
              <a:spcBef>
                <a:spcPts val="375"/>
              </a:spcBef>
              <a:buFont typeface="Arial" charset="0"/>
              <a:buChar char="•"/>
              <a:defRPr sz="1500">
                <a:solidFill>
                  <a:schemeClr val="tx1"/>
                </a:solidFill>
                <a:latin typeface="Calibri" pitchFamily="34" charset="0"/>
              </a:defRPr>
            </a:lvl3pPr>
            <a:lvl4pPr marL="1200150" indent="-171450" defTabSz="685800" eaLnBrk="0" hangingPunct="0">
              <a:lnSpc>
                <a:spcPct val="90000"/>
              </a:lnSpc>
              <a:spcBef>
                <a:spcPts val="375"/>
              </a:spcBef>
              <a:buFont typeface="Arial" charset="0"/>
              <a:buChar char="•"/>
              <a:defRPr sz="1300">
                <a:solidFill>
                  <a:schemeClr val="tx1"/>
                </a:solidFill>
                <a:latin typeface="Calibri" pitchFamily="34" charset="0"/>
              </a:defRPr>
            </a:lvl4pPr>
            <a:lvl5pPr marL="1543050" indent="-171450" defTabSz="685800" eaLnBrk="0" hangingPunct="0">
              <a:lnSpc>
                <a:spcPct val="90000"/>
              </a:lnSpc>
              <a:spcBef>
                <a:spcPts val="375"/>
              </a:spcBef>
              <a:buFont typeface="Arial" charset="0"/>
              <a:buChar char="•"/>
              <a:defRPr sz="1300">
                <a:solidFill>
                  <a:schemeClr val="tx1"/>
                </a:solidFill>
                <a:latin typeface="Calibri" pitchFamily="34"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ctr" eaLnBrk="1" fontAlgn="base" hangingPunct="1">
              <a:spcAft>
                <a:spcPct val="0"/>
              </a:spcAft>
              <a:buFontTx/>
              <a:buNone/>
            </a:pPr>
            <a:r>
              <a:rPr lang="en-US" altLang="en-US" dirty="0">
                <a:solidFill>
                  <a:prstClr val="black"/>
                </a:solidFill>
              </a:rPr>
              <a:t> 	</a:t>
            </a:r>
            <a:r>
              <a:rPr lang="en-US" altLang="en-US" sz="3200" dirty="0">
                <a:solidFill>
                  <a:prstClr val="black"/>
                </a:solidFill>
              </a:rPr>
              <a:t>An unplanned and unwanted event which disrupts the work process and has the potential of resulting in injury, harm, or damage to persons or property.</a:t>
            </a:r>
            <a:endParaRPr lang="en-US" altLang="en-US" sz="3200" b="1" dirty="0">
              <a:solidFill>
                <a:prstClr val="black"/>
              </a:solidFill>
            </a:endParaRPr>
          </a:p>
        </p:txBody>
      </p:sp>
    </p:spTree>
    <p:extLst>
      <p:ext uri="{BB962C8B-B14F-4D97-AF65-F5344CB8AC3E}">
        <p14:creationId xmlns:p14="http://schemas.microsoft.com/office/powerpoint/2010/main" val="21661479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600" y="-76200"/>
            <a:ext cx="4495800" cy="1325563"/>
          </a:xfrm>
        </p:spPr>
        <p:txBody>
          <a:bodyPr/>
          <a:lstStyle/>
          <a:p>
            <a:r>
              <a:rPr lang="en-US" sz="3600" dirty="0" smtClean="0">
                <a:latin typeface="+mn-lt"/>
              </a:rPr>
              <a:t>Fire extinguishers</a:t>
            </a:r>
            <a:endParaRPr lang="en-US" sz="3600" dirty="0">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295400"/>
            <a:ext cx="4098965" cy="4046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6200" y="1911965"/>
            <a:ext cx="4724400" cy="2431435"/>
          </a:xfrm>
          <a:prstGeom prst="rect">
            <a:avLst/>
          </a:prstGeom>
          <a:noFill/>
        </p:spPr>
        <p:txBody>
          <a:bodyPr wrap="square" rtlCol="0">
            <a:spAutoFit/>
          </a:bodyPr>
          <a:lstStyle/>
          <a:p>
            <a:r>
              <a:rPr lang="en-US" sz="3200" b="1" dirty="0" smtClean="0"/>
              <a:t>P</a:t>
            </a:r>
            <a:r>
              <a:rPr lang="en-US" sz="2400" dirty="0" smtClean="0"/>
              <a:t> – </a:t>
            </a:r>
            <a:r>
              <a:rPr lang="en-US" dirty="0" smtClean="0"/>
              <a:t>Pull the pin</a:t>
            </a:r>
            <a:endParaRPr lang="en-US" sz="2000" dirty="0" smtClean="0"/>
          </a:p>
          <a:p>
            <a:r>
              <a:rPr lang="en-US" sz="3200" b="1" dirty="0" smtClean="0"/>
              <a:t>A</a:t>
            </a:r>
            <a:r>
              <a:rPr lang="en-US" sz="2400" dirty="0" smtClean="0"/>
              <a:t> – </a:t>
            </a:r>
            <a:r>
              <a:rPr lang="en-US" dirty="0" smtClean="0"/>
              <a:t>Aim the nozzle toward the base of the fire</a:t>
            </a:r>
          </a:p>
          <a:p>
            <a:r>
              <a:rPr lang="en-US" sz="3200" b="1" dirty="0" smtClean="0"/>
              <a:t>S</a:t>
            </a:r>
            <a:r>
              <a:rPr lang="en-US" sz="2400" dirty="0" smtClean="0"/>
              <a:t> – </a:t>
            </a:r>
            <a:r>
              <a:rPr lang="en-US" dirty="0" smtClean="0"/>
              <a:t>Squeeze the handle</a:t>
            </a:r>
          </a:p>
          <a:p>
            <a:r>
              <a:rPr lang="en-US" sz="3200" b="1" dirty="0" smtClean="0"/>
              <a:t>S</a:t>
            </a:r>
            <a:r>
              <a:rPr lang="en-US" sz="2400" dirty="0" smtClean="0"/>
              <a:t> – </a:t>
            </a:r>
            <a:r>
              <a:rPr lang="en-US" dirty="0" smtClean="0"/>
              <a:t>Sweep the nozzle back and forth at the base of the fire</a:t>
            </a:r>
            <a:endParaRPr lang="en-US" dirty="0"/>
          </a:p>
        </p:txBody>
      </p:sp>
    </p:spTree>
    <p:extLst>
      <p:ext uri="{BB962C8B-B14F-4D97-AF65-F5344CB8AC3E}">
        <p14:creationId xmlns:p14="http://schemas.microsoft.com/office/powerpoint/2010/main" val="9779272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152400" y="-152400"/>
            <a:ext cx="5943600" cy="1143000"/>
          </a:xfrm>
        </p:spPr>
        <p:txBody>
          <a:bodyPr>
            <a:normAutofit/>
          </a:bodyPr>
          <a:lstStyle/>
          <a:p>
            <a:pPr>
              <a:defRPr/>
            </a:pPr>
            <a:r>
              <a:rPr lang="en-US" sz="3600" dirty="0" smtClean="0">
                <a:latin typeface="+mn-lt"/>
              </a:rPr>
              <a:t>Fire prevention checklist</a:t>
            </a:r>
            <a:endParaRPr lang="en-US" sz="4000" dirty="0" smtClean="0">
              <a:latin typeface="+mn-lt"/>
            </a:endParaRPr>
          </a:p>
        </p:txBody>
      </p:sp>
      <p:sp>
        <p:nvSpPr>
          <p:cNvPr id="4" name="Content Placeholder 3"/>
          <p:cNvSpPr>
            <a:spLocks noGrp="1"/>
          </p:cNvSpPr>
          <p:nvPr>
            <p:ph sz="half" idx="2"/>
          </p:nvPr>
        </p:nvSpPr>
        <p:spPr>
          <a:xfrm>
            <a:off x="4572000" y="1219200"/>
            <a:ext cx="4038600" cy="4525963"/>
          </a:xfrm>
        </p:spPr>
        <p:txBody>
          <a:bodyPr>
            <a:normAutofit fontScale="92500" lnSpcReduction="10000"/>
          </a:bodyPr>
          <a:lstStyle/>
          <a:p>
            <a:r>
              <a:rPr lang="en-US" dirty="0" smtClean="0"/>
              <a:t>Clear egress routes and exit signs</a:t>
            </a:r>
          </a:p>
          <a:p>
            <a:r>
              <a:rPr lang="en-US" dirty="0" smtClean="0"/>
              <a:t>Automatic sprinkler heads unobstructed</a:t>
            </a:r>
          </a:p>
          <a:p>
            <a:r>
              <a:rPr lang="en-US" dirty="0"/>
              <a:t>Flammable liquids stored properly</a:t>
            </a:r>
          </a:p>
          <a:p>
            <a:r>
              <a:rPr lang="en-US" dirty="0" smtClean="0"/>
              <a:t>Combustible materials kept to a minimum in process areas</a:t>
            </a:r>
          </a:p>
          <a:p>
            <a:r>
              <a:rPr lang="en-US" dirty="0" smtClean="0"/>
              <a:t>Fire extinguisher are checked per code</a:t>
            </a:r>
          </a:p>
          <a:p>
            <a:endParaRPr lang="en-US" dirty="0"/>
          </a:p>
        </p:txBody>
      </p:sp>
      <p:sp>
        <p:nvSpPr>
          <p:cNvPr id="5" name="Content Placeholder 4"/>
          <p:cNvSpPr>
            <a:spLocks noGrp="1"/>
          </p:cNvSpPr>
          <p:nvPr>
            <p:ph sz="half" idx="1"/>
          </p:nvPr>
        </p:nvSpPr>
        <p:spPr>
          <a:xfrm>
            <a:off x="381000" y="1219200"/>
            <a:ext cx="4038600" cy="4525963"/>
          </a:xfrm>
        </p:spPr>
        <p:txBody>
          <a:bodyPr>
            <a:normAutofit fontScale="92500" lnSpcReduction="10000"/>
          </a:bodyPr>
          <a:lstStyle/>
          <a:p>
            <a:r>
              <a:rPr lang="en-US" dirty="0" smtClean="0"/>
              <a:t>Fire extinguisher(s) accessible and their location’s are marked properly</a:t>
            </a:r>
          </a:p>
          <a:p>
            <a:r>
              <a:rPr lang="en-US" dirty="0" smtClean="0"/>
              <a:t>Fire extinguishers are in place and charged</a:t>
            </a:r>
          </a:p>
          <a:p>
            <a:r>
              <a:rPr lang="en-US" dirty="0" smtClean="0"/>
              <a:t>No combustibles or flammables in hot work areas</a:t>
            </a:r>
          </a:p>
          <a:p>
            <a:r>
              <a:rPr lang="en-US" dirty="0" smtClean="0"/>
              <a:t>Trash/Rag cans covered or emptied on a daily basis</a:t>
            </a:r>
          </a:p>
        </p:txBody>
      </p:sp>
    </p:spTree>
    <p:extLst>
      <p:ext uri="{BB962C8B-B14F-4D97-AF65-F5344CB8AC3E}">
        <p14:creationId xmlns:p14="http://schemas.microsoft.com/office/powerpoint/2010/main" val="2358806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838200" y="-76200"/>
            <a:ext cx="7543800" cy="1143000"/>
          </a:xfrm>
        </p:spPr>
        <p:txBody>
          <a:bodyPr>
            <a:normAutofit/>
          </a:bodyPr>
          <a:lstStyle/>
          <a:p>
            <a:pPr>
              <a:defRPr/>
            </a:pPr>
            <a:r>
              <a:rPr lang="en-US" sz="3600" dirty="0" smtClean="0">
                <a:latin typeface="+mn-lt"/>
              </a:rPr>
              <a:t>Housekeeping checklist</a:t>
            </a:r>
            <a:endParaRPr lang="en-US" sz="4000" dirty="0" smtClean="0">
              <a:latin typeface="+mn-lt"/>
            </a:endParaRPr>
          </a:p>
        </p:txBody>
      </p:sp>
      <p:sp>
        <p:nvSpPr>
          <p:cNvPr id="4" name="Content Placeholder 3"/>
          <p:cNvSpPr>
            <a:spLocks noGrp="1"/>
          </p:cNvSpPr>
          <p:nvPr>
            <p:ph sz="half" idx="2"/>
          </p:nvPr>
        </p:nvSpPr>
        <p:spPr>
          <a:xfrm>
            <a:off x="4572000" y="1219200"/>
            <a:ext cx="4038600" cy="4525963"/>
          </a:xfrm>
        </p:spPr>
        <p:txBody>
          <a:bodyPr>
            <a:normAutofit fontScale="85000" lnSpcReduction="10000"/>
          </a:bodyPr>
          <a:lstStyle/>
          <a:p>
            <a:r>
              <a:rPr lang="en-US" dirty="0" smtClean="0"/>
              <a:t>Break room clean</a:t>
            </a:r>
          </a:p>
          <a:p>
            <a:r>
              <a:rPr lang="en-US" dirty="0" smtClean="0"/>
              <a:t>Overall general area clean</a:t>
            </a:r>
          </a:p>
          <a:p>
            <a:r>
              <a:rPr lang="en-US" dirty="0" smtClean="0"/>
              <a:t>Proper spill management tools available and used</a:t>
            </a:r>
          </a:p>
          <a:p>
            <a:r>
              <a:rPr lang="en-US" dirty="0" smtClean="0"/>
              <a:t>Scrap stored properly/orderly</a:t>
            </a:r>
          </a:p>
          <a:p>
            <a:r>
              <a:rPr lang="en-US" dirty="0" smtClean="0"/>
              <a:t>Mobile equipment cabs</a:t>
            </a:r>
          </a:p>
          <a:p>
            <a:r>
              <a:rPr lang="en-US" dirty="0" smtClean="0"/>
              <a:t>Condition of maintenance shop areas</a:t>
            </a:r>
          </a:p>
          <a:p>
            <a:r>
              <a:rPr lang="en-US" dirty="0" smtClean="0"/>
              <a:t>Restrooms clean and sanitary</a:t>
            </a:r>
            <a:endParaRPr lang="en-US" dirty="0"/>
          </a:p>
        </p:txBody>
      </p:sp>
      <p:sp>
        <p:nvSpPr>
          <p:cNvPr id="5" name="Content Placeholder 4"/>
          <p:cNvSpPr>
            <a:spLocks noGrp="1"/>
          </p:cNvSpPr>
          <p:nvPr>
            <p:ph sz="half" idx="1"/>
          </p:nvPr>
        </p:nvSpPr>
        <p:spPr>
          <a:xfrm>
            <a:off x="381000" y="1219200"/>
            <a:ext cx="4038600" cy="4525963"/>
          </a:xfrm>
        </p:spPr>
        <p:txBody>
          <a:bodyPr>
            <a:normAutofit fontScale="85000" lnSpcReduction="10000"/>
          </a:bodyPr>
          <a:lstStyle/>
          <a:p>
            <a:r>
              <a:rPr lang="en-US" dirty="0" smtClean="0"/>
              <a:t>Aisles/Stairs/Work stations clear of obstructions (slip/trip hazards)</a:t>
            </a:r>
          </a:p>
          <a:p>
            <a:r>
              <a:rPr lang="en-US" dirty="0" smtClean="0"/>
              <a:t>Entry/Exits clear and unlocked</a:t>
            </a:r>
          </a:p>
          <a:p>
            <a:r>
              <a:rPr lang="en-US" dirty="0" smtClean="0"/>
              <a:t>Work area clear of recognized hazards</a:t>
            </a:r>
          </a:p>
          <a:p>
            <a:r>
              <a:rPr lang="en-US" dirty="0" smtClean="0"/>
              <a:t>Disconnects accessible</a:t>
            </a:r>
          </a:p>
          <a:p>
            <a:r>
              <a:rPr lang="en-US" dirty="0" smtClean="0"/>
              <a:t>Compressed cylinders stored properly</a:t>
            </a:r>
          </a:p>
          <a:p>
            <a:r>
              <a:rPr lang="en-US" dirty="0" smtClean="0"/>
              <a:t>Material stacked properly (will it fall)</a:t>
            </a:r>
            <a:endParaRPr lang="en-US" dirty="0"/>
          </a:p>
        </p:txBody>
      </p:sp>
    </p:spTree>
    <p:extLst>
      <p:ext uri="{BB962C8B-B14F-4D97-AF65-F5344CB8AC3E}">
        <p14:creationId xmlns:p14="http://schemas.microsoft.com/office/powerpoint/2010/main" val="2179344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86700" cy="701675"/>
          </a:xfrm>
        </p:spPr>
        <p:txBody>
          <a:bodyPr/>
          <a:lstStyle/>
          <a:p>
            <a:r>
              <a:rPr lang="en-US" sz="3600" dirty="0" smtClean="0">
                <a:latin typeface="+mn-lt"/>
              </a:rPr>
              <a:t>Quiz – Fire Prevention </a:t>
            </a:r>
            <a:endParaRPr lang="en-US" sz="3600" dirty="0">
              <a:latin typeface="+mn-lt"/>
            </a:endParaRPr>
          </a:p>
        </p:txBody>
      </p:sp>
      <p:sp>
        <p:nvSpPr>
          <p:cNvPr id="6" name="TextBox 5"/>
          <p:cNvSpPr txBox="1"/>
          <p:nvPr/>
        </p:nvSpPr>
        <p:spPr>
          <a:xfrm>
            <a:off x="685800" y="2057400"/>
            <a:ext cx="7924800" cy="2554545"/>
          </a:xfrm>
          <a:prstGeom prst="rect">
            <a:avLst/>
          </a:prstGeom>
          <a:noFill/>
        </p:spPr>
        <p:txBody>
          <a:bodyPr wrap="square" rtlCol="0">
            <a:spAutoFit/>
          </a:bodyPr>
          <a:lstStyle/>
          <a:p>
            <a:pPr algn="ctr"/>
            <a:r>
              <a:rPr lang="en-US" sz="3200" b="1" dirty="0">
                <a:solidFill>
                  <a:prstClr val="black"/>
                </a:solidFill>
              </a:rPr>
              <a:t>Fire watches are responsible for which of the following?</a:t>
            </a:r>
          </a:p>
          <a:p>
            <a:pPr marL="800100" lvl="1" indent="-342900">
              <a:buFont typeface="+mj-lt"/>
              <a:buAutoNum type="alphaUcPeriod"/>
            </a:pPr>
            <a:r>
              <a:rPr lang="en-US" sz="2400" dirty="0">
                <a:solidFill>
                  <a:prstClr val="black"/>
                </a:solidFill>
              </a:rPr>
              <a:t>Continually watching for fires</a:t>
            </a:r>
          </a:p>
          <a:p>
            <a:pPr marL="800100" lvl="1" indent="-342900">
              <a:buFont typeface="+mj-lt"/>
              <a:buAutoNum type="alphaUcPeriod"/>
            </a:pPr>
            <a:r>
              <a:rPr lang="en-US" sz="2400" dirty="0">
                <a:solidFill>
                  <a:prstClr val="black"/>
                </a:solidFill>
              </a:rPr>
              <a:t>Knowing how to alert employees in the event of a fire</a:t>
            </a:r>
          </a:p>
          <a:p>
            <a:pPr marL="800100" lvl="1" indent="-342900">
              <a:buFont typeface="+mj-lt"/>
              <a:buAutoNum type="alphaUcPeriod"/>
            </a:pPr>
            <a:r>
              <a:rPr lang="en-US" sz="2400" dirty="0">
                <a:solidFill>
                  <a:prstClr val="black"/>
                </a:solidFill>
              </a:rPr>
              <a:t>Having a fire extinguisher and know how to operate it</a:t>
            </a:r>
          </a:p>
          <a:p>
            <a:pPr marL="800100" lvl="1" indent="-342900">
              <a:buFont typeface="+mj-lt"/>
              <a:buAutoNum type="alphaUcPeriod"/>
            </a:pPr>
            <a:r>
              <a:rPr lang="en-US" sz="2400" dirty="0">
                <a:solidFill>
                  <a:prstClr val="black"/>
                </a:solidFill>
              </a:rPr>
              <a:t>All of the above</a:t>
            </a:r>
          </a:p>
        </p:txBody>
      </p:sp>
    </p:spTree>
    <p:extLst>
      <p:ext uri="{BB962C8B-B14F-4D97-AF65-F5344CB8AC3E}">
        <p14:creationId xmlns:p14="http://schemas.microsoft.com/office/powerpoint/2010/main" val="260811324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86700" cy="701675"/>
          </a:xfrm>
        </p:spPr>
        <p:txBody>
          <a:bodyPr/>
          <a:lstStyle/>
          <a:p>
            <a:r>
              <a:rPr lang="en-US" sz="3600" dirty="0" smtClean="0">
                <a:latin typeface="+mn-lt"/>
              </a:rPr>
              <a:t>Quiz – Fire Prevention </a:t>
            </a:r>
            <a:endParaRPr lang="en-US" sz="3600" dirty="0">
              <a:latin typeface="+mn-lt"/>
            </a:endParaRPr>
          </a:p>
        </p:txBody>
      </p:sp>
      <p:sp>
        <p:nvSpPr>
          <p:cNvPr id="6" name="TextBox 5"/>
          <p:cNvSpPr txBox="1"/>
          <p:nvPr/>
        </p:nvSpPr>
        <p:spPr>
          <a:xfrm>
            <a:off x="685800" y="1905000"/>
            <a:ext cx="7924800" cy="3046988"/>
          </a:xfrm>
          <a:prstGeom prst="rect">
            <a:avLst/>
          </a:prstGeom>
          <a:noFill/>
        </p:spPr>
        <p:txBody>
          <a:bodyPr wrap="square" rtlCol="0">
            <a:spAutoFit/>
          </a:bodyPr>
          <a:lstStyle/>
          <a:p>
            <a:pPr algn="ctr"/>
            <a:r>
              <a:rPr lang="en-US" sz="3200" b="1" dirty="0">
                <a:solidFill>
                  <a:prstClr val="black"/>
                </a:solidFill>
              </a:rPr>
              <a:t>How far away must combustible materials be removed from an area where hot work is being performed?</a:t>
            </a:r>
          </a:p>
          <a:p>
            <a:pPr marL="800100" lvl="1" indent="-342900">
              <a:buFont typeface="+mj-lt"/>
              <a:buAutoNum type="alphaUcPeriod"/>
            </a:pPr>
            <a:r>
              <a:rPr lang="en-US" sz="2400" dirty="0">
                <a:solidFill>
                  <a:prstClr val="black"/>
                </a:solidFill>
              </a:rPr>
              <a:t>15 feet</a:t>
            </a:r>
          </a:p>
          <a:p>
            <a:pPr marL="800100" lvl="1" indent="-342900">
              <a:buFont typeface="+mj-lt"/>
              <a:buAutoNum type="alphaUcPeriod"/>
            </a:pPr>
            <a:r>
              <a:rPr lang="en-US" sz="2400" dirty="0">
                <a:solidFill>
                  <a:prstClr val="black"/>
                </a:solidFill>
              </a:rPr>
              <a:t>25 feet</a:t>
            </a:r>
          </a:p>
          <a:p>
            <a:pPr marL="800100" lvl="1" indent="-342900">
              <a:buFont typeface="+mj-lt"/>
              <a:buAutoNum type="alphaUcPeriod"/>
            </a:pPr>
            <a:r>
              <a:rPr lang="en-US" sz="2400" dirty="0">
                <a:solidFill>
                  <a:prstClr val="black"/>
                </a:solidFill>
              </a:rPr>
              <a:t>35 feet</a:t>
            </a:r>
          </a:p>
          <a:p>
            <a:pPr marL="800100" lvl="1" indent="-342900">
              <a:buFont typeface="+mj-lt"/>
              <a:buAutoNum type="alphaUcPeriod"/>
            </a:pPr>
            <a:r>
              <a:rPr lang="en-US" sz="2400" dirty="0">
                <a:solidFill>
                  <a:prstClr val="black"/>
                </a:solidFill>
              </a:rPr>
              <a:t>45 feet</a:t>
            </a:r>
          </a:p>
        </p:txBody>
      </p:sp>
    </p:spTree>
    <p:extLst>
      <p:ext uri="{BB962C8B-B14F-4D97-AF65-F5344CB8AC3E}">
        <p14:creationId xmlns:p14="http://schemas.microsoft.com/office/powerpoint/2010/main" val="40085572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p:spPr>
        <p:txBody>
          <a:bodyPr/>
          <a:lstStyle/>
          <a:p>
            <a:r>
              <a:rPr lang="en-US" sz="3600" dirty="0" smtClean="0">
                <a:latin typeface="+mn-lt"/>
              </a:rPr>
              <a:t>Quiz – Fire Prevention </a:t>
            </a:r>
            <a:endParaRPr lang="en-US" sz="3600" dirty="0">
              <a:latin typeface="+mn-lt"/>
            </a:endParaRPr>
          </a:p>
        </p:txBody>
      </p:sp>
      <p:sp>
        <p:nvSpPr>
          <p:cNvPr id="6" name="TextBox 5"/>
          <p:cNvSpPr txBox="1"/>
          <p:nvPr/>
        </p:nvSpPr>
        <p:spPr>
          <a:xfrm>
            <a:off x="685800" y="2438400"/>
            <a:ext cx="7924800" cy="2062103"/>
          </a:xfrm>
          <a:prstGeom prst="rect">
            <a:avLst/>
          </a:prstGeom>
          <a:noFill/>
        </p:spPr>
        <p:txBody>
          <a:bodyPr wrap="square" rtlCol="0">
            <a:spAutoFit/>
          </a:bodyPr>
          <a:lstStyle/>
          <a:p>
            <a:pPr algn="ctr"/>
            <a:r>
              <a:rPr lang="en-US" sz="3200" b="1" dirty="0">
                <a:solidFill>
                  <a:prstClr val="black"/>
                </a:solidFill>
              </a:rPr>
              <a:t>Identifying and eliminating fire hazards is the key to fire prevention.</a:t>
            </a:r>
          </a:p>
          <a:p>
            <a:pPr algn="ctr"/>
            <a:endParaRPr lang="en-US" sz="3200" b="1" dirty="0">
              <a:solidFill>
                <a:prstClr val="black"/>
              </a:solidFill>
            </a:endParaRPr>
          </a:p>
          <a:p>
            <a:pPr algn="ctr"/>
            <a:r>
              <a:rPr lang="en-US" sz="3200" dirty="0">
                <a:solidFill>
                  <a:prstClr val="black"/>
                </a:solidFill>
              </a:rPr>
              <a:t>True or False</a:t>
            </a:r>
          </a:p>
        </p:txBody>
      </p:sp>
    </p:spTree>
    <p:extLst>
      <p:ext uri="{BB962C8B-B14F-4D97-AF65-F5344CB8AC3E}">
        <p14:creationId xmlns:p14="http://schemas.microsoft.com/office/powerpoint/2010/main" val="33406975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52400"/>
            <a:ext cx="7886700" cy="701675"/>
          </a:xfrm>
        </p:spPr>
        <p:txBody>
          <a:bodyPr/>
          <a:lstStyle/>
          <a:p>
            <a:r>
              <a:rPr lang="en-US" sz="3600" dirty="0" smtClean="0">
                <a:latin typeface="+mn-lt"/>
              </a:rPr>
              <a:t>Quiz – Fire Prevention </a:t>
            </a:r>
            <a:endParaRPr lang="en-US" sz="3600" dirty="0">
              <a:latin typeface="+mn-lt"/>
            </a:endParaRPr>
          </a:p>
        </p:txBody>
      </p:sp>
      <p:sp>
        <p:nvSpPr>
          <p:cNvPr id="6" name="TextBox 5"/>
          <p:cNvSpPr txBox="1"/>
          <p:nvPr/>
        </p:nvSpPr>
        <p:spPr>
          <a:xfrm>
            <a:off x="685800" y="2057400"/>
            <a:ext cx="7924800" cy="3046988"/>
          </a:xfrm>
          <a:prstGeom prst="rect">
            <a:avLst/>
          </a:prstGeom>
          <a:noFill/>
        </p:spPr>
        <p:txBody>
          <a:bodyPr wrap="square" rtlCol="0">
            <a:spAutoFit/>
          </a:bodyPr>
          <a:lstStyle/>
          <a:p>
            <a:pPr algn="ctr"/>
            <a:r>
              <a:rPr lang="en-US" sz="3200" b="1" dirty="0">
                <a:solidFill>
                  <a:prstClr val="black"/>
                </a:solidFill>
              </a:rPr>
              <a:t>Before you begin any type of hot work activities, you should first evaluate your work area to identify items that have the potential to ignite.</a:t>
            </a:r>
          </a:p>
          <a:p>
            <a:pPr algn="ctr"/>
            <a:endParaRPr lang="en-US" sz="3200" b="1" dirty="0">
              <a:solidFill>
                <a:prstClr val="black"/>
              </a:solidFill>
            </a:endParaRPr>
          </a:p>
          <a:p>
            <a:pPr algn="ctr"/>
            <a:r>
              <a:rPr lang="en-US" sz="3200" dirty="0">
                <a:solidFill>
                  <a:prstClr val="black"/>
                </a:solidFill>
              </a:rPr>
              <a:t>True or False</a:t>
            </a:r>
          </a:p>
        </p:txBody>
      </p:sp>
    </p:spTree>
    <p:extLst>
      <p:ext uri="{BB962C8B-B14F-4D97-AF65-F5344CB8AC3E}">
        <p14:creationId xmlns:p14="http://schemas.microsoft.com/office/powerpoint/2010/main" val="40797450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p:spPr>
        <p:txBody>
          <a:bodyPr/>
          <a:lstStyle/>
          <a:p>
            <a:r>
              <a:rPr lang="en-US" sz="3600" dirty="0" smtClean="0">
                <a:latin typeface="+mn-lt"/>
              </a:rPr>
              <a:t>Quiz – Fire Prevention </a:t>
            </a:r>
            <a:endParaRPr lang="en-US" sz="3600" dirty="0">
              <a:latin typeface="+mn-lt"/>
            </a:endParaRPr>
          </a:p>
        </p:txBody>
      </p:sp>
      <p:sp>
        <p:nvSpPr>
          <p:cNvPr id="6" name="TextBox 5"/>
          <p:cNvSpPr txBox="1"/>
          <p:nvPr/>
        </p:nvSpPr>
        <p:spPr>
          <a:xfrm>
            <a:off x="685800" y="2133600"/>
            <a:ext cx="7924800" cy="2554545"/>
          </a:xfrm>
          <a:prstGeom prst="rect">
            <a:avLst/>
          </a:prstGeom>
          <a:noFill/>
        </p:spPr>
        <p:txBody>
          <a:bodyPr wrap="square" rtlCol="0">
            <a:spAutoFit/>
          </a:bodyPr>
          <a:lstStyle/>
          <a:p>
            <a:pPr algn="ctr"/>
            <a:r>
              <a:rPr lang="en-US" sz="3200" b="1" dirty="0">
                <a:solidFill>
                  <a:prstClr val="black"/>
                </a:solidFill>
              </a:rPr>
              <a:t>What is the proper way to operate a fire extinguisher?</a:t>
            </a:r>
          </a:p>
          <a:p>
            <a:pPr marL="800100" lvl="1" indent="-342900">
              <a:buFont typeface="+mj-lt"/>
              <a:buAutoNum type="alphaUcPeriod"/>
            </a:pPr>
            <a:r>
              <a:rPr lang="en-US" sz="2400" dirty="0">
                <a:solidFill>
                  <a:prstClr val="black"/>
                </a:solidFill>
              </a:rPr>
              <a:t>Pull, Aim, Twist, and Shout</a:t>
            </a:r>
          </a:p>
          <a:p>
            <a:pPr marL="800100" lvl="1" indent="-342900">
              <a:buFont typeface="+mj-lt"/>
              <a:buAutoNum type="alphaUcPeriod"/>
            </a:pPr>
            <a:r>
              <a:rPr lang="en-US" sz="2400" dirty="0">
                <a:solidFill>
                  <a:prstClr val="black"/>
                </a:solidFill>
              </a:rPr>
              <a:t>Pull, Aim, Squeeze, and Sweep</a:t>
            </a:r>
          </a:p>
          <a:p>
            <a:pPr marL="800100" lvl="1" indent="-342900">
              <a:buFont typeface="+mj-lt"/>
              <a:buAutoNum type="alphaUcPeriod"/>
            </a:pPr>
            <a:r>
              <a:rPr lang="en-US" sz="2400" dirty="0">
                <a:solidFill>
                  <a:prstClr val="black"/>
                </a:solidFill>
              </a:rPr>
              <a:t>Point, Aim, and Side-to-Side</a:t>
            </a:r>
          </a:p>
          <a:p>
            <a:pPr marL="800100" lvl="1" indent="-342900">
              <a:buFont typeface="+mj-lt"/>
              <a:buAutoNum type="alphaUcPeriod"/>
            </a:pPr>
            <a:r>
              <a:rPr lang="en-US" sz="2400" dirty="0">
                <a:solidFill>
                  <a:prstClr val="black"/>
                </a:solidFill>
              </a:rPr>
              <a:t>Pull the pin and squeeze the handle</a:t>
            </a:r>
          </a:p>
        </p:txBody>
      </p:sp>
    </p:spTree>
    <p:extLst>
      <p:ext uri="{BB962C8B-B14F-4D97-AF65-F5344CB8AC3E}">
        <p14:creationId xmlns:p14="http://schemas.microsoft.com/office/powerpoint/2010/main" val="7557123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ctrTitle"/>
          </p:nvPr>
        </p:nvSpPr>
        <p:spPr>
          <a:xfrm>
            <a:off x="1297280" y="3886200"/>
            <a:ext cx="6629702" cy="1371898"/>
          </a:xfrm>
        </p:spPr>
        <p:txBody>
          <a:bodyPr/>
          <a:lstStyle/>
          <a:p>
            <a:pPr eaLnBrk="1" hangingPunct="1"/>
            <a:r>
              <a:rPr lang="en-US" sz="4800" b="1" dirty="0">
                <a:latin typeface="+mn-lt"/>
              </a:rPr>
              <a:t>Lockout/</a:t>
            </a:r>
            <a:r>
              <a:rPr lang="en-US" sz="4800" b="1" dirty="0" err="1">
                <a:latin typeface="+mn-lt"/>
              </a:rPr>
              <a:t>Tagout</a:t>
            </a:r>
            <a:endParaRPr lang="en-US" sz="6000" b="1" dirty="0">
              <a:latin typeface="+mn-lt"/>
            </a:endParaRPr>
          </a:p>
        </p:txBody>
      </p:sp>
      <p:pic>
        <p:nvPicPr>
          <p:cNvPr id="97281" name="Picture 1" descr="C:\Users\JoeBateman\Pictures\lockout life on line.jpg"/>
          <p:cNvPicPr>
            <a:picLocks noChangeAspect="1" noChangeArrowheads="1"/>
          </p:cNvPicPr>
          <p:nvPr/>
        </p:nvPicPr>
        <p:blipFill>
          <a:blip r:embed="rId3" cstate="print"/>
          <a:srcRect/>
          <a:stretch>
            <a:fillRect/>
          </a:stretch>
        </p:blipFill>
        <p:spPr bwMode="auto">
          <a:xfrm>
            <a:off x="2895600" y="1143000"/>
            <a:ext cx="3200400" cy="2877361"/>
          </a:xfrm>
          <a:prstGeom prst="rect">
            <a:avLst/>
          </a:prstGeom>
          <a:noFill/>
        </p:spPr>
      </p:pic>
    </p:spTree>
    <p:extLst>
      <p:ext uri="{BB962C8B-B14F-4D97-AF65-F5344CB8AC3E}">
        <p14:creationId xmlns:p14="http://schemas.microsoft.com/office/powerpoint/2010/main" val="183635998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0" y="-152400"/>
            <a:ext cx="8534400" cy="1325563"/>
          </a:xfrm>
        </p:spPr>
        <p:txBody>
          <a:bodyPr/>
          <a:lstStyle/>
          <a:p>
            <a:pPr eaLnBrk="1" hangingPunct="1"/>
            <a:r>
              <a:rPr lang="en-US" sz="3600" i="1" u="sng" dirty="0">
                <a:latin typeface="+mn-lt"/>
              </a:rPr>
              <a:t>When</a:t>
            </a:r>
            <a:r>
              <a:rPr lang="en-US" sz="3600" dirty="0">
                <a:latin typeface="+mn-lt"/>
              </a:rPr>
              <a:t> is </a:t>
            </a:r>
            <a:r>
              <a:rPr lang="en-US" sz="3600" dirty="0" smtClean="0">
                <a:latin typeface="+mn-lt"/>
              </a:rPr>
              <a:t>Lock Out Tag Out </a:t>
            </a:r>
            <a:r>
              <a:rPr lang="en-US" sz="3600" dirty="0">
                <a:latin typeface="+mn-lt"/>
              </a:rPr>
              <a:t>Required?</a:t>
            </a:r>
          </a:p>
        </p:txBody>
      </p:sp>
      <p:sp>
        <p:nvSpPr>
          <p:cNvPr id="5123" name="Rectangle 5"/>
          <p:cNvSpPr>
            <a:spLocks noGrp="1" noChangeArrowheads="1"/>
          </p:cNvSpPr>
          <p:nvPr>
            <p:ph type="body" idx="1"/>
          </p:nvPr>
        </p:nvSpPr>
        <p:spPr>
          <a:xfrm>
            <a:off x="685800" y="914400"/>
            <a:ext cx="7886700" cy="4351338"/>
          </a:xfrm>
        </p:spPr>
        <p:txBody>
          <a:bodyPr/>
          <a:lstStyle/>
          <a:p>
            <a:pPr eaLnBrk="1" hangingPunct="1"/>
            <a:endParaRPr lang="en-US" sz="3000" dirty="0"/>
          </a:p>
          <a:p>
            <a:pPr eaLnBrk="1" hangingPunct="1"/>
            <a:r>
              <a:rPr lang="en-US" sz="3000" dirty="0"/>
              <a:t>Servicing, maintaining, or un-jamming equipment where:</a:t>
            </a:r>
          </a:p>
          <a:p>
            <a:pPr lvl="1" eaLnBrk="1" hangingPunct="1"/>
            <a:r>
              <a:rPr lang="en-US" sz="2600" dirty="0"/>
              <a:t>Hazardous energy exists</a:t>
            </a:r>
          </a:p>
          <a:p>
            <a:pPr lvl="1" eaLnBrk="1" hangingPunct="1"/>
            <a:r>
              <a:rPr lang="en-US" sz="2600" dirty="0" smtClean="0"/>
              <a:t>When a </a:t>
            </a:r>
            <a:r>
              <a:rPr lang="en-US" sz="2600" dirty="0"/>
              <a:t>start-up could occur</a:t>
            </a:r>
          </a:p>
          <a:p>
            <a:pPr lvl="1" eaLnBrk="1" hangingPunct="1"/>
            <a:r>
              <a:rPr lang="en-US" sz="2600" dirty="0"/>
              <a:t>Either of these could injure a worker</a:t>
            </a:r>
          </a:p>
        </p:txBody>
      </p:sp>
      <p:pic>
        <p:nvPicPr>
          <p:cNvPr id="192514" name="Picture 2" descr="http://i.ytimg.com/vi/Kj4kcpL1-pI/0.jpg"/>
          <p:cNvPicPr>
            <a:picLocks noChangeAspect="1" noChangeArrowheads="1"/>
          </p:cNvPicPr>
          <p:nvPr/>
        </p:nvPicPr>
        <p:blipFill>
          <a:blip r:embed="rId3" cstate="print"/>
          <a:srcRect/>
          <a:stretch>
            <a:fillRect/>
          </a:stretch>
        </p:blipFill>
        <p:spPr bwMode="auto">
          <a:xfrm>
            <a:off x="2249715" y="3886200"/>
            <a:ext cx="4644571" cy="1928813"/>
          </a:xfrm>
          <a:prstGeom prst="rect">
            <a:avLst/>
          </a:prstGeom>
          <a:noFill/>
        </p:spPr>
      </p:pic>
    </p:spTree>
    <p:extLst>
      <p:ext uri="{BB962C8B-B14F-4D97-AF65-F5344CB8AC3E}">
        <p14:creationId xmlns:p14="http://schemas.microsoft.com/office/powerpoint/2010/main" val="200360855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8521</TotalTime>
  <Words>11270</Words>
  <Application>Microsoft Office PowerPoint</Application>
  <PresentationFormat>On-screen Show (4:3)</PresentationFormat>
  <Paragraphs>1573</Paragraphs>
  <Slides>191</Slides>
  <Notes>157</Notes>
  <HiddenSlides>0</HiddenSlides>
  <MMClips>1</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191</vt:i4>
      </vt:variant>
    </vt:vector>
  </HeadingPairs>
  <TitlesOfParts>
    <vt:vector size="198" baseType="lpstr">
      <vt:lpstr>1_Office Theme</vt:lpstr>
      <vt:lpstr>2_Office Theme</vt:lpstr>
      <vt:lpstr>3_Office Theme</vt:lpstr>
      <vt:lpstr>4_Office Theme</vt:lpstr>
      <vt:lpstr>5_Office Theme</vt:lpstr>
      <vt:lpstr>Document</vt:lpstr>
      <vt:lpstr>Clip</vt:lpstr>
      <vt:lpstr>Hazard Recognition in Scrap Recycling</vt:lpstr>
      <vt:lpstr>Disclaimers</vt:lpstr>
      <vt:lpstr>Introduction</vt:lpstr>
      <vt:lpstr>Learning Objectives</vt:lpstr>
      <vt:lpstr>PowerPoint Presentation</vt:lpstr>
      <vt:lpstr>PowerPoint Presentation</vt:lpstr>
      <vt:lpstr>PowerPoint Presentation</vt:lpstr>
      <vt:lpstr>Incident</vt:lpstr>
      <vt:lpstr>PowerPoint Presentation</vt:lpstr>
      <vt:lpstr>PowerPoint Presentation</vt:lpstr>
      <vt:lpstr>PowerPoint Presentation</vt:lpstr>
      <vt:lpstr>PowerPoint Presentation</vt:lpstr>
      <vt:lpstr>PowerPoint Presentation</vt:lpstr>
      <vt:lpstr>Quiz – Hazard Recognition</vt:lpstr>
      <vt:lpstr>Quiz – Hazard Recognition</vt:lpstr>
      <vt:lpstr>Quiz – Hazard Recognition</vt:lpstr>
      <vt:lpstr>Quiz – Hazard Recognition</vt:lpstr>
      <vt:lpstr>Quiz – Hazard Recognition</vt:lpstr>
      <vt:lpstr>Do you see any hazards here?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do you use your seatbelt?</vt:lpstr>
      <vt:lpstr>Wear that seatbelt . . . Always!</vt:lpstr>
      <vt:lpstr>  Understanding your equipment  </vt:lpstr>
      <vt:lpstr>Center of Gravity</vt:lpstr>
      <vt:lpstr>Understanding your equipment</vt:lpstr>
      <vt:lpstr>Understanding your equipment</vt:lpstr>
      <vt:lpstr>Personnel Lifting Baskets</vt:lpstr>
      <vt:lpstr>      Loading/Unloading Trailers </vt:lpstr>
      <vt:lpstr>PowerPoint Presentation</vt:lpstr>
      <vt:lpstr>PowerPoint Presentation</vt:lpstr>
      <vt:lpstr>Re-fueling</vt:lpstr>
      <vt:lpstr>Re-fueling</vt:lpstr>
      <vt:lpstr>PowerPoint Presentation</vt:lpstr>
      <vt:lpstr>PowerPoint Presentation</vt:lpstr>
      <vt:lpstr>PowerPoint Presentation</vt:lpstr>
      <vt:lpstr>Knowing the hazards around Powered Industrial Vehicles</vt:lpstr>
      <vt:lpstr>Training and Operator Certification</vt:lpstr>
      <vt:lpstr>Mobile equipment checklist</vt:lpstr>
      <vt:lpstr>Quiz – Mobile Equipment</vt:lpstr>
      <vt:lpstr>Quiz – Mobile Equipment</vt:lpstr>
      <vt:lpstr>Quiz – Mobile Equipment</vt:lpstr>
      <vt:lpstr>Quiz – Mobile Equipment</vt:lpstr>
      <vt:lpstr>Quiz – Mobile Equipment</vt:lpstr>
      <vt:lpstr>Accident Scenario</vt:lpstr>
      <vt:lpstr>What happened</vt:lpstr>
      <vt:lpstr>Corrective Actions</vt:lpstr>
      <vt:lpstr>Corrective Actions</vt:lpstr>
      <vt:lpstr>PowerPoint Presentation</vt:lpstr>
      <vt:lpstr>PowerPoint Presentation</vt:lpstr>
      <vt:lpstr>Fire Prevention and Housekeeping</vt:lpstr>
      <vt:lpstr>Good Housekeeping</vt:lpstr>
      <vt:lpstr>Class A fire</vt:lpstr>
      <vt:lpstr>Class B fire</vt:lpstr>
      <vt:lpstr>Class C fire</vt:lpstr>
      <vt:lpstr>Class D fire</vt:lpstr>
      <vt:lpstr>Incipient stage fire</vt:lpstr>
      <vt:lpstr>Fire extinguishers</vt:lpstr>
      <vt:lpstr>Fire extinguishers</vt:lpstr>
      <vt:lpstr>Fire extinguishers</vt:lpstr>
      <vt:lpstr>Fire prevention checklist</vt:lpstr>
      <vt:lpstr>Housekeeping checklist</vt:lpstr>
      <vt:lpstr>Quiz – Fire Prevention </vt:lpstr>
      <vt:lpstr>Quiz – Fire Prevention </vt:lpstr>
      <vt:lpstr>Quiz – Fire Prevention </vt:lpstr>
      <vt:lpstr>Quiz – Fire Prevention </vt:lpstr>
      <vt:lpstr>Quiz – Fire Prevention </vt:lpstr>
      <vt:lpstr>Lockout/Tagout</vt:lpstr>
      <vt:lpstr>When is Lock Out Tag Out Required?</vt:lpstr>
      <vt:lpstr>Use Lock Out Tag Out when:</vt:lpstr>
      <vt:lpstr>Energy Sources</vt:lpstr>
      <vt:lpstr>Remember</vt:lpstr>
      <vt:lpstr>What do we Lockout?  </vt:lpstr>
      <vt:lpstr>Machinery with Multiple LOTO Points</vt:lpstr>
      <vt:lpstr>What about this? </vt:lpstr>
      <vt:lpstr>A 47-year-old man was operating a forklift in the bed of a semi-trailer. As the truck driver was pulling away from the dock, the forklift fell from the trailer bed to the ground...The forklift operator was able to get himself off the ground and enter the facility, where he was treated by medical personnel. Approximately 16 hours later he died as a result of the injuries he suffered. </vt:lpstr>
      <vt:lpstr>Always Chock Your Wheels</vt:lpstr>
      <vt:lpstr>Glad Hand Locks</vt:lpstr>
      <vt:lpstr> Make it Foolproof</vt:lpstr>
      <vt:lpstr>Authorized Employee</vt:lpstr>
      <vt:lpstr>Affected Employees</vt:lpstr>
      <vt:lpstr>Where to Begin </vt:lpstr>
      <vt:lpstr>Where to Begin</vt:lpstr>
      <vt:lpstr>Types of Lockout Devices</vt:lpstr>
      <vt:lpstr>Overhead Crane Controls/Plugs</vt:lpstr>
      <vt:lpstr>Breakers</vt:lpstr>
      <vt:lpstr>Wall Switches</vt:lpstr>
      <vt:lpstr>Options for mobile equipment</vt:lpstr>
      <vt:lpstr>Requirements for LOTO Devices</vt:lpstr>
      <vt:lpstr>Remember</vt:lpstr>
      <vt:lpstr>Use a Tag</vt:lpstr>
      <vt:lpstr>Always Lock it Out!</vt:lpstr>
      <vt:lpstr>Label your Lockout Points</vt:lpstr>
      <vt:lpstr>Lock Out Tag Out Checklist</vt:lpstr>
      <vt:lpstr>Quiz – Lock Out Tag Out</vt:lpstr>
      <vt:lpstr>Quiz – Lock Out Tag Out</vt:lpstr>
      <vt:lpstr>Quiz – Lock Out Tag Out</vt:lpstr>
      <vt:lpstr>Quiz – Lock Out Tag Out</vt:lpstr>
      <vt:lpstr>Quiz – Lock Out Tag Out</vt:lpstr>
      <vt:lpstr>HAZARD COMMUNICATION</vt:lpstr>
      <vt:lpstr>PowerPoint Presentation</vt:lpstr>
      <vt:lpstr>The HazCom Standard</vt:lpstr>
      <vt:lpstr>How it Works</vt:lpstr>
      <vt:lpstr>Hazardous Chemical</vt:lpstr>
      <vt:lpstr>Physical Hazard</vt:lpstr>
      <vt:lpstr> Health Hazard </vt:lpstr>
      <vt:lpstr>Health Hazard</vt:lpstr>
      <vt:lpstr>A Simple Asphyxiant </vt:lpstr>
      <vt:lpstr>Combustible Dust </vt:lpstr>
      <vt:lpstr>Pyrophoric Gas  </vt:lpstr>
      <vt:lpstr>2012 Changes</vt:lpstr>
      <vt:lpstr>Safety Data Sheets</vt:lpstr>
      <vt:lpstr>Safety Data Sheets</vt:lpstr>
      <vt:lpstr>Safety Data Sheets</vt:lpstr>
      <vt:lpstr>Safety Data Sheets </vt:lpstr>
      <vt:lpstr>Labels</vt:lpstr>
      <vt:lpstr>Labeling</vt:lpstr>
      <vt:lpstr>Labeling Exemptions</vt:lpstr>
      <vt:lpstr>Container Labeling Exemptions</vt:lpstr>
      <vt:lpstr>Re-Labeling</vt:lpstr>
      <vt:lpstr>Re-Labeling</vt:lpstr>
      <vt:lpstr>2012 Changes</vt:lpstr>
      <vt:lpstr>Pictograms</vt:lpstr>
      <vt:lpstr>Pictograms</vt:lpstr>
      <vt:lpstr>Pictograms</vt:lpstr>
      <vt:lpstr>Pictograms</vt:lpstr>
      <vt:lpstr>Pictograms</vt:lpstr>
      <vt:lpstr>Pictograms</vt:lpstr>
      <vt:lpstr>Pictograms</vt:lpstr>
      <vt:lpstr>HAZCOM Program</vt:lpstr>
      <vt:lpstr>HAZCOM Written Program</vt:lpstr>
      <vt:lpstr>HAZCOM Witten Program</vt:lpstr>
      <vt:lpstr>Requirements</vt:lpstr>
      <vt:lpstr>HAZCOM Written Program</vt:lpstr>
      <vt:lpstr>Employer Responsibility</vt:lpstr>
      <vt:lpstr>Employee Responsibilities</vt:lpstr>
      <vt:lpstr>Hazard Communication checklist</vt:lpstr>
      <vt:lpstr>Quiz – Hazard Communication </vt:lpstr>
      <vt:lpstr>Quiz – Hazard Communication</vt:lpstr>
      <vt:lpstr>Quiz – Hazard Communication </vt:lpstr>
      <vt:lpstr>Quiz – Hazard Communication </vt:lpstr>
      <vt:lpstr>Quiz – Hazard Communication</vt:lpstr>
      <vt:lpstr>PowerPoint Presentation</vt:lpstr>
      <vt:lpstr>Personal Protective Equipment</vt:lpstr>
      <vt:lpstr>Prescription Eye Protection</vt:lpstr>
      <vt:lpstr>Eye and face protection</vt:lpstr>
      <vt:lpstr>Eyewash Stations</vt:lpstr>
      <vt:lpstr>Types of foot protection</vt:lpstr>
      <vt:lpstr>Types of hand protection</vt:lpstr>
      <vt:lpstr>Hearing Protection</vt:lpstr>
      <vt:lpstr>Hearing Protection</vt:lpstr>
      <vt:lpstr>Hearing Protection</vt:lpstr>
      <vt:lpstr>Hearing Protection</vt:lpstr>
      <vt:lpstr>Respirators</vt:lpstr>
      <vt:lpstr>Cleaning, Storage and Maintenance</vt:lpstr>
      <vt:lpstr>PPE checklist</vt:lpstr>
      <vt:lpstr>PowerPoint Presentation</vt:lpstr>
      <vt:lpstr>Developing a PPE Hazard Assessment</vt:lpstr>
      <vt:lpstr>Developing a PPE Hazard Assessment</vt:lpstr>
      <vt:lpstr>PowerPoint Presentation</vt:lpstr>
      <vt:lpstr>Developing a PPE Hazard Assessment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 Recognition in Scrap Recycling</dc:title>
  <dc:creator>Tsmith</dc:creator>
  <cp:lastModifiedBy>Tsmith</cp:lastModifiedBy>
  <cp:revision>134</cp:revision>
  <dcterms:created xsi:type="dcterms:W3CDTF">2016-12-07T11:15:09Z</dcterms:created>
  <dcterms:modified xsi:type="dcterms:W3CDTF">2017-01-30T19:15:14Z</dcterms:modified>
</cp:coreProperties>
</file>