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5"/>
  </p:notesMasterIdLst>
  <p:sldIdLst>
    <p:sldId id="29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Lst>
  <p:sldSz cx="12192000" cy="6858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2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F7DCD-B0D2-1F3E-C344-D73E18F7A2D8}" v="125" dt="2025-02-04T14:20:13.656"/>
    <p1510:client id="{D2234032-B216-30AE-AF17-E7BA023D1C1E}" v="133" dt="2025-02-04T20:51:17.7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02EA1F8D-3477-435C-9D1F-96F0359E7F15}" type="datetimeFigureOut">
              <a:rPr lang="en-US" smtClean="0"/>
              <a:t>2/24/2025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1D0B7321-4597-46A6-9CFB-5CB5F854918E}" type="slidenum">
              <a:rPr lang="en-US" smtClean="0"/>
              <a:t>‹#›</a:t>
            </a:fld>
            <a:endParaRPr lang="en-US"/>
          </a:p>
        </p:txBody>
      </p:sp>
    </p:spTree>
    <p:extLst>
      <p:ext uri="{BB962C8B-B14F-4D97-AF65-F5344CB8AC3E}">
        <p14:creationId xmlns:p14="http://schemas.microsoft.com/office/powerpoint/2010/main" val="289915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0B7321-4597-46A6-9CFB-5CB5F854918E}" type="slidenum">
              <a:rPr lang="en-US" smtClean="0"/>
              <a:t>20</a:t>
            </a:fld>
            <a:endParaRPr lang="en-US"/>
          </a:p>
        </p:txBody>
      </p:sp>
    </p:spTree>
    <p:extLst>
      <p:ext uri="{BB962C8B-B14F-4D97-AF65-F5344CB8AC3E}">
        <p14:creationId xmlns:p14="http://schemas.microsoft.com/office/powerpoint/2010/main" val="1800894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olorful background with black text&#10;&#10;Description automatically generated">
            <a:extLst>
              <a:ext uri="{FF2B5EF4-FFF2-40B4-BE49-F238E27FC236}">
                <a16:creationId xmlns:a16="http://schemas.microsoft.com/office/drawing/2014/main" id="{D7E487B0-08AA-A199-4244-28962FE254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844379" y="172993"/>
            <a:ext cx="9144000" cy="2076567"/>
          </a:xfrm>
        </p:spPr>
        <p:txBody>
          <a:bodyPr anchor="b">
            <a:normAutofit/>
          </a:bodyPr>
          <a:lstStyle>
            <a:lvl1pPr algn="l">
              <a:lnSpc>
                <a:spcPts val="5500"/>
              </a:lnSpc>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844376" y="3058338"/>
            <a:ext cx="8225481" cy="586905"/>
          </a:xfrm>
        </p:spPr>
        <p:txBody>
          <a:bodyPr>
            <a:normAutofit/>
          </a:bodyPr>
          <a:lstStyle>
            <a:lvl1pPr marL="0" indent="0" algn="l">
              <a:lnSpc>
                <a:spcPts val="2640"/>
              </a:lnSpc>
              <a:spcBef>
                <a:spcPts val="0"/>
              </a:spcBef>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1D6E5D59-92BC-38F2-E3BF-61290F738A6C}"/>
              </a:ext>
            </a:extLst>
          </p:cNvPr>
          <p:cNvSpPr>
            <a:spLocks noGrp="1"/>
          </p:cNvSpPr>
          <p:nvPr>
            <p:ph type="body" sz="quarter" idx="10" hasCustomPrompt="1"/>
          </p:nvPr>
        </p:nvSpPr>
        <p:spPr>
          <a:xfrm>
            <a:off x="844376" y="3929445"/>
            <a:ext cx="8366125" cy="678996"/>
          </a:xfrm>
        </p:spPr>
        <p:txBody>
          <a:bodyPr>
            <a:normAutofit/>
          </a:bodyPr>
          <a:lstStyle>
            <a:lvl1pPr marL="0" indent="0">
              <a:lnSpc>
                <a:spcPts val="2160"/>
              </a:lnSpc>
              <a:spcBef>
                <a:spcPts val="0"/>
              </a:spcBef>
              <a:buNone/>
              <a:defRPr sz="1800" b="1" spc="10" baseline="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51753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9" y="444149"/>
            <a:ext cx="5675492" cy="797630"/>
          </a:xfrm>
        </p:spPr>
        <p:txBody>
          <a:bodyPr anchor="t"/>
          <a:lstStyle/>
          <a:p>
            <a:r>
              <a:rPr lang="en-US"/>
              <a:t>Click to edit Master title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7FD2646C-E5FE-28E4-82A2-A5431D3D049C}"/>
              </a:ext>
            </a:extLst>
          </p:cNvPr>
          <p:cNvSpPr>
            <a:spLocks noGrp="1"/>
          </p:cNvSpPr>
          <p:nvPr>
            <p:ph type="pic" sz="quarter" idx="10"/>
          </p:nvPr>
        </p:nvSpPr>
        <p:spPr>
          <a:xfrm>
            <a:off x="6303264" y="0"/>
            <a:ext cx="5888736" cy="6720840"/>
          </a:xfrm>
        </p:spPr>
        <p:txBody>
          <a:bodyPr/>
          <a:lstStyle/>
          <a:p>
            <a:endParaRPr lang="en-US"/>
          </a:p>
        </p:txBody>
      </p:sp>
    </p:spTree>
    <p:extLst>
      <p:ext uri="{BB962C8B-B14F-4D97-AF65-F5344CB8AC3E}">
        <p14:creationId xmlns:p14="http://schemas.microsoft.com/office/powerpoint/2010/main" val="321502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2110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2699717"/>
            <a:ext cx="4975582" cy="653082"/>
          </a:xfrm>
        </p:spPr>
        <p:txBody>
          <a:bodyPr>
            <a:noAutofit/>
          </a:bodyPr>
          <a:lstStyle>
            <a:lvl1pPr>
              <a:defRPr sz="2300" b="1">
                <a:solidFill>
                  <a:schemeClr val="accent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1BE3FDB2-A561-C16A-D1D9-5D0C1583E2F5}"/>
              </a:ext>
            </a:extLst>
          </p:cNvPr>
          <p:cNvSpPr>
            <a:spLocks noGrp="1"/>
          </p:cNvSpPr>
          <p:nvPr>
            <p:ph idx="16"/>
          </p:nvPr>
        </p:nvSpPr>
        <p:spPr>
          <a:xfrm>
            <a:off x="6347175" y="3135132"/>
            <a:ext cx="4975580" cy="2520601"/>
          </a:xfrm>
        </p:spPr>
        <p:txBody>
          <a:bodyPr>
            <a:normAutofit/>
          </a:bodyPr>
          <a:lstStyle>
            <a:lvl1pPr marL="0" indent="0">
              <a:lnSpc>
                <a:spcPts val="29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3" name="Text Placeholder 10">
            <a:extLst>
              <a:ext uri="{FF2B5EF4-FFF2-40B4-BE49-F238E27FC236}">
                <a16:creationId xmlns:a16="http://schemas.microsoft.com/office/drawing/2014/main" id="{B0BD3649-D8BE-A554-7F33-58A839359870}"/>
              </a:ext>
            </a:extLst>
          </p:cNvPr>
          <p:cNvSpPr>
            <a:spLocks noGrp="1"/>
          </p:cNvSpPr>
          <p:nvPr>
            <p:ph type="body" sz="quarter" idx="17"/>
          </p:nvPr>
        </p:nvSpPr>
        <p:spPr>
          <a:xfrm>
            <a:off x="6347173" y="2699717"/>
            <a:ext cx="4975582" cy="653082"/>
          </a:xfrm>
        </p:spPr>
        <p:txBody>
          <a:bodyPr>
            <a:noAutofit/>
          </a:bodyPr>
          <a:lstStyle>
            <a:lvl1pPr>
              <a:defRPr sz="23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992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9976558" cy="1109489"/>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Content Placeholder 2">
            <a:extLst>
              <a:ext uri="{FF2B5EF4-FFF2-40B4-BE49-F238E27FC236}">
                <a16:creationId xmlns:a16="http://schemas.microsoft.com/office/drawing/2014/main" id="{376EDB06-94BE-576A-6EBD-3BD2F8A37F21}"/>
              </a:ext>
            </a:extLst>
          </p:cNvPr>
          <p:cNvSpPr>
            <a:spLocks noGrp="1"/>
          </p:cNvSpPr>
          <p:nvPr>
            <p:ph idx="13"/>
          </p:nvPr>
        </p:nvSpPr>
        <p:spPr>
          <a:xfrm>
            <a:off x="5672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1" name="Text Placeholder 10">
            <a:extLst>
              <a:ext uri="{FF2B5EF4-FFF2-40B4-BE49-F238E27FC236}">
                <a16:creationId xmlns:a16="http://schemas.microsoft.com/office/drawing/2014/main" id="{9F86B795-E788-929E-7ADC-D57D321E5A60}"/>
              </a:ext>
            </a:extLst>
          </p:cNvPr>
          <p:cNvSpPr>
            <a:spLocks noGrp="1"/>
          </p:cNvSpPr>
          <p:nvPr>
            <p:ph type="body" sz="quarter" idx="15"/>
          </p:nvPr>
        </p:nvSpPr>
        <p:spPr>
          <a:xfrm>
            <a:off x="5672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9" name="Content Placeholder 2">
            <a:extLst>
              <a:ext uri="{FF2B5EF4-FFF2-40B4-BE49-F238E27FC236}">
                <a16:creationId xmlns:a16="http://schemas.microsoft.com/office/drawing/2014/main" id="{40AFE8EB-B297-44A7-DE69-42C65B8FAF64}"/>
              </a:ext>
            </a:extLst>
          </p:cNvPr>
          <p:cNvSpPr>
            <a:spLocks noGrp="1"/>
          </p:cNvSpPr>
          <p:nvPr>
            <p:ph idx="16"/>
          </p:nvPr>
        </p:nvSpPr>
        <p:spPr>
          <a:xfrm>
            <a:off x="43264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0" name="Text Placeholder 10">
            <a:extLst>
              <a:ext uri="{FF2B5EF4-FFF2-40B4-BE49-F238E27FC236}">
                <a16:creationId xmlns:a16="http://schemas.microsoft.com/office/drawing/2014/main" id="{E9807F3A-8637-4A74-675A-DB53DF4DC59B}"/>
              </a:ext>
            </a:extLst>
          </p:cNvPr>
          <p:cNvSpPr>
            <a:spLocks noGrp="1"/>
          </p:cNvSpPr>
          <p:nvPr>
            <p:ph type="body" sz="quarter" idx="17"/>
          </p:nvPr>
        </p:nvSpPr>
        <p:spPr>
          <a:xfrm>
            <a:off x="43264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4" name="Content Placeholder 2">
            <a:extLst>
              <a:ext uri="{FF2B5EF4-FFF2-40B4-BE49-F238E27FC236}">
                <a16:creationId xmlns:a16="http://schemas.microsoft.com/office/drawing/2014/main" id="{B9288C00-70F4-F779-2E34-E21247C1DA42}"/>
              </a:ext>
            </a:extLst>
          </p:cNvPr>
          <p:cNvSpPr>
            <a:spLocks noGrp="1"/>
          </p:cNvSpPr>
          <p:nvPr>
            <p:ph idx="18"/>
          </p:nvPr>
        </p:nvSpPr>
        <p:spPr>
          <a:xfrm>
            <a:off x="8085664" y="4749453"/>
            <a:ext cx="3406425" cy="1470726"/>
          </a:xfrm>
        </p:spPr>
        <p:txBody>
          <a:bodyPr>
            <a:normAutofit/>
          </a:bodyPr>
          <a:lstStyle>
            <a:lvl1pPr marL="0" indent="0">
              <a:lnSpc>
                <a:spcPts val="2600"/>
              </a:lnSpc>
              <a:spcBef>
                <a:spcPts val="0"/>
              </a:spcBef>
              <a:buFontTx/>
              <a:buNone/>
              <a:defRPr sz="18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15" name="Text Placeholder 10">
            <a:extLst>
              <a:ext uri="{FF2B5EF4-FFF2-40B4-BE49-F238E27FC236}">
                <a16:creationId xmlns:a16="http://schemas.microsoft.com/office/drawing/2014/main" id="{A24D37FA-E500-CC52-4CE6-F337A6DC8F1F}"/>
              </a:ext>
            </a:extLst>
          </p:cNvPr>
          <p:cNvSpPr>
            <a:spLocks noGrp="1"/>
          </p:cNvSpPr>
          <p:nvPr>
            <p:ph type="body" sz="quarter" idx="19"/>
          </p:nvPr>
        </p:nvSpPr>
        <p:spPr>
          <a:xfrm>
            <a:off x="8085662" y="4370482"/>
            <a:ext cx="3406427" cy="540185"/>
          </a:xfrm>
        </p:spPr>
        <p:txBody>
          <a:bodyPr>
            <a:noAutofit/>
          </a:bodyPr>
          <a:lstStyle>
            <a:lvl1pPr>
              <a:lnSpc>
                <a:spcPts val="2900"/>
              </a:lnSpc>
              <a:defRPr sz="2000" b="1">
                <a:solidFill>
                  <a:schemeClr val="accent1"/>
                </a:solidFill>
              </a:defRPr>
            </a:lvl1pPr>
          </a:lstStyle>
          <a:p>
            <a:pPr lvl="0"/>
            <a:r>
              <a:rPr lang="en-US"/>
              <a:t>Click to edit Master text</a:t>
            </a:r>
          </a:p>
        </p:txBody>
      </p:sp>
      <p:sp>
        <p:nvSpPr>
          <p:cNvPr id="17" name="Picture Placeholder 16">
            <a:extLst>
              <a:ext uri="{FF2B5EF4-FFF2-40B4-BE49-F238E27FC236}">
                <a16:creationId xmlns:a16="http://schemas.microsoft.com/office/drawing/2014/main" id="{4F751511-885B-C47A-B052-2C43A1AADC5A}"/>
              </a:ext>
            </a:extLst>
          </p:cNvPr>
          <p:cNvSpPr>
            <a:spLocks noGrp="1"/>
          </p:cNvSpPr>
          <p:nvPr>
            <p:ph type="pic" sz="quarter" idx="20"/>
          </p:nvPr>
        </p:nvSpPr>
        <p:spPr>
          <a:xfrm>
            <a:off x="700264" y="2776362"/>
            <a:ext cx="2926080" cy="1463040"/>
          </a:xfrm>
        </p:spPr>
        <p:txBody>
          <a:bodyPr/>
          <a:lstStyle/>
          <a:p>
            <a:endParaRPr lang="en-US"/>
          </a:p>
        </p:txBody>
      </p:sp>
      <p:sp>
        <p:nvSpPr>
          <p:cNvPr id="19" name="Picture Placeholder 16">
            <a:extLst>
              <a:ext uri="{FF2B5EF4-FFF2-40B4-BE49-F238E27FC236}">
                <a16:creationId xmlns:a16="http://schemas.microsoft.com/office/drawing/2014/main" id="{C9C29F47-9998-5569-8EE0-7728212CA0DC}"/>
              </a:ext>
            </a:extLst>
          </p:cNvPr>
          <p:cNvSpPr>
            <a:spLocks noGrp="1"/>
          </p:cNvSpPr>
          <p:nvPr>
            <p:ph type="pic" sz="quarter" idx="21"/>
          </p:nvPr>
        </p:nvSpPr>
        <p:spPr>
          <a:xfrm>
            <a:off x="4448176" y="2776362"/>
            <a:ext cx="2926080" cy="1463040"/>
          </a:xfrm>
        </p:spPr>
        <p:txBody>
          <a:bodyPr/>
          <a:lstStyle/>
          <a:p>
            <a:endParaRPr lang="en-US"/>
          </a:p>
        </p:txBody>
      </p:sp>
      <p:sp>
        <p:nvSpPr>
          <p:cNvPr id="20" name="Picture Placeholder 16">
            <a:extLst>
              <a:ext uri="{FF2B5EF4-FFF2-40B4-BE49-F238E27FC236}">
                <a16:creationId xmlns:a16="http://schemas.microsoft.com/office/drawing/2014/main" id="{0D4218FA-8CA5-7FC4-26C0-48A93AE94857}"/>
              </a:ext>
            </a:extLst>
          </p:cNvPr>
          <p:cNvSpPr>
            <a:spLocks noGrp="1"/>
          </p:cNvSpPr>
          <p:nvPr>
            <p:ph type="pic" sz="quarter" idx="22"/>
          </p:nvPr>
        </p:nvSpPr>
        <p:spPr>
          <a:xfrm>
            <a:off x="8196087" y="2776362"/>
            <a:ext cx="2926080" cy="1463040"/>
          </a:xfrm>
        </p:spPr>
        <p:txBody>
          <a:bodyPr/>
          <a:lstStyle/>
          <a:p>
            <a:endParaRPr lang="en-US"/>
          </a:p>
        </p:txBody>
      </p:sp>
    </p:spTree>
    <p:extLst>
      <p:ext uri="{BB962C8B-B14F-4D97-AF65-F5344CB8AC3E}">
        <p14:creationId xmlns:p14="http://schemas.microsoft.com/office/powerpoint/2010/main" val="28784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8071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D02348E7-BFE4-ECB8-DEE4-865A6D6A1AA4}"/>
              </a:ext>
            </a:extLst>
          </p:cNvPr>
          <p:cNvSpPr>
            <a:spLocks noGrp="1" noChangeAspect="1"/>
          </p:cNvSpPr>
          <p:nvPr>
            <p:ph type="pic" sz="quarter" idx="10"/>
          </p:nvPr>
        </p:nvSpPr>
        <p:spPr>
          <a:xfrm>
            <a:off x="6513127" y="932127"/>
            <a:ext cx="4864608" cy="4873453"/>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F9C3F28E-DAB1-CF99-F3BB-B6B303524326}"/>
              </a:ext>
            </a:extLst>
          </p:cNvPr>
          <p:cNvSpPr>
            <a:spLocks noGrp="1"/>
          </p:cNvSpPr>
          <p:nvPr>
            <p:ph type="body" sz="quarter" idx="11"/>
          </p:nvPr>
        </p:nvSpPr>
        <p:spPr>
          <a:xfrm>
            <a:off x="903816" y="2245958"/>
            <a:ext cx="5124450" cy="3036887"/>
          </a:xfrm>
        </p:spPr>
        <p:txBody>
          <a:bodyPr>
            <a:normAutofit/>
          </a:bodyPr>
          <a:lstStyle>
            <a:lvl1pPr>
              <a:lnSpc>
                <a:spcPts val="3700"/>
              </a:lnSpc>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18997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F422B919-561D-CBC5-77FF-1548AA136E4A}"/>
              </a:ext>
            </a:extLst>
          </p:cNvPr>
          <p:cNvSpPr>
            <a:spLocks noGrp="1" noChangeAspect="1"/>
          </p:cNvSpPr>
          <p:nvPr>
            <p:ph type="pic" sz="quarter" idx="10"/>
          </p:nvPr>
        </p:nvSpPr>
        <p:spPr>
          <a:xfrm>
            <a:off x="5276313" y="509888"/>
            <a:ext cx="3931920" cy="393906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9" name="Picture Placeholder 6">
            <a:extLst>
              <a:ext uri="{FF2B5EF4-FFF2-40B4-BE49-F238E27FC236}">
                <a16:creationId xmlns:a16="http://schemas.microsoft.com/office/drawing/2014/main" id="{EA1524FF-FF67-5C3E-7766-90856C64294A}"/>
              </a:ext>
            </a:extLst>
          </p:cNvPr>
          <p:cNvSpPr>
            <a:spLocks noGrp="1" noChangeAspect="1"/>
          </p:cNvSpPr>
          <p:nvPr>
            <p:ph type="pic" sz="quarter" idx="13"/>
          </p:nvPr>
        </p:nvSpPr>
        <p:spPr>
          <a:xfrm>
            <a:off x="7838439" y="4529277"/>
            <a:ext cx="1737360" cy="1740522"/>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0" name="Picture Placeholder 6">
            <a:extLst>
              <a:ext uri="{FF2B5EF4-FFF2-40B4-BE49-F238E27FC236}">
                <a16:creationId xmlns:a16="http://schemas.microsoft.com/office/drawing/2014/main" id="{50DE50CD-2D51-380B-CB28-F8BBAC73D198}"/>
              </a:ext>
            </a:extLst>
          </p:cNvPr>
          <p:cNvSpPr>
            <a:spLocks noGrp="1" noChangeAspect="1"/>
          </p:cNvSpPr>
          <p:nvPr>
            <p:ph type="pic" sz="quarter" idx="14"/>
          </p:nvPr>
        </p:nvSpPr>
        <p:spPr>
          <a:xfrm>
            <a:off x="9340315" y="2576663"/>
            <a:ext cx="2313432" cy="2317636"/>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35235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1" name="Picture Placeholder 6">
            <a:extLst>
              <a:ext uri="{FF2B5EF4-FFF2-40B4-BE49-F238E27FC236}">
                <a16:creationId xmlns:a16="http://schemas.microsoft.com/office/drawing/2014/main" id="{B0238F6F-4A56-C901-F6F2-29CA683C1DA4}"/>
              </a:ext>
            </a:extLst>
          </p:cNvPr>
          <p:cNvSpPr>
            <a:spLocks noGrp="1" noChangeAspect="1"/>
          </p:cNvSpPr>
          <p:nvPr>
            <p:ph type="pic" sz="quarter" idx="13"/>
          </p:nvPr>
        </p:nvSpPr>
        <p:spPr>
          <a:xfrm>
            <a:off x="5389846"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2" name="Picture Placeholder 6">
            <a:extLst>
              <a:ext uri="{FF2B5EF4-FFF2-40B4-BE49-F238E27FC236}">
                <a16:creationId xmlns:a16="http://schemas.microsoft.com/office/drawing/2014/main" id="{4CE61439-6690-9DA3-060B-734CC7F5D14F}"/>
              </a:ext>
            </a:extLst>
          </p:cNvPr>
          <p:cNvSpPr>
            <a:spLocks noGrp="1" noChangeAspect="1"/>
          </p:cNvSpPr>
          <p:nvPr>
            <p:ph type="pic" sz="quarter" idx="14"/>
          </p:nvPr>
        </p:nvSpPr>
        <p:spPr>
          <a:xfrm>
            <a:off x="762895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3" name="Picture Placeholder 6">
            <a:extLst>
              <a:ext uri="{FF2B5EF4-FFF2-40B4-BE49-F238E27FC236}">
                <a16:creationId xmlns:a16="http://schemas.microsoft.com/office/drawing/2014/main" id="{4B1B8328-63CC-11CC-67F2-2E3EA55E8554}"/>
              </a:ext>
            </a:extLst>
          </p:cNvPr>
          <p:cNvSpPr>
            <a:spLocks noGrp="1" noChangeAspect="1"/>
          </p:cNvSpPr>
          <p:nvPr>
            <p:ph type="pic" sz="quarter" idx="15"/>
          </p:nvPr>
        </p:nvSpPr>
        <p:spPr>
          <a:xfrm>
            <a:off x="9879784" y="4302463"/>
            <a:ext cx="1828800" cy="1832128"/>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15" name="Text Placeholder 14">
            <a:extLst>
              <a:ext uri="{FF2B5EF4-FFF2-40B4-BE49-F238E27FC236}">
                <a16:creationId xmlns:a16="http://schemas.microsoft.com/office/drawing/2014/main" id="{9168D711-4114-6288-C041-B03F2311C9D4}"/>
              </a:ext>
            </a:extLst>
          </p:cNvPr>
          <p:cNvSpPr>
            <a:spLocks noGrp="1"/>
          </p:cNvSpPr>
          <p:nvPr>
            <p:ph type="body" sz="quarter" idx="16"/>
          </p:nvPr>
        </p:nvSpPr>
        <p:spPr>
          <a:xfrm>
            <a:off x="5380285" y="1441815"/>
            <a:ext cx="4689838" cy="2532062"/>
          </a:xfrm>
        </p:spPr>
        <p:txBody>
          <a:bodyPr/>
          <a:lstStyle>
            <a:lvl3pPr marL="182880" indent="0">
              <a:buNone/>
              <a:defRPr/>
            </a:lvl3pPr>
            <a:lvl4pPr marL="365760" indent="0">
              <a:buNone/>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31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ide Bar Content Sil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E632F8-93F2-439A-BCDB-CFADA39631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488241" y="579616"/>
            <a:ext cx="4027314" cy="1384651"/>
          </a:xfrm>
        </p:spPr>
        <p:txBody>
          <a:bodyPr anchor="t"/>
          <a:lstStyle>
            <a:lvl1pPr>
              <a:lnSpc>
                <a:spcPts val="4500"/>
              </a:lnSpc>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88241" y="2005012"/>
            <a:ext cx="4027314" cy="4000677"/>
          </a:xfrm>
        </p:spPr>
        <p:txBody>
          <a:bodyPr>
            <a:normAutofit/>
          </a:bodyPr>
          <a:lstStyle>
            <a:lvl1pPr marL="0" indent="0">
              <a:lnSpc>
                <a:spcPts val="3000"/>
              </a:lnSpc>
              <a:spcBef>
                <a:spcPts val="0"/>
              </a:spcBef>
              <a:buFontTx/>
              <a:buNone/>
              <a:defRPr sz="2000">
                <a:solidFill>
                  <a:schemeClr val="bg1"/>
                </a:solidFill>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p:txBody>
      </p:sp>
      <p:sp>
        <p:nvSpPr>
          <p:cNvPr id="5" name="Picture Placeholder 4">
            <a:extLst>
              <a:ext uri="{FF2B5EF4-FFF2-40B4-BE49-F238E27FC236}">
                <a16:creationId xmlns:a16="http://schemas.microsoft.com/office/drawing/2014/main" id="{FD189768-151C-B4F9-B56E-13BFD9A630D3}"/>
              </a:ext>
            </a:extLst>
          </p:cNvPr>
          <p:cNvSpPr>
            <a:spLocks noGrp="1"/>
          </p:cNvSpPr>
          <p:nvPr>
            <p:ph type="pic" sz="quarter" idx="10"/>
          </p:nvPr>
        </p:nvSpPr>
        <p:spPr>
          <a:xfrm>
            <a:off x="4748784" y="0"/>
            <a:ext cx="7443216" cy="6720840"/>
          </a:xfrm>
        </p:spPr>
        <p:txBody>
          <a:bodyPr/>
          <a:lstStyle/>
          <a:p>
            <a:endParaRPr lang="en-US"/>
          </a:p>
        </p:txBody>
      </p:sp>
    </p:spTree>
    <p:extLst>
      <p:ext uri="{BB962C8B-B14F-4D97-AF65-F5344CB8AC3E}">
        <p14:creationId xmlns:p14="http://schemas.microsoft.com/office/powerpoint/2010/main" val="28003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770466" y="669929"/>
            <a:ext cx="10515600" cy="797630"/>
          </a:xfrm>
        </p:spPr>
        <p:txBody>
          <a:bodyPr anchor="t">
            <a:normAutofit/>
          </a:bodyPr>
          <a:lstStyle>
            <a:lvl1pPr>
              <a:lnSpc>
                <a:spcPts val="5000"/>
              </a:lnSpc>
              <a:defRPr sz="4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p:cNvSpPr>
            <a:spLocks noGrp="1"/>
          </p:cNvSpPr>
          <p:nvPr>
            <p:ph idx="1" hasCustomPrompt="1"/>
          </p:nvPr>
        </p:nvSpPr>
        <p:spPr>
          <a:xfrm>
            <a:off x="905930" y="2131126"/>
            <a:ext cx="5528736" cy="562069"/>
          </a:xfrm>
        </p:spPr>
        <p:txBody>
          <a:bodyPr>
            <a:normAutofit/>
          </a:bodyPr>
          <a:lstStyle>
            <a:lvl1pPr marL="0" indent="0">
              <a:lnSpc>
                <a:spcPts val="3100"/>
              </a:lnSpc>
              <a:spcBef>
                <a:spcPts val="0"/>
              </a:spcBef>
              <a:buFontTx/>
              <a:buNone/>
              <a:defRPr sz="26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Name</a:t>
            </a:r>
          </a:p>
        </p:txBody>
      </p:sp>
      <p:sp>
        <p:nvSpPr>
          <p:cNvPr id="12" name="Content Placeholder 2">
            <a:extLst>
              <a:ext uri="{FF2B5EF4-FFF2-40B4-BE49-F238E27FC236}">
                <a16:creationId xmlns:a16="http://schemas.microsoft.com/office/drawing/2014/main" id="{68271603-1253-4544-65EA-73C6AF1C50E1}"/>
              </a:ext>
            </a:extLst>
          </p:cNvPr>
          <p:cNvSpPr>
            <a:spLocks noGrp="1"/>
          </p:cNvSpPr>
          <p:nvPr>
            <p:ph idx="20" hasCustomPrompt="1"/>
          </p:nvPr>
        </p:nvSpPr>
        <p:spPr>
          <a:xfrm>
            <a:off x="905930" y="2616548"/>
            <a:ext cx="5528736" cy="562069"/>
          </a:xfrm>
        </p:spPr>
        <p:txBody>
          <a:bodyPr>
            <a:normAutofit/>
          </a:bodyPr>
          <a:lstStyle>
            <a:lvl1pPr marL="0" indent="0">
              <a:lnSpc>
                <a:spcPts val="3000"/>
              </a:lnSpc>
              <a:spcBef>
                <a:spcPts val="0"/>
              </a:spcBef>
              <a:buFontTx/>
              <a:buNone/>
              <a:defRPr sz="2400" b="0">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Title</a:t>
            </a:r>
          </a:p>
        </p:txBody>
      </p:sp>
      <p:sp>
        <p:nvSpPr>
          <p:cNvPr id="13" name="Content Placeholder 2">
            <a:extLst>
              <a:ext uri="{FF2B5EF4-FFF2-40B4-BE49-F238E27FC236}">
                <a16:creationId xmlns:a16="http://schemas.microsoft.com/office/drawing/2014/main" id="{F6EDDAA2-DA1A-9990-C093-D9DA452DEB1C}"/>
              </a:ext>
            </a:extLst>
          </p:cNvPr>
          <p:cNvSpPr>
            <a:spLocks noGrp="1"/>
          </p:cNvSpPr>
          <p:nvPr>
            <p:ph idx="21" hasCustomPrompt="1"/>
          </p:nvPr>
        </p:nvSpPr>
        <p:spPr>
          <a:xfrm>
            <a:off x="905930" y="3034237"/>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email</a:t>
            </a:r>
          </a:p>
        </p:txBody>
      </p:sp>
      <p:sp>
        <p:nvSpPr>
          <p:cNvPr id="16" name="Content Placeholder 2">
            <a:extLst>
              <a:ext uri="{FF2B5EF4-FFF2-40B4-BE49-F238E27FC236}">
                <a16:creationId xmlns:a16="http://schemas.microsoft.com/office/drawing/2014/main" id="{3BA97312-39DF-C065-5620-972D15AE5AD8}"/>
              </a:ext>
            </a:extLst>
          </p:cNvPr>
          <p:cNvSpPr>
            <a:spLocks noGrp="1"/>
          </p:cNvSpPr>
          <p:nvPr>
            <p:ph idx="22" hasCustomPrompt="1"/>
          </p:nvPr>
        </p:nvSpPr>
        <p:spPr>
          <a:xfrm>
            <a:off x="905930" y="3451926"/>
            <a:ext cx="5528736" cy="562069"/>
          </a:xfrm>
        </p:spPr>
        <p:txBody>
          <a:bodyPr>
            <a:normAutofit/>
          </a:bodyPr>
          <a:lstStyle>
            <a:lvl1pPr marL="0" indent="0">
              <a:lnSpc>
                <a:spcPts val="3000"/>
              </a:lnSpc>
              <a:spcBef>
                <a:spcPts val="0"/>
              </a:spcBef>
              <a:buFontTx/>
              <a:buNone/>
              <a:defRPr sz="2400" b="1">
                <a:solidFill>
                  <a:schemeClr val="bg1"/>
                </a:solidFill>
                <a:latin typeface="Verdana" panose="020B0604030504040204" pitchFamily="34" charset="0"/>
                <a:ea typeface="Verdana" panose="020B0604030504040204" pitchFamily="34" charset="0"/>
              </a:defRPr>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phone</a:t>
            </a:r>
          </a:p>
        </p:txBody>
      </p:sp>
    </p:spTree>
    <p:extLst>
      <p:ext uri="{BB962C8B-B14F-4D97-AF65-F5344CB8AC3E}">
        <p14:creationId xmlns:p14="http://schemas.microsoft.com/office/powerpoint/2010/main" val="337102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7598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Divider Slide 1">
    <p:spTree>
      <p:nvGrpSpPr>
        <p:cNvPr id="1" name=""/>
        <p:cNvGrpSpPr/>
        <p:nvPr/>
      </p:nvGrpSpPr>
      <p:grpSpPr>
        <a:xfrm>
          <a:off x="0" y="0"/>
          <a:ext cx="0" cy="0"/>
          <a:chOff x="0" y="0"/>
          <a:chExt cx="0" cy="0"/>
        </a:xfrm>
      </p:grpSpPr>
      <p:pic>
        <p:nvPicPr>
          <p:cNvPr id="9" name="Picture 8" descr="A purple and white background&#10;&#10;Description automatically generated">
            <a:extLst>
              <a:ext uri="{FF2B5EF4-FFF2-40B4-BE49-F238E27FC236}">
                <a16:creationId xmlns:a16="http://schemas.microsoft.com/office/drawing/2014/main" id="{D53CCB6B-2E5E-CE40-D728-6F6075907F0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81732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3CCB6B-2E5E-CE40-D728-6F6075907F0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15622" y="1223083"/>
            <a:ext cx="6589889" cy="2141009"/>
          </a:xfrm>
        </p:spPr>
        <p:txBody>
          <a:bodyPr anchor="t">
            <a:normAutofit/>
          </a:bodyPr>
          <a:lstStyle>
            <a:lvl1pPr>
              <a:lnSpc>
                <a:spcPts val="5400"/>
              </a:lnSpc>
              <a:defRPr sz="4500">
                <a:solidFill>
                  <a:schemeClr val="bg1"/>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D02348E7-BFE4-ECB8-DEE4-865A6D6A1AA4}"/>
              </a:ext>
            </a:extLst>
          </p:cNvPr>
          <p:cNvSpPr>
            <a:spLocks noGrp="1"/>
          </p:cNvSpPr>
          <p:nvPr>
            <p:ph type="pic" sz="quarter" idx="10"/>
          </p:nvPr>
        </p:nvSpPr>
        <p:spPr>
          <a:xfrm>
            <a:off x="6400237" y="864392"/>
            <a:ext cx="5029200" cy="5038344"/>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415377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4253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1" name="Chart Placeholder 10">
            <a:extLst>
              <a:ext uri="{FF2B5EF4-FFF2-40B4-BE49-F238E27FC236}">
                <a16:creationId xmlns:a16="http://schemas.microsoft.com/office/drawing/2014/main" id="{E8063267-3F7D-4E2F-961F-DCF9BCBFDE65}"/>
              </a:ext>
            </a:extLst>
          </p:cNvPr>
          <p:cNvSpPr>
            <a:spLocks noGrp="1" noChangeAspect="1"/>
          </p:cNvSpPr>
          <p:nvPr>
            <p:ph type="chart" sz="quarter" idx="13"/>
          </p:nvPr>
        </p:nvSpPr>
        <p:spPr>
          <a:xfrm>
            <a:off x="6841772" y="1623130"/>
            <a:ext cx="3831336" cy="3831336"/>
          </a:xfrm>
        </p:spPr>
        <p:txBody>
          <a:bodyPr/>
          <a:lstStyle/>
          <a:p>
            <a:endParaRPr lang="en-US"/>
          </a:p>
        </p:txBody>
      </p:sp>
    </p:spTree>
    <p:extLst>
      <p:ext uri="{BB962C8B-B14F-4D97-AF65-F5344CB8AC3E}">
        <p14:creationId xmlns:p14="http://schemas.microsoft.com/office/powerpoint/2010/main" val="177614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998556" y="1553021"/>
            <a:ext cx="4563703" cy="457200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278554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7" name="Picture Placeholder 6">
            <a:extLst>
              <a:ext uri="{FF2B5EF4-FFF2-40B4-BE49-F238E27FC236}">
                <a16:creationId xmlns:a16="http://schemas.microsoft.com/office/drawing/2014/main" id="{B9F5CE1D-386B-07F9-3607-78F17054C22D}"/>
              </a:ext>
            </a:extLst>
          </p:cNvPr>
          <p:cNvSpPr>
            <a:spLocks noGrp="1" noChangeAspect="1"/>
          </p:cNvSpPr>
          <p:nvPr>
            <p:ph type="pic" sz="quarter" idx="10"/>
          </p:nvPr>
        </p:nvSpPr>
        <p:spPr>
          <a:xfrm>
            <a:off x="6761487" y="1462710"/>
            <a:ext cx="3255264" cy="3261181"/>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
        <p:nvSpPr>
          <p:cNvPr id="9" name="Picture Placeholder 6">
            <a:extLst>
              <a:ext uri="{FF2B5EF4-FFF2-40B4-BE49-F238E27FC236}">
                <a16:creationId xmlns:a16="http://schemas.microsoft.com/office/drawing/2014/main" id="{6754457A-5581-FAF4-E1F7-B40A9FAEC735}"/>
              </a:ext>
            </a:extLst>
          </p:cNvPr>
          <p:cNvSpPr>
            <a:spLocks noGrp="1" noChangeAspect="1"/>
          </p:cNvSpPr>
          <p:nvPr>
            <p:ph type="pic" sz="quarter" idx="13"/>
          </p:nvPr>
        </p:nvSpPr>
        <p:spPr>
          <a:xfrm>
            <a:off x="9531778" y="4156741"/>
            <a:ext cx="1962389" cy="1965960"/>
          </a:xfrm>
          <a:custGeom>
            <a:avLst/>
            <a:gdLst>
              <a:gd name="connsiteX0" fmla="*/ 3240259 w 5029200"/>
              <a:gd name="connsiteY0" fmla="*/ 4815180 h 5038344"/>
              <a:gd name="connsiteX1" fmla="*/ 3352123 w 5029200"/>
              <a:gd name="connsiteY1" fmla="*/ 4926763 h 5038344"/>
              <a:gd name="connsiteX2" fmla="*/ 3283801 w 5029200"/>
              <a:gd name="connsiteY2" fmla="*/ 5029577 h 5038344"/>
              <a:gd name="connsiteX3" fmla="*/ 3240266 w 5029200"/>
              <a:gd name="connsiteY3" fmla="*/ 5038344 h 5038344"/>
              <a:gd name="connsiteX4" fmla="*/ 3240252 w 5029200"/>
              <a:gd name="connsiteY4" fmla="*/ 5038344 h 5038344"/>
              <a:gd name="connsiteX5" fmla="*/ 3196717 w 5029200"/>
              <a:gd name="connsiteY5" fmla="*/ 5029577 h 5038344"/>
              <a:gd name="connsiteX6" fmla="*/ 3128394 w 5029200"/>
              <a:gd name="connsiteY6" fmla="*/ 4926763 h 5038344"/>
              <a:gd name="connsiteX7" fmla="*/ 3240259 w 5029200"/>
              <a:gd name="connsiteY7" fmla="*/ 4815180 h 5038344"/>
              <a:gd name="connsiteX8" fmla="*/ 2765723 w 5029200"/>
              <a:gd name="connsiteY8" fmla="*/ 4815180 h 5038344"/>
              <a:gd name="connsiteX9" fmla="*/ 2877588 w 5029200"/>
              <a:gd name="connsiteY9" fmla="*/ 4926763 h 5038344"/>
              <a:gd name="connsiteX10" fmla="*/ 2809266 w 5029200"/>
              <a:gd name="connsiteY10" fmla="*/ 5029577 h 5038344"/>
              <a:gd name="connsiteX11" fmla="*/ 2765730 w 5029200"/>
              <a:gd name="connsiteY11" fmla="*/ 5038344 h 5038344"/>
              <a:gd name="connsiteX12" fmla="*/ 2765716 w 5029200"/>
              <a:gd name="connsiteY12" fmla="*/ 5038344 h 5038344"/>
              <a:gd name="connsiteX13" fmla="*/ 2722181 w 5029200"/>
              <a:gd name="connsiteY13" fmla="*/ 5029577 h 5038344"/>
              <a:gd name="connsiteX14" fmla="*/ 2653859 w 5029200"/>
              <a:gd name="connsiteY14" fmla="*/ 4926763 h 5038344"/>
              <a:gd name="connsiteX15" fmla="*/ 2765723 w 5029200"/>
              <a:gd name="connsiteY15" fmla="*/ 4815180 h 5038344"/>
              <a:gd name="connsiteX16" fmla="*/ 2286359 w 5029200"/>
              <a:gd name="connsiteY16" fmla="*/ 4815180 h 5038344"/>
              <a:gd name="connsiteX17" fmla="*/ 2398224 w 5029200"/>
              <a:gd name="connsiteY17" fmla="*/ 4926763 h 5038344"/>
              <a:gd name="connsiteX18" fmla="*/ 2329901 w 5029200"/>
              <a:gd name="connsiteY18" fmla="*/ 5029577 h 5038344"/>
              <a:gd name="connsiteX19" fmla="*/ 2286367 w 5029200"/>
              <a:gd name="connsiteY19" fmla="*/ 5038344 h 5038344"/>
              <a:gd name="connsiteX20" fmla="*/ 2286352 w 5029200"/>
              <a:gd name="connsiteY20" fmla="*/ 5038344 h 5038344"/>
              <a:gd name="connsiteX21" fmla="*/ 2242817 w 5029200"/>
              <a:gd name="connsiteY21" fmla="*/ 5029577 h 5038344"/>
              <a:gd name="connsiteX22" fmla="*/ 2174495 w 5029200"/>
              <a:gd name="connsiteY22" fmla="*/ 4926763 h 5038344"/>
              <a:gd name="connsiteX23" fmla="*/ 2286359 w 5029200"/>
              <a:gd name="connsiteY23" fmla="*/ 4815180 h 5038344"/>
              <a:gd name="connsiteX24" fmla="*/ 1811824 w 5029200"/>
              <a:gd name="connsiteY24" fmla="*/ 4814039 h 5038344"/>
              <a:gd name="connsiteX25" fmla="*/ 1923689 w 5029200"/>
              <a:gd name="connsiteY25" fmla="*/ 4925622 h 5038344"/>
              <a:gd name="connsiteX26" fmla="*/ 1811824 w 5029200"/>
              <a:gd name="connsiteY26" fmla="*/ 5037203 h 5038344"/>
              <a:gd name="connsiteX27" fmla="*/ 1699960 w 5029200"/>
              <a:gd name="connsiteY27" fmla="*/ 4925622 h 5038344"/>
              <a:gd name="connsiteX28" fmla="*/ 1811824 w 5029200"/>
              <a:gd name="connsiteY28" fmla="*/ 4814039 h 5038344"/>
              <a:gd name="connsiteX29" fmla="*/ 3878775 w 5029200"/>
              <a:gd name="connsiteY29" fmla="*/ 4248010 h 5038344"/>
              <a:gd name="connsiteX30" fmla="*/ 4042505 w 5029200"/>
              <a:gd name="connsiteY30" fmla="*/ 4411326 h 5038344"/>
              <a:gd name="connsiteX31" fmla="*/ 3878775 w 5029200"/>
              <a:gd name="connsiteY31" fmla="*/ 4574643 h 5038344"/>
              <a:gd name="connsiteX32" fmla="*/ 3715047 w 5029200"/>
              <a:gd name="connsiteY32" fmla="*/ 4411326 h 5038344"/>
              <a:gd name="connsiteX33" fmla="*/ 3878775 w 5029200"/>
              <a:gd name="connsiteY33" fmla="*/ 4248010 h 5038344"/>
              <a:gd name="connsiteX34" fmla="*/ 1177884 w 5029200"/>
              <a:gd name="connsiteY34" fmla="*/ 4248010 h 5038344"/>
              <a:gd name="connsiteX35" fmla="*/ 1341613 w 5029200"/>
              <a:gd name="connsiteY35" fmla="*/ 4411326 h 5038344"/>
              <a:gd name="connsiteX36" fmla="*/ 1177884 w 5029200"/>
              <a:gd name="connsiteY36" fmla="*/ 4574643 h 5038344"/>
              <a:gd name="connsiteX37" fmla="*/ 1014155 w 5029200"/>
              <a:gd name="connsiteY37" fmla="*/ 4411326 h 5038344"/>
              <a:gd name="connsiteX38" fmla="*/ 1177884 w 5029200"/>
              <a:gd name="connsiteY38" fmla="*/ 4248010 h 5038344"/>
              <a:gd name="connsiteX39" fmla="*/ 3338013 w 5029200"/>
              <a:gd name="connsiteY39" fmla="*/ 4221636 h 5038344"/>
              <a:gd name="connsiteX40" fmla="*/ 3528183 w 5029200"/>
              <a:gd name="connsiteY40" fmla="*/ 4411326 h 5038344"/>
              <a:gd name="connsiteX41" fmla="*/ 3338013 w 5029200"/>
              <a:gd name="connsiteY41" fmla="*/ 4601017 h 5038344"/>
              <a:gd name="connsiteX42" fmla="*/ 3147843 w 5029200"/>
              <a:gd name="connsiteY42" fmla="*/ 4411326 h 5038344"/>
              <a:gd name="connsiteX43" fmla="*/ 3338013 w 5029200"/>
              <a:gd name="connsiteY43" fmla="*/ 4221636 h 5038344"/>
              <a:gd name="connsiteX44" fmla="*/ 1718646 w 5029200"/>
              <a:gd name="connsiteY44" fmla="*/ 4221636 h 5038344"/>
              <a:gd name="connsiteX45" fmla="*/ 1908816 w 5029200"/>
              <a:gd name="connsiteY45" fmla="*/ 4411326 h 5038344"/>
              <a:gd name="connsiteX46" fmla="*/ 1718646 w 5029200"/>
              <a:gd name="connsiteY46" fmla="*/ 4601017 h 5038344"/>
              <a:gd name="connsiteX47" fmla="*/ 1528477 w 5029200"/>
              <a:gd name="connsiteY47" fmla="*/ 4411326 h 5038344"/>
              <a:gd name="connsiteX48" fmla="*/ 1718646 w 5029200"/>
              <a:gd name="connsiteY48" fmla="*/ 4221636 h 5038344"/>
              <a:gd name="connsiteX49" fmla="*/ 2801953 w 5029200"/>
              <a:gd name="connsiteY49" fmla="*/ 4196783 h 5038344"/>
              <a:gd name="connsiteX50" fmla="*/ 3009411 w 5029200"/>
              <a:gd name="connsiteY50" fmla="*/ 4403718 h 5038344"/>
              <a:gd name="connsiteX51" fmla="*/ 2801953 w 5029200"/>
              <a:gd name="connsiteY51" fmla="*/ 4610654 h 5038344"/>
              <a:gd name="connsiteX52" fmla="*/ 2594495 w 5029200"/>
              <a:gd name="connsiteY52" fmla="*/ 4403718 h 5038344"/>
              <a:gd name="connsiteX53" fmla="*/ 2801953 w 5029200"/>
              <a:gd name="connsiteY53" fmla="*/ 4196783 h 5038344"/>
              <a:gd name="connsiteX54" fmla="*/ 2259282 w 5029200"/>
              <a:gd name="connsiteY54" fmla="*/ 4196783 h 5038344"/>
              <a:gd name="connsiteX55" fmla="*/ 2466740 w 5029200"/>
              <a:gd name="connsiteY55" fmla="*/ 4403718 h 5038344"/>
              <a:gd name="connsiteX56" fmla="*/ 2259282 w 5029200"/>
              <a:gd name="connsiteY56" fmla="*/ 4610654 h 5038344"/>
              <a:gd name="connsiteX57" fmla="*/ 2051824 w 5029200"/>
              <a:gd name="connsiteY57" fmla="*/ 4403718 h 5038344"/>
              <a:gd name="connsiteX58" fmla="*/ 2259282 w 5029200"/>
              <a:gd name="connsiteY58" fmla="*/ 4196783 h 5038344"/>
              <a:gd name="connsiteX59" fmla="*/ 4417887 w 5029200"/>
              <a:gd name="connsiteY59" fmla="*/ 3710383 h 5038344"/>
              <a:gd name="connsiteX60" fmla="*/ 4572973 w 5029200"/>
              <a:gd name="connsiteY60" fmla="*/ 3865077 h 5038344"/>
              <a:gd name="connsiteX61" fmla="*/ 4417887 w 5029200"/>
              <a:gd name="connsiteY61" fmla="*/ 4019772 h 5038344"/>
              <a:gd name="connsiteX62" fmla="*/ 4262675 w 5029200"/>
              <a:gd name="connsiteY62" fmla="*/ 3865077 h 5038344"/>
              <a:gd name="connsiteX63" fmla="*/ 4417887 w 5029200"/>
              <a:gd name="connsiteY63" fmla="*/ 3710383 h 5038344"/>
              <a:gd name="connsiteX64" fmla="*/ 641696 w 5029200"/>
              <a:gd name="connsiteY64" fmla="*/ 3707974 h 5038344"/>
              <a:gd name="connsiteX65" fmla="*/ 796781 w 5029200"/>
              <a:gd name="connsiteY65" fmla="*/ 3862795 h 5038344"/>
              <a:gd name="connsiteX66" fmla="*/ 641696 w 5029200"/>
              <a:gd name="connsiteY66" fmla="*/ 4017489 h 5038344"/>
              <a:gd name="connsiteX67" fmla="*/ 486484 w 5029200"/>
              <a:gd name="connsiteY67" fmla="*/ 3862795 h 5038344"/>
              <a:gd name="connsiteX68" fmla="*/ 641696 w 5029200"/>
              <a:gd name="connsiteY68" fmla="*/ 3707974 h 5038344"/>
              <a:gd name="connsiteX69" fmla="*/ 1181061 w 5029200"/>
              <a:gd name="connsiteY69" fmla="*/ 3647618 h 5038344"/>
              <a:gd name="connsiteX70" fmla="*/ 1398180 w 5029200"/>
              <a:gd name="connsiteY70" fmla="*/ 3864189 h 5038344"/>
              <a:gd name="connsiteX71" fmla="*/ 1181061 w 5029200"/>
              <a:gd name="connsiteY71" fmla="*/ 4080761 h 5038344"/>
              <a:gd name="connsiteX72" fmla="*/ 963942 w 5029200"/>
              <a:gd name="connsiteY72" fmla="*/ 3864189 h 5038344"/>
              <a:gd name="connsiteX73" fmla="*/ 1181061 w 5029200"/>
              <a:gd name="connsiteY73" fmla="*/ 3647618 h 5038344"/>
              <a:gd name="connsiteX74" fmla="*/ 3876233 w 5029200"/>
              <a:gd name="connsiteY74" fmla="*/ 3646350 h 5038344"/>
              <a:gd name="connsiteX75" fmla="*/ 4093352 w 5029200"/>
              <a:gd name="connsiteY75" fmla="*/ 3862921 h 5038344"/>
              <a:gd name="connsiteX76" fmla="*/ 3876233 w 5029200"/>
              <a:gd name="connsiteY76" fmla="*/ 4079493 h 5038344"/>
              <a:gd name="connsiteX77" fmla="*/ 3659114 w 5029200"/>
              <a:gd name="connsiteY77" fmla="*/ 3862921 h 5038344"/>
              <a:gd name="connsiteX78" fmla="*/ 3876233 w 5029200"/>
              <a:gd name="connsiteY78" fmla="*/ 3646350 h 5038344"/>
              <a:gd name="connsiteX79" fmla="*/ 4417633 w 5029200"/>
              <a:gd name="connsiteY79" fmla="*/ 3137126 h 5038344"/>
              <a:gd name="connsiteX80" fmla="*/ 4607929 w 5029200"/>
              <a:gd name="connsiteY80" fmla="*/ 3326818 h 5038344"/>
              <a:gd name="connsiteX81" fmla="*/ 4417633 w 5029200"/>
              <a:gd name="connsiteY81" fmla="*/ 3516635 h 5038344"/>
              <a:gd name="connsiteX82" fmla="*/ 4227336 w 5029200"/>
              <a:gd name="connsiteY82" fmla="*/ 3326818 h 5038344"/>
              <a:gd name="connsiteX83" fmla="*/ 4417633 w 5029200"/>
              <a:gd name="connsiteY83" fmla="*/ 3137126 h 5038344"/>
              <a:gd name="connsiteX84" fmla="*/ 641442 w 5029200"/>
              <a:gd name="connsiteY84" fmla="*/ 3134844 h 5038344"/>
              <a:gd name="connsiteX85" fmla="*/ 831739 w 5029200"/>
              <a:gd name="connsiteY85" fmla="*/ 3324661 h 5038344"/>
              <a:gd name="connsiteX86" fmla="*/ 641442 w 5029200"/>
              <a:gd name="connsiteY86" fmla="*/ 3514478 h 5038344"/>
              <a:gd name="connsiteX87" fmla="*/ 451145 w 5029200"/>
              <a:gd name="connsiteY87" fmla="*/ 3324661 h 5038344"/>
              <a:gd name="connsiteX88" fmla="*/ 641442 w 5029200"/>
              <a:gd name="connsiteY88" fmla="*/ 3134844 h 5038344"/>
              <a:gd name="connsiteX89" fmla="*/ 111865 w 5029200"/>
              <a:gd name="connsiteY89" fmla="*/ 3121023 h 5038344"/>
              <a:gd name="connsiteX90" fmla="*/ 223729 w 5029200"/>
              <a:gd name="connsiteY90" fmla="*/ 3232606 h 5038344"/>
              <a:gd name="connsiteX91" fmla="*/ 111865 w 5029200"/>
              <a:gd name="connsiteY91" fmla="*/ 3344189 h 5038344"/>
              <a:gd name="connsiteX92" fmla="*/ 0 w 5029200"/>
              <a:gd name="connsiteY92" fmla="*/ 3232606 h 5038344"/>
              <a:gd name="connsiteX93" fmla="*/ 111865 w 5029200"/>
              <a:gd name="connsiteY93" fmla="*/ 3121023 h 5038344"/>
              <a:gd name="connsiteX94" fmla="*/ 4917210 w 5029200"/>
              <a:gd name="connsiteY94" fmla="*/ 3120896 h 5038344"/>
              <a:gd name="connsiteX95" fmla="*/ 5029075 w 5029200"/>
              <a:gd name="connsiteY95" fmla="*/ 3232479 h 5038344"/>
              <a:gd name="connsiteX96" fmla="*/ 4917210 w 5029200"/>
              <a:gd name="connsiteY96" fmla="*/ 3344062 h 5038344"/>
              <a:gd name="connsiteX97" fmla="*/ 4805345 w 5029200"/>
              <a:gd name="connsiteY97" fmla="*/ 3232479 h 5038344"/>
              <a:gd name="connsiteX98" fmla="*/ 4917210 w 5029200"/>
              <a:gd name="connsiteY98" fmla="*/ 3120896 h 5038344"/>
              <a:gd name="connsiteX99" fmla="*/ 4917337 w 5029200"/>
              <a:gd name="connsiteY99" fmla="*/ 2645274 h 5038344"/>
              <a:gd name="connsiteX100" fmla="*/ 5020410 w 5029200"/>
              <a:gd name="connsiteY100" fmla="*/ 2713425 h 5038344"/>
              <a:gd name="connsiteX101" fmla="*/ 5029200 w 5029200"/>
              <a:gd name="connsiteY101" fmla="*/ 2756852 h 5038344"/>
              <a:gd name="connsiteX102" fmla="*/ 5029200 w 5029200"/>
              <a:gd name="connsiteY102" fmla="*/ 2756862 h 5038344"/>
              <a:gd name="connsiteX103" fmla="*/ 5020410 w 5029200"/>
              <a:gd name="connsiteY103" fmla="*/ 2800290 h 5038344"/>
              <a:gd name="connsiteX104" fmla="*/ 4917337 w 5029200"/>
              <a:gd name="connsiteY104" fmla="*/ 2868440 h 5038344"/>
              <a:gd name="connsiteX105" fmla="*/ 4805473 w 5029200"/>
              <a:gd name="connsiteY105" fmla="*/ 2756857 h 5038344"/>
              <a:gd name="connsiteX106" fmla="*/ 4917337 w 5029200"/>
              <a:gd name="connsiteY106" fmla="*/ 2645274 h 5038344"/>
              <a:gd name="connsiteX107" fmla="*/ 111865 w 5029200"/>
              <a:gd name="connsiteY107" fmla="*/ 2645274 h 5038344"/>
              <a:gd name="connsiteX108" fmla="*/ 223729 w 5029200"/>
              <a:gd name="connsiteY108" fmla="*/ 2756857 h 5038344"/>
              <a:gd name="connsiteX109" fmla="*/ 111865 w 5029200"/>
              <a:gd name="connsiteY109" fmla="*/ 2868440 h 5038344"/>
              <a:gd name="connsiteX110" fmla="*/ 0 w 5029200"/>
              <a:gd name="connsiteY110" fmla="*/ 2756857 h 5038344"/>
              <a:gd name="connsiteX111" fmla="*/ 111865 w 5029200"/>
              <a:gd name="connsiteY111" fmla="*/ 2645274 h 5038344"/>
              <a:gd name="connsiteX112" fmla="*/ 4417759 w 5029200"/>
              <a:gd name="connsiteY112" fmla="*/ 2581621 h 5038344"/>
              <a:gd name="connsiteX113" fmla="*/ 4625217 w 5029200"/>
              <a:gd name="connsiteY113" fmla="*/ 2788557 h 5038344"/>
              <a:gd name="connsiteX114" fmla="*/ 4417759 w 5029200"/>
              <a:gd name="connsiteY114" fmla="*/ 2995492 h 5038344"/>
              <a:gd name="connsiteX115" fmla="*/ 4210301 w 5029200"/>
              <a:gd name="connsiteY115" fmla="*/ 2788557 h 5038344"/>
              <a:gd name="connsiteX116" fmla="*/ 4417759 w 5029200"/>
              <a:gd name="connsiteY116" fmla="*/ 2581621 h 5038344"/>
              <a:gd name="connsiteX117" fmla="*/ 641569 w 5029200"/>
              <a:gd name="connsiteY117" fmla="*/ 2579466 h 5038344"/>
              <a:gd name="connsiteX118" fmla="*/ 849027 w 5029200"/>
              <a:gd name="connsiteY118" fmla="*/ 2786402 h 5038344"/>
              <a:gd name="connsiteX119" fmla="*/ 641569 w 5029200"/>
              <a:gd name="connsiteY119" fmla="*/ 2993337 h 5038344"/>
              <a:gd name="connsiteX120" fmla="*/ 434111 w 5029200"/>
              <a:gd name="connsiteY120" fmla="*/ 2786402 h 5038344"/>
              <a:gd name="connsiteX121" fmla="*/ 641569 w 5029200"/>
              <a:gd name="connsiteY121" fmla="*/ 2579466 h 5038344"/>
              <a:gd name="connsiteX122" fmla="*/ 4917210 w 5029200"/>
              <a:gd name="connsiteY122" fmla="*/ 2169400 h 5038344"/>
              <a:gd name="connsiteX123" fmla="*/ 5029075 w 5029200"/>
              <a:gd name="connsiteY123" fmla="*/ 2280982 h 5038344"/>
              <a:gd name="connsiteX124" fmla="*/ 4917210 w 5029200"/>
              <a:gd name="connsiteY124" fmla="*/ 2392565 h 5038344"/>
              <a:gd name="connsiteX125" fmla="*/ 4805345 w 5029200"/>
              <a:gd name="connsiteY125" fmla="*/ 2280982 h 5038344"/>
              <a:gd name="connsiteX126" fmla="*/ 4917210 w 5029200"/>
              <a:gd name="connsiteY126" fmla="*/ 2169400 h 5038344"/>
              <a:gd name="connsiteX127" fmla="*/ 111865 w 5029200"/>
              <a:gd name="connsiteY127" fmla="*/ 2169272 h 5038344"/>
              <a:gd name="connsiteX128" fmla="*/ 223729 w 5029200"/>
              <a:gd name="connsiteY128" fmla="*/ 2280855 h 5038344"/>
              <a:gd name="connsiteX129" fmla="*/ 111865 w 5029200"/>
              <a:gd name="connsiteY129" fmla="*/ 2392438 h 5038344"/>
              <a:gd name="connsiteX130" fmla="*/ 0 w 5029200"/>
              <a:gd name="connsiteY130" fmla="*/ 2280855 h 5038344"/>
              <a:gd name="connsiteX131" fmla="*/ 111865 w 5029200"/>
              <a:gd name="connsiteY131" fmla="*/ 2169272 h 5038344"/>
              <a:gd name="connsiteX132" fmla="*/ 4417759 w 5029200"/>
              <a:gd name="connsiteY132" fmla="*/ 2043235 h 5038344"/>
              <a:gd name="connsiteX133" fmla="*/ 4625217 w 5029200"/>
              <a:gd name="connsiteY133" fmla="*/ 2250170 h 5038344"/>
              <a:gd name="connsiteX134" fmla="*/ 4417759 w 5029200"/>
              <a:gd name="connsiteY134" fmla="*/ 2457105 h 5038344"/>
              <a:gd name="connsiteX135" fmla="*/ 4210301 w 5029200"/>
              <a:gd name="connsiteY135" fmla="*/ 2250170 h 5038344"/>
              <a:gd name="connsiteX136" fmla="*/ 4417759 w 5029200"/>
              <a:gd name="connsiteY136" fmla="*/ 2043235 h 5038344"/>
              <a:gd name="connsiteX137" fmla="*/ 641569 w 5029200"/>
              <a:gd name="connsiteY137" fmla="*/ 2041079 h 5038344"/>
              <a:gd name="connsiteX138" fmla="*/ 849027 w 5029200"/>
              <a:gd name="connsiteY138" fmla="*/ 2248015 h 5038344"/>
              <a:gd name="connsiteX139" fmla="*/ 641569 w 5029200"/>
              <a:gd name="connsiteY139" fmla="*/ 2454950 h 5038344"/>
              <a:gd name="connsiteX140" fmla="*/ 434111 w 5029200"/>
              <a:gd name="connsiteY140" fmla="*/ 2248015 h 5038344"/>
              <a:gd name="connsiteX141" fmla="*/ 641569 w 5029200"/>
              <a:gd name="connsiteY141" fmla="*/ 2041079 h 5038344"/>
              <a:gd name="connsiteX142" fmla="*/ 4917337 w 5029200"/>
              <a:gd name="connsiteY142" fmla="*/ 1693525 h 5038344"/>
              <a:gd name="connsiteX143" fmla="*/ 5020410 w 5029200"/>
              <a:gd name="connsiteY143" fmla="*/ 1761674 h 5038344"/>
              <a:gd name="connsiteX144" fmla="*/ 5029200 w 5029200"/>
              <a:gd name="connsiteY144" fmla="*/ 1805101 h 5038344"/>
              <a:gd name="connsiteX145" fmla="*/ 5029200 w 5029200"/>
              <a:gd name="connsiteY145" fmla="*/ 1805111 h 5038344"/>
              <a:gd name="connsiteX146" fmla="*/ 5020410 w 5029200"/>
              <a:gd name="connsiteY146" fmla="*/ 1848539 h 5038344"/>
              <a:gd name="connsiteX147" fmla="*/ 4917337 w 5029200"/>
              <a:gd name="connsiteY147" fmla="*/ 1916689 h 5038344"/>
              <a:gd name="connsiteX148" fmla="*/ 4805473 w 5029200"/>
              <a:gd name="connsiteY148" fmla="*/ 1805106 h 5038344"/>
              <a:gd name="connsiteX149" fmla="*/ 4917337 w 5029200"/>
              <a:gd name="connsiteY149" fmla="*/ 1693525 h 5038344"/>
              <a:gd name="connsiteX150" fmla="*/ 111865 w 5029200"/>
              <a:gd name="connsiteY150" fmla="*/ 1693525 h 5038344"/>
              <a:gd name="connsiteX151" fmla="*/ 223729 w 5029200"/>
              <a:gd name="connsiteY151" fmla="*/ 1805106 h 5038344"/>
              <a:gd name="connsiteX152" fmla="*/ 111865 w 5029200"/>
              <a:gd name="connsiteY152" fmla="*/ 1916689 h 5038344"/>
              <a:gd name="connsiteX153" fmla="*/ 0 w 5029200"/>
              <a:gd name="connsiteY153" fmla="*/ 1805106 h 5038344"/>
              <a:gd name="connsiteX154" fmla="*/ 111865 w 5029200"/>
              <a:gd name="connsiteY154" fmla="*/ 1693525 h 5038344"/>
              <a:gd name="connsiteX155" fmla="*/ 4417887 w 5029200"/>
              <a:gd name="connsiteY155" fmla="*/ 1522092 h 5038344"/>
              <a:gd name="connsiteX156" fmla="*/ 4608184 w 5029200"/>
              <a:gd name="connsiteY156" fmla="*/ 1711910 h 5038344"/>
              <a:gd name="connsiteX157" fmla="*/ 4417887 w 5029200"/>
              <a:gd name="connsiteY157" fmla="*/ 1901600 h 5038344"/>
              <a:gd name="connsiteX158" fmla="*/ 4227589 w 5029200"/>
              <a:gd name="connsiteY158" fmla="*/ 1711910 h 5038344"/>
              <a:gd name="connsiteX159" fmla="*/ 4417887 w 5029200"/>
              <a:gd name="connsiteY159" fmla="*/ 1522092 h 5038344"/>
              <a:gd name="connsiteX160" fmla="*/ 641569 w 5029200"/>
              <a:gd name="connsiteY160" fmla="*/ 1520064 h 5038344"/>
              <a:gd name="connsiteX161" fmla="*/ 831866 w 5029200"/>
              <a:gd name="connsiteY161" fmla="*/ 1709754 h 5038344"/>
              <a:gd name="connsiteX162" fmla="*/ 641569 w 5029200"/>
              <a:gd name="connsiteY162" fmla="*/ 1899572 h 5038344"/>
              <a:gd name="connsiteX163" fmla="*/ 451273 w 5029200"/>
              <a:gd name="connsiteY163" fmla="*/ 1709754 h 5038344"/>
              <a:gd name="connsiteX164" fmla="*/ 641569 w 5029200"/>
              <a:gd name="connsiteY164" fmla="*/ 1520064 h 5038344"/>
              <a:gd name="connsiteX165" fmla="*/ 641442 w 5029200"/>
              <a:gd name="connsiteY165" fmla="*/ 1017180 h 5038344"/>
              <a:gd name="connsiteX166" fmla="*/ 796527 w 5029200"/>
              <a:gd name="connsiteY166" fmla="*/ 1171874 h 5038344"/>
              <a:gd name="connsiteX167" fmla="*/ 641442 w 5029200"/>
              <a:gd name="connsiteY167" fmla="*/ 1326695 h 5038344"/>
              <a:gd name="connsiteX168" fmla="*/ 486356 w 5029200"/>
              <a:gd name="connsiteY168" fmla="*/ 1171874 h 5038344"/>
              <a:gd name="connsiteX169" fmla="*/ 641442 w 5029200"/>
              <a:gd name="connsiteY169" fmla="*/ 1017180 h 5038344"/>
              <a:gd name="connsiteX170" fmla="*/ 4419285 w 5029200"/>
              <a:gd name="connsiteY170" fmla="*/ 1009572 h 5038344"/>
              <a:gd name="connsiteX171" fmla="*/ 4580091 w 5029200"/>
              <a:gd name="connsiteY171" fmla="*/ 1170099 h 5038344"/>
              <a:gd name="connsiteX172" fmla="*/ 4419285 w 5029200"/>
              <a:gd name="connsiteY172" fmla="*/ 1330500 h 5038344"/>
              <a:gd name="connsiteX173" fmla="*/ 4258353 w 5029200"/>
              <a:gd name="connsiteY173" fmla="*/ 1170099 h 5038344"/>
              <a:gd name="connsiteX174" fmla="*/ 4419285 w 5029200"/>
              <a:gd name="connsiteY174" fmla="*/ 1009572 h 5038344"/>
              <a:gd name="connsiteX175" fmla="*/ 1181188 w 5029200"/>
              <a:gd name="connsiteY175" fmla="*/ 954795 h 5038344"/>
              <a:gd name="connsiteX176" fmla="*/ 1398307 w 5029200"/>
              <a:gd name="connsiteY176" fmla="*/ 1171367 h 5038344"/>
              <a:gd name="connsiteX177" fmla="*/ 1181188 w 5029200"/>
              <a:gd name="connsiteY177" fmla="*/ 1387939 h 5038344"/>
              <a:gd name="connsiteX178" fmla="*/ 964069 w 5029200"/>
              <a:gd name="connsiteY178" fmla="*/ 1171367 h 5038344"/>
              <a:gd name="connsiteX179" fmla="*/ 1181188 w 5029200"/>
              <a:gd name="connsiteY179" fmla="*/ 954795 h 5038344"/>
              <a:gd name="connsiteX180" fmla="*/ 3876233 w 5029200"/>
              <a:gd name="connsiteY180" fmla="*/ 953528 h 5038344"/>
              <a:gd name="connsiteX181" fmla="*/ 4093352 w 5029200"/>
              <a:gd name="connsiteY181" fmla="*/ 1170099 h 5038344"/>
              <a:gd name="connsiteX182" fmla="*/ 3876233 w 5029200"/>
              <a:gd name="connsiteY182" fmla="*/ 1386671 h 5038344"/>
              <a:gd name="connsiteX183" fmla="*/ 3659114 w 5029200"/>
              <a:gd name="connsiteY183" fmla="*/ 1170099 h 5038344"/>
              <a:gd name="connsiteX184" fmla="*/ 3876233 w 5029200"/>
              <a:gd name="connsiteY184" fmla="*/ 953528 h 5038344"/>
              <a:gd name="connsiteX185" fmla="*/ 2263987 w 5029200"/>
              <a:gd name="connsiteY185" fmla="*/ 894819 h 5038344"/>
              <a:gd name="connsiteX186" fmla="*/ 2534622 w 5029200"/>
              <a:gd name="connsiteY186" fmla="*/ 1116464 h 5038344"/>
              <a:gd name="connsiteX187" fmla="*/ 2805131 w 5029200"/>
              <a:gd name="connsiteY187" fmla="*/ 894819 h 5038344"/>
              <a:gd name="connsiteX188" fmla="*/ 3080597 w 5029200"/>
              <a:gd name="connsiteY188" fmla="*/ 1156278 h 5038344"/>
              <a:gd name="connsiteX189" fmla="*/ 3081106 w 5029200"/>
              <a:gd name="connsiteY189" fmla="*/ 1156278 h 5038344"/>
              <a:gd name="connsiteX190" fmla="*/ 3344750 w 5029200"/>
              <a:gd name="connsiteY190" fmla="*/ 906612 h 5038344"/>
              <a:gd name="connsiteX191" fmla="*/ 3608777 w 5029200"/>
              <a:gd name="connsiteY191" fmla="*/ 1169973 h 5038344"/>
              <a:gd name="connsiteX192" fmla="*/ 3523353 w 5029200"/>
              <a:gd name="connsiteY192" fmla="*/ 1363847 h 5038344"/>
              <a:gd name="connsiteX193" fmla="*/ 3697250 w 5029200"/>
              <a:gd name="connsiteY193" fmla="*/ 1514866 h 5038344"/>
              <a:gd name="connsiteX194" fmla="*/ 3876233 w 5029200"/>
              <a:gd name="connsiteY194" fmla="*/ 1444999 h 5038344"/>
              <a:gd name="connsiteX195" fmla="*/ 4140260 w 5029200"/>
              <a:gd name="connsiteY195" fmla="*/ 1708360 h 5038344"/>
              <a:gd name="connsiteX196" fmla="*/ 3884751 w 5029200"/>
              <a:gd name="connsiteY196" fmla="*/ 1971594 h 5038344"/>
              <a:gd name="connsiteX197" fmla="*/ 4152082 w 5029200"/>
              <a:gd name="connsiteY197" fmla="*/ 2246620 h 5038344"/>
              <a:gd name="connsiteX198" fmla="*/ 3929878 w 5029200"/>
              <a:gd name="connsiteY198" fmla="*/ 2516447 h 5038344"/>
              <a:gd name="connsiteX199" fmla="*/ 4152082 w 5029200"/>
              <a:gd name="connsiteY199" fmla="*/ 2786402 h 5038344"/>
              <a:gd name="connsiteX200" fmla="*/ 4152335 w 5029200"/>
              <a:gd name="connsiteY200" fmla="*/ 2786148 h 5038344"/>
              <a:gd name="connsiteX201" fmla="*/ 3876488 w 5029200"/>
              <a:gd name="connsiteY201" fmla="*/ 3061300 h 5038344"/>
              <a:gd name="connsiteX202" fmla="*/ 4140513 w 5029200"/>
              <a:gd name="connsiteY202" fmla="*/ 3324661 h 5038344"/>
              <a:gd name="connsiteX203" fmla="*/ 3876488 w 5029200"/>
              <a:gd name="connsiteY203" fmla="*/ 3588022 h 5038344"/>
              <a:gd name="connsiteX204" fmla="*/ 3695089 w 5029200"/>
              <a:gd name="connsiteY204" fmla="*/ 3516128 h 5038344"/>
              <a:gd name="connsiteX205" fmla="*/ 3515089 w 5029200"/>
              <a:gd name="connsiteY205" fmla="*/ 3666765 h 5038344"/>
              <a:gd name="connsiteX206" fmla="*/ 3605724 w 5029200"/>
              <a:gd name="connsiteY206" fmla="*/ 3865330 h 5038344"/>
              <a:gd name="connsiteX207" fmla="*/ 3341699 w 5029200"/>
              <a:gd name="connsiteY207" fmla="*/ 4128691 h 5038344"/>
              <a:gd name="connsiteX208" fmla="*/ 3077800 w 5029200"/>
              <a:gd name="connsiteY208" fmla="*/ 3873953 h 5038344"/>
              <a:gd name="connsiteX209" fmla="*/ 2802080 w 5029200"/>
              <a:gd name="connsiteY209" fmla="*/ 4140610 h 5038344"/>
              <a:gd name="connsiteX210" fmla="*/ 2531445 w 5029200"/>
              <a:gd name="connsiteY210" fmla="*/ 3919094 h 5038344"/>
              <a:gd name="connsiteX211" fmla="*/ 2260935 w 5029200"/>
              <a:gd name="connsiteY211" fmla="*/ 4140610 h 5038344"/>
              <a:gd name="connsiteX212" fmla="*/ 1985087 w 5029200"/>
              <a:gd name="connsiteY212" fmla="*/ 3865457 h 5038344"/>
              <a:gd name="connsiteX213" fmla="*/ 1721062 w 5029200"/>
              <a:gd name="connsiteY213" fmla="*/ 4128818 h 5038344"/>
              <a:gd name="connsiteX214" fmla="*/ 1457037 w 5029200"/>
              <a:gd name="connsiteY214" fmla="*/ 3865457 h 5038344"/>
              <a:gd name="connsiteX215" fmla="*/ 1558223 w 5029200"/>
              <a:gd name="connsiteY215" fmla="*/ 3658269 h 5038344"/>
              <a:gd name="connsiteX216" fmla="*/ 1385213 w 5029200"/>
              <a:gd name="connsiteY216" fmla="*/ 3493304 h 5038344"/>
              <a:gd name="connsiteX217" fmla="*/ 1181188 w 5029200"/>
              <a:gd name="connsiteY217" fmla="*/ 3589417 h 5038344"/>
              <a:gd name="connsiteX218" fmla="*/ 917163 w 5029200"/>
              <a:gd name="connsiteY218" fmla="*/ 3326057 h 5038344"/>
              <a:gd name="connsiteX219" fmla="*/ 1167206 w 5029200"/>
              <a:gd name="connsiteY219" fmla="*/ 3063077 h 5038344"/>
              <a:gd name="connsiteX220" fmla="*/ 1167206 w 5029200"/>
              <a:gd name="connsiteY220" fmla="*/ 3062316 h 5038344"/>
              <a:gd name="connsiteX221" fmla="*/ 905341 w 5029200"/>
              <a:gd name="connsiteY221" fmla="*/ 2787543 h 5038344"/>
              <a:gd name="connsiteX222" fmla="*/ 1127545 w 5029200"/>
              <a:gd name="connsiteY222" fmla="*/ 2517715 h 5038344"/>
              <a:gd name="connsiteX223" fmla="*/ 905341 w 5029200"/>
              <a:gd name="connsiteY223" fmla="*/ 2247761 h 5038344"/>
              <a:gd name="connsiteX224" fmla="*/ 1167206 w 5029200"/>
              <a:gd name="connsiteY224" fmla="*/ 1972988 h 5038344"/>
              <a:gd name="connsiteX225" fmla="*/ 1167206 w 5029200"/>
              <a:gd name="connsiteY225" fmla="*/ 1972481 h 5038344"/>
              <a:gd name="connsiteX226" fmla="*/ 917163 w 5029200"/>
              <a:gd name="connsiteY226" fmla="*/ 1709501 h 5038344"/>
              <a:gd name="connsiteX227" fmla="*/ 1181188 w 5029200"/>
              <a:gd name="connsiteY227" fmla="*/ 1446140 h 5038344"/>
              <a:gd name="connsiteX228" fmla="*/ 1382544 w 5029200"/>
              <a:gd name="connsiteY228" fmla="*/ 1539210 h 5038344"/>
              <a:gd name="connsiteX229" fmla="*/ 1553774 w 5029200"/>
              <a:gd name="connsiteY229" fmla="*/ 1371075 h 5038344"/>
              <a:gd name="connsiteX230" fmla="*/ 1460087 w 5029200"/>
              <a:gd name="connsiteY230" fmla="*/ 1169973 h 5038344"/>
              <a:gd name="connsiteX231" fmla="*/ 1724113 w 5029200"/>
              <a:gd name="connsiteY231" fmla="*/ 906612 h 5038344"/>
              <a:gd name="connsiteX232" fmla="*/ 1987756 w 5029200"/>
              <a:gd name="connsiteY232" fmla="*/ 1156278 h 5038344"/>
              <a:gd name="connsiteX233" fmla="*/ 1988520 w 5029200"/>
              <a:gd name="connsiteY233" fmla="*/ 1156278 h 5038344"/>
              <a:gd name="connsiteX234" fmla="*/ 2263987 w 5029200"/>
              <a:gd name="connsiteY234" fmla="*/ 894819 h 5038344"/>
              <a:gd name="connsiteX235" fmla="*/ 1181188 w 5029200"/>
              <a:gd name="connsiteY235" fmla="*/ 472581 h 5038344"/>
              <a:gd name="connsiteX236" fmla="*/ 1341993 w 5029200"/>
              <a:gd name="connsiteY236" fmla="*/ 633107 h 5038344"/>
              <a:gd name="connsiteX237" fmla="*/ 1181188 w 5029200"/>
              <a:gd name="connsiteY237" fmla="*/ 793507 h 5038344"/>
              <a:gd name="connsiteX238" fmla="*/ 1020383 w 5029200"/>
              <a:gd name="connsiteY238" fmla="*/ 633107 h 5038344"/>
              <a:gd name="connsiteX239" fmla="*/ 1181188 w 5029200"/>
              <a:gd name="connsiteY239" fmla="*/ 472581 h 5038344"/>
              <a:gd name="connsiteX240" fmla="*/ 3878775 w 5029200"/>
              <a:gd name="connsiteY240" fmla="*/ 470424 h 5038344"/>
              <a:gd name="connsiteX241" fmla="*/ 4042505 w 5029200"/>
              <a:gd name="connsiteY241" fmla="*/ 633741 h 5038344"/>
              <a:gd name="connsiteX242" fmla="*/ 3878775 w 5029200"/>
              <a:gd name="connsiteY242" fmla="*/ 797057 h 5038344"/>
              <a:gd name="connsiteX243" fmla="*/ 3715047 w 5029200"/>
              <a:gd name="connsiteY243" fmla="*/ 633741 h 5038344"/>
              <a:gd name="connsiteX244" fmla="*/ 3878775 w 5029200"/>
              <a:gd name="connsiteY244" fmla="*/ 470424 h 5038344"/>
              <a:gd name="connsiteX245" fmla="*/ 1719663 w 5029200"/>
              <a:gd name="connsiteY245" fmla="*/ 444050 h 5038344"/>
              <a:gd name="connsiteX246" fmla="*/ 1909960 w 5029200"/>
              <a:gd name="connsiteY246" fmla="*/ 633741 h 5038344"/>
              <a:gd name="connsiteX247" fmla="*/ 1719663 w 5029200"/>
              <a:gd name="connsiteY247" fmla="*/ 823559 h 5038344"/>
              <a:gd name="connsiteX248" fmla="*/ 1529367 w 5029200"/>
              <a:gd name="connsiteY248" fmla="*/ 633741 h 5038344"/>
              <a:gd name="connsiteX249" fmla="*/ 1719663 w 5029200"/>
              <a:gd name="connsiteY249" fmla="*/ 444050 h 5038344"/>
              <a:gd name="connsiteX250" fmla="*/ 3338013 w 5029200"/>
              <a:gd name="connsiteY250" fmla="*/ 442909 h 5038344"/>
              <a:gd name="connsiteX251" fmla="*/ 3528183 w 5029200"/>
              <a:gd name="connsiteY251" fmla="*/ 632600 h 5038344"/>
              <a:gd name="connsiteX252" fmla="*/ 3338013 w 5029200"/>
              <a:gd name="connsiteY252" fmla="*/ 822290 h 5038344"/>
              <a:gd name="connsiteX253" fmla="*/ 3147843 w 5029200"/>
              <a:gd name="connsiteY253" fmla="*/ 632600 h 5038344"/>
              <a:gd name="connsiteX254" fmla="*/ 3338013 w 5029200"/>
              <a:gd name="connsiteY254" fmla="*/ 442909 h 5038344"/>
              <a:gd name="connsiteX255" fmla="*/ 2799029 w 5029200"/>
              <a:gd name="connsiteY255" fmla="*/ 426806 h 5038344"/>
              <a:gd name="connsiteX256" fmla="*/ 3006487 w 5029200"/>
              <a:gd name="connsiteY256" fmla="*/ 633741 h 5038344"/>
              <a:gd name="connsiteX257" fmla="*/ 2799029 w 5029200"/>
              <a:gd name="connsiteY257" fmla="*/ 840677 h 5038344"/>
              <a:gd name="connsiteX258" fmla="*/ 2591571 w 5029200"/>
              <a:gd name="connsiteY258" fmla="*/ 633741 h 5038344"/>
              <a:gd name="connsiteX259" fmla="*/ 2799029 w 5029200"/>
              <a:gd name="connsiteY259" fmla="*/ 426806 h 5038344"/>
              <a:gd name="connsiteX260" fmla="*/ 2259282 w 5029200"/>
              <a:gd name="connsiteY260" fmla="*/ 426806 h 5038344"/>
              <a:gd name="connsiteX261" fmla="*/ 2466740 w 5029200"/>
              <a:gd name="connsiteY261" fmla="*/ 633741 h 5038344"/>
              <a:gd name="connsiteX262" fmla="*/ 2259282 w 5029200"/>
              <a:gd name="connsiteY262" fmla="*/ 840677 h 5038344"/>
              <a:gd name="connsiteX263" fmla="*/ 2051824 w 5029200"/>
              <a:gd name="connsiteY263" fmla="*/ 633741 h 5038344"/>
              <a:gd name="connsiteX264" fmla="*/ 2259282 w 5029200"/>
              <a:gd name="connsiteY264" fmla="*/ 426806 h 5038344"/>
              <a:gd name="connsiteX265" fmla="*/ 3238860 w 5029200"/>
              <a:gd name="connsiteY265" fmla="*/ 128 h 5038344"/>
              <a:gd name="connsiteX266" fmla="*/ 3350725 w 5029200"/>
              <a:gd name="connsiteY266" fmla="*/ 111711 h 5038344"/>
              <a:gd name="connsiteX267" fmla="*/ 3238860 w 5029200"/>
              <a:gd name="connsiteY267" fmla="*/ 223294 h 5038344"/>
              <a:gd name="connsiteX268" fmla="*/ 3126996 w 5029200"/>
              <a:gd name="connsiteY268" fmla="*/ 111711 h 5038344"/>
              <a:gd name="connsiteX269" fmla="*/ 3238860 w 5029200"/>
              <a:gd name="connsiteY269" fmla="*/ 128 h 5038344"/>
              <a:gd name="connsiteX270" fmla="*/ 2764326 w 5029200"/>
              <a:gd name="connsiteY270" fmla="*/ 128 h 5038344"/>
              <a:gd name="connsiteX271" fmla="*/ 2876191 w 5029200"/>
              <a:gd name="connsiteY271" fmla="*/ 111711 h 5038344"/>
              <a:gd name="connsiteX272" fmla="*/ 2764326 w 5029200"/>
              <a:gd name="connsiteY272" fmla="*/ 223294 h 5038344"/>
              <a:gd name="connsiteX273" fmla="*/ 2652461 w 5029200"/>
              <a:gd name="connsiteY273" fmla="*/ 111711 h 5038344"/>
              <a:gd name="connsiteX274" fmla="*/ 2764326 w 5029200"/>
              <a:gd name="connsiteY274" fmla="*/ 128 h 5038344"/>
              <a:gd name="connsiteX275" fmla="*/ 2285087 w 5029200"/>
              <a:gd name="connsiteY275" fmla="*/ 128 h 5038344"/>
              <a:gd name="connsiteX276" fmla="*/ 2396952 w 5029200"/>
              <a:gd name="connsiteY276" fmla="*/ 111711 h 5038344"/>
              <a:gd name="connsiteX277" fmla="*/ 2285087 w 5029200"/>
              <a:gd name="connsiteY277" fmla="*/ 223294 h 5038344"/>
              <a:gd name="connsiteX278" fmla="*/ 2173223 w 5029200"/>
              <a:gd name="connsiteY278" fmla="*/ 111711 h 5038344"/>
              <a:gd name="connsiteX279" fmla="*/ 2285087 w 5029200"/>
              <a:gd name="connsiteY279" fmla="*/ 128 h 5038344"/>
              <a:gd name="connsiteX280" fmla="*/ 1806027 w 5029200"/>
              <a:gd name="connsiteY280" fmla="*/ 0 h 5038344"/>
              <a:gd name="connsiteX281" fmla="*/ 1814827 w 5029200"/>
              <a:gd name="connsiteY281" fmla="*/ 0 h 5038344"/>
              <a:gd name="connsiteX282" fmla="*/ 1853969 w 5029200"/>
              <a:gd name="connsiteY282" fmla="*/ 7883 h 5038344"/>
              <a:gd name="connsiteX283" fmla="*/ 1922291 w 5029200"/>
              <a:gd name="connsiteY283" fmla="*/ 110697 h 5038344"/>
              <a:gd name="connsiteX284" fmla="*/ 1810427 w 5029200"/>
              <a:gd name="connsiteY284" fmla="*/ 222280 h 5038344"/>
              <a:gd name="connsiteX285" fmla="*/ 1698562 w 5029200"/>
              <a:gd name="connsiteY285" fmla="*/ 110697 h 5038344"/>
              <a:gd name="connsiteX286" fmla="*/ 1766884 w 5029200"/>
              <a:gd name="connsiteY286" fmla="*/ 7883 h 50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5029200" h="5038344">
                <a:moveTo>
                  <a:pt x="3240259" y="4815180"/>
                </a:moveTo>
                <a:cubicBezTo>
                  <a:pt x="3302038" y="4815180"/>
                  <a:pt x="3352123" y="4865138"/>
                  <a:pt x="3352123" y="4926763"/>
                </a:cubicBezTo>
                <a:cubicBezTo>
                  <a:pt x="3352123" y="4972981"/>
                  <a:pt x="3323950" y="5012637"/>
                  <a:pt x="3283801" y="5029577"/>
                </a:cubicBezTo>
                <a:lnTo>
                  <a:pt x="3240266" y="5038344"/>
                </a:lnTo>
                <a:lnTo>
                  <a:pt x="3240252" y="5038344"/>
                </a:lnTo>
                <a:lnTo>
                  <a:pt x="3196717" y="5029577"/>
                </a:lnTo>
                <a:cubicBezTo>
                  <a:pt x="3156567" y="5012637"/>
                  <a:pt x="3128394" y="4972981"/>
                  <a:pt x="3128394" y="4926763"/>
                </a:cubicBezTo>
                <a:cubicBezTo>
                  <a:pt x="3128394" y="4865138"/>
                  <a:pt x="3178479" y="4815180"/>
                  <a:pt x="3240259" y="4815180"/>
                </a:cubicBezTo>
                <a:close/>
                <a:moveTo>
                  <a:pt x="2765723" y="4815180"/>
                </a:moveTo>
                <a:cubicBezTo>
                  <a:pt x="2827504" y="4815180"/>
                  <a:pt x="2877588" y="4865138"/>
                  <a:pt x="2877588" y="4926763"/>
                </a:cubicBezTo>
                <a:cubicBezTo>
                  <a:pt x="2877588" y="4972981"/>
                  <a:pt x="2849416" y="5012637"/>
                  <a:pt x="2809266" y="5029577"/>
                </a:cubicBezTo>
                <a:lnTo>
                  <a:pt x="2765730" y="5038344"/>
                </a:lnTo>
                <a:lnTo>
                  <a:pt x="2765716" y="5038344"/>
                </a:lnTo>
                <a:lnTo>
                  <a:pt x="2722181" y="5029577"/>
                </a:lnTo>
                <a:cubicBezTo>
                  <a:pt x="2682032" y="5012637"/>
                  <a:pt x="2653859" y="4972981"/>
                  <a:pt x="2653859" y="4926763"/>
                </a:cubicBezTo>
                <a:cubicBezTo>
                  <a:pt x="2653859" y="4865138"/>
                  <a:pt x="2703944" y="4815180"/>
                  <a:pt x="2765723" y="4815180"/>
                </a:cubicBezTo>
                <a:close/>
                <a:moveTo>
                  <a:pt x="2286359" y="4815180"/>
                </a:moveTo>
                <a:cubicBezTo>
                  <a:pt x="2348139" y="4815180"/>
                  <a:pt x="2398224" y="4865138"/>
                  <a:pt x="2398224" y="4926763"/>
                </a:cubicBezTo>
                <a:cubicBezTo>
                  <a:pt x="2398224" y="4972981"/>
                  <a:pt x="2370051" y="5012637"/>
                  <a:pt x="2329901" y="5029577"/>
                </a:cubicBezTo>
                <a:lnTo>
                  <a:pt x="2286367" y="5038344"/>
                </a:lnTo>
                <a:lnTo>
                  <a:pt x="2286352" y="5038344"/>
                </a:lnTo>
                <a:lnTo>
                  <a:pt x="2242817" y="5029577"/>
                </a:lnTo>
                <a:cubicBezTo>
                  <a:pt x="2202667" y="5012637"/>
                  <a:pt x="2174495" y="4972981"/>
                  <a:pt x="2174495" y="4926763"/>
                </a:cubicBezTo>
                <a:cubicBezTo>
                  <a:pt x="2174495" y="4865138"/>
                  <a:pt x="2224579" y="4815180"/>
                  <a:pt x="2286359" y="4815180"/>
                </a:cubicBezTo>
                <a:close/>
                <a:moveTo>
                  <a:pt x="1811824" y="4814039"/>
                </a:moveTo>
                <a:cubicBezTo>
                  <a:pt x="1873604" y="4814039"/>
                  <a:pt x="1923689" y="4863997"/>
                  <a:pt x="1923689" y="4925622"/>
                </a:cubicBezTo>
                <a:cubicBezTo>
                  <a:pt x="1923689" y="4987246"/>
                  <a:pt x="1873604" y="5037203"/>
                  <a:pt x="1811824" y="5037203"/>
                </a:cubicBezTo>
                <a:cubicBezTo>
                  <a:pt x="1750045" y="5037203"/>
                  <a:pt x="1699960" y="4987246"/>
                  <a:pt x="1699960" y="4925622"/>
                </a:cubicBezTo>
                <a:cubicBezTo>
                  <a:pt x="1699960" y="4863997"/>
                  <a:pt x="1750045" y="4814039"/>
                  <a:pt x="1811824" y="4814039"/>
                </a:cubicBezTo>
                <a:close/>
                <a:moveTo>
                  <a:pt x="3878775" y="4248010"/>
                </a:moveTo>
                <a:cubicBezTo>
                  <a:pt x="3969157" y="4248010"/>
                  <a:pt x="4042505" y="4321171"/>
                  <a:pt x="4042505" y="4411326"/>
                </a:cubicBezTo>
                <a:cubicBezTo>
                  <a:pt x="4042505" y="4501480"/>
                  <a:pt x="3969157" y="4574643"/>
                  <a:pt x="3878775" y="4574643"/>
                </a:cubicBezTo>
                <a:cubicBezTo>
                  <a:pt x="3788395" y="4574643"/>
                  <a:pt x="3715047" y="4501480"/>
                  <a:pt x="3715047" y="4411326"/>
                </a:cubicBezTo>
                <a:cubicBezTo>
                  <a:pt x="3715047" y="4321171"/>
                  <a:pt x="3788395" y="4248010"/>
                  <a:pt x="3878775" y="4248010"/>
                </a:cubicBezTo>
                <a:close/>
                <a:moveTo>
                  <a:pt x="1177884" y="4248010"/>
                </a:moveTo>
                <a:cubicBezTo>
                  <a:pt x="1268264" y="4248010"/>
                  <a:pt x="1341613" y="4321171"/>
                  <a:pt x="1341613" y="4411326"/>
                </a:cubicBezTo>
                <a:cubicBezTo>
                  <a:pt x="1341613" y="4501480"/>
                  <a:pt x="1268264" y="4574643"/>
                  <a:pt x="1177884" y="4574643"/>
                </a:cubicBezTo>
                <a:cubicBezTo>
                  <a:pt x="1087502" y="4574643"/>
                  <a:pt x="1014155" y="4501480"/>
                  <a:pt x="1014155" y="4411326"/>
                </a:cubicBezTo>
                <a:cubicBezTo>
                  <a:pt x="1014155" y="4321171"/>
                  <a:pt x="1087502" y="4248010"/>
                  <a:pt x="1177884" y="4248010"/>
                </a:cubicBezTo>
                <a:close/>
                <a:moveTo>
                  <a:pt x="3338013" y="4221636"/>
                </a:moveTo>
                <a:cubicBezTo>
                  <a:pt x="3443012" y="4221636"/>
                  <a:pt x="3528183" y="4306590"/>
                  <a:pt x="3528183" y="4411326"/>
                </a:cubicBezTo>
                <a:cubicBezTo>
                  <a:pt x="3528183" y="4516061"/>
                  <a:pt x="3443012" y="4601017"/>
                  <a:pt x="3338013" y="4601017"/>
                </a:cubicBezTo>
                <a:cubicBezTo>
                  <a:pt x="3233012" y="4601017"/>
                  <a:pt x="3147843" y="4516061"/>
                  <a:pt x="3147843" y="4411326"/>
                </a:cubicBezTo>
                <a:cubicBezTo>
                  <a:pt x="3147843" y="4306590"/>
                  <a:pt x="3233012" y="4221636"/>
                  <a:pt x="3338013" y="4221636"/>
                </a:cubicBezTo>
                <a:close/>
                <a:moveTo>
                  <a:pt x="1718646" y="4221636"/>
                </a:moveTo>
                <a:cubicBezTo>
                  <a:pt x="1823647" y="4221636"/>
                  <a:pt x="1908816" y="4306590"/>
                  <a:pt x="1908816" y="4411326"/>
                </a:cubicBezTo>
                <a:cubicBezTo>
                  <a:pt x="1908816" y="4516061"/>
                  <a:pt x="1823647" y="4601017"/>
                  <a:pt x="1718646" y="4601017"/>
                </a:cubicBezTo>
                <a:cubicBezTo>
                  <a:pt x="1613647" y="4601017"/>
                  <a:pt x="1528477" y="4516061"/>
                  <a:pt x="1528477" y="4411326"/>
                </a:cubicBezTo>
                <a:cubicBezTo>
                  <a:pt x="1528477" y="4306590"/>
                  <a:pt x="1613647" y="4221636"/>
                  <a:pt x="1718646" y="4221636"/>
                </a:cubicBezTo>
                <a:close/>
                <a:moveTo>
                  <a:pt x="2801953" y="4196783"/>
                </a:moveTo>
                <a:cubicBezTo>
                  <a:pt x="2916487" y="4196783"/>
                  <a:pt x="3009411" y="4289472"/>
                  <a:pt x="3009411" y="4403718"/>
                </a:cubicBezTo>
                <a:cubicBezTo>
                  <a:pt x="3009411" y="4517963"/>
                  <a:pt x="2916487" y="4610654"/>
                  <a:pt x="2801953" y="4610654"/>
                </a:cubicBezTo>
                <a:cubicBezTo>
                  <a:pt x="2687418" y="4610654"/>
                  <a:pt x="2594495" y="4517963"/>
                  <a:pt x="2594495" y="4403718"/>
                </a:cubicBezTo>
                <a:cubicBezTo>
                  <a:pt x="2594495" y="4289472"/>
                  <a:pt x="2687418" y="4196783"/>
                  <a:pt x="2801953" y="4196783"/>
                </a:cubicBezTo>
                <a:close/>
                <a:moveTo>
                  <a:pt x="2259282" y="4196783"/>
                </a:moveTo>
                <a:cubicBezTo>
                  <a:pt x="2373817" y="4196783"/>
                  <a:pt x="2466740" y="4289472"/>
                  <a:pt x="2466740" y="4403718"/>
                </a:cubicBezTo>
                <a:cubicBezTo>
                  <a:pt x="2466740" y="4517963"/>
                  <a:pt x="2373817" y="4610654"/>
                  <a:pt x="2259282" y="4610654"/>
                </a:cubicBezTo>
                <a:cubicBezTo>
                  <a:pt x="2144748" y="4610654"/>
                  <a:pt x="2051824" y="4517963"/>
                  <a:pt x="2051824" y="4403718"/>
                </a:cubicBezTo>
                <a:cubicBezTo>
                  <a:pt x="2051824" y="4289472"/>
                  <a:pt x="2144748" y="4196783"/>
                  <a:pt x="2259282" y="4196783"/>
                </a:cubicBezTo>
                <a:close/>
                <a:moveTo>
                  <a:pt x="4417887" y="3710383"/>
                </a:moveTo>
                <a:cubicBezTo>
                  <a:pt x="4503691" y="3710383"/>
                  <a:pt x="4572973" y="3779614"/>
                  <a:pt x="4572973" y="3865077"/>
                </a:cubicBezTo>
                <a:cubicBezTo>
                  <a:pt x="4572973" y="3950539"/>
                  <a:pt x="4503565" y="4019772"/>
                  <a:pt x="4417887" y="4019772"/>
                </a:cubicBezTo>
                <a:cubicBezTo>
                  <a:pt x="4332209" y="4019772"/>
                  <a:pt x="4262675" y="3950539"/>
                  <a:pt x="4262675" y="3865077"/>
                </a:cubicBezTo>
                <a:cubicBezTo>
                  <a:pt x="4262675" y="3779614"/>
                  <a:pt x="4332082" y="3710383"/>
                  <a:pt x="4417887" y="3710383"/>
                </a:cubicBezTo>
                <a:close/>
                <a:moveTo>
                  <a:pt x="641696" y="3707974"/>
                </a:moveTo>
                <a:cubicBezTo>
                  <a:pt x="727501" y="3707974"/>
                  <a:pt x="796781" y="3777332"/>
                  <a:pt x="796781" y="3862795"/>
                </a:cubicBezTo>
                <a:cubicBezTo>
                  <a:pt x="796781" y="3948257"/>
                  <a:pt x="727375" y="4017489"/>
                  <a:pt x="641696" y="4017489"/>
                </a:cubicBezTo>
                <a:cubicBezTo>
                  <a:pt x="556019" y="4017489"/>
                  <a:pt x="486484" y="3948257"/>
                  <a:pt x="486484" y="3862795"/>
                </a:cubicBezTo>
                <a:cubicBezTo>
                  <a:pt x="486484" y="3777332"/>
                  <a:pt x="555890" y="3707974"/>
                  <a:pt x="641696" y="3707974"/>
                </a:cubicBezTo>
                <a:close/>
                <a:moveTo>
                  <a:pt x="1181061" y="3647618"/>
                </a:moveTo>
                <a:cubicBezTo>
                  <a:pt x="1300933" y="3647618"/>
                  <a:pt x="1398180" y="3744619"/>
                  <a:pt x="1398180" y="3864189"/>
                </a:cubicBezTo>
                <a:cubicBezTo>
                  <a:pt x="1398180" y="3983761"/>
                  <a:pt x="1300933" y="4080761"/>
                  <a:pt x="1181061" y="4080761"/>
                </a:cubicBezTo>
                <a:cubicBezTo>
                  <a:pt x="1061188" y="4080761"/>
                  <a:pt x="963942" y="3983761"/>
                  <a:pt x="963942" y="3864189"/>
                </a:cubicBezTo>
                <a:cubicBezTo>
                  <a:pt x="963942" y="3744619"/>
                  <a:pt x="1061188" y="3647618"/>
                  <a:pt x="1181061" y="3647618"/>
                </a:cubicBezTo>
                <a:close/>
                <a:moveTo>
                  <a:pt x="3876233" y="3646350"/>
                </a:moveTo>
                <a:cubicBezTo>
                  <a:pt x="3996107" y="3646350"/>
                  <a:pt x="4093352" y="3743351"/>
                  <a:pt x="4093352" y="3862921"/>
                </a:cubicBezTo>
                <a:cubicBezTo>
                  <a:pt x="4093352" y="3982493"/>
                  <a:pt x="3996107" y="4079493"/>
                  <a:pt x="3876233" y="4079493"/>
                </a:cubicBezTo>
                <a:cubicBezTo>
                  <a:pt x="3756361" y="4079493"/>
                  <a:pt x="3659114" y="3982493"/>
                  <a:pt x="3659114" y="3862921"/>
                </a:cubicBezTo>
                <a:cubicBezTo>
                  <a:pt x="3659114" y="3743351"/>
                  <a:pt x="3756361" y="3646350"/>
                  <a:pt x="3876233" y="3646350"/>
                </a:cubicBezTo>
                <a:close/>
                <a:moveTo>
                  <a:pt x="4417633" y="3137126"/>
                </a:moveTo>
                <a:cubicBezTo>
                  <a:pt x="4522760" y="3137126"/>
                  <a:pt x="4607929" y="3222081"/>
                  <a:pt x="4607929" y="3326818"/>
                </a:cubicBezTo>
                <a:cubicBezTo>
                  <a:pt x="4607929" y="3431680"/>
                  <a:pt x="4522760" y="3516635"/>
                  <a:pt x="4417633" y="3516635"/>
                </a:cubicBezTo>
                <a:cubicBezTo>
                  <a:pt x="4312505" y="3516635"/>
                  <a:pt x="4227336" y="3431680"/>
                  <a:pt x="4227336" y="3326818"/>
                </a:cubicBezTo>
                <a:cubicBezTo>
                  <a:pt x="4227336" y="3221954"/>
                  <a:pt x="4312505" y="3137126"/>
                  <a:pt x="4417633" y="3137126"/>
                </a:cubicBezTo>
                <a:close/>
                <a:moveTo>
                  <a:pt x="641442" y="3134844"/>
                </a:moveTo>
                <a:cubicBezTo>
                  <a:pt x="746569" y="3134844"/>
                  <a:pt x="831739" y="3219799"/>
                  <a:pt x="831739" y="3324661"/>
                </a:cubicBezTo>
                <a:cubicBezTo>
                  <a:pt x="831739" y="3429398"/>
                  <a:pt x="746569" y="3514478"/>
                  <a:pt x="641442" y="3514478"/>
                </a:cubicBezTo>
                <a:cubicBezTo>
                  <a:pt x="536315" y="3514478"/>
                  <a:pt x="451145" y="3429524"/>
                  <a:pt x="451145" y="3324661"/>
                </a:cubicBezTo>
                <a:cubicBezTo>
                  <a:pt x="451145" y="3219799"/>
                  <a:pt x="536315" y="3134844"/>
                  <a:pt x="641442" y="3134844"/>
                </a:cubicBezTo>
                <a:close/>
                <a:moveTo>
                  <a:pt x="111865" y="3121023"/>
                </a:moveTo>
                <a:cubicBezTo>
                  <a:pt x="173645" y="3121023"/>
                  <a:pt x="223729" y="3170981"/>
                  <a:pt x="223729" y="3232606"/>
                </a:cubicBezTo>
                <a:cubicBezTo>
                  <a:pt x="223729" y="3294230"/>
                  <a:pt x="173645" y="3344189"/>
                  <a:pt x="111865" y="3344189"/>
                </a:cubicBezTo>
                <a:cubicBezTo>
                  <a:pt x="50086" y="3344189"/>
                  <a:pt x="0" y="3294230"/>
                  <a:pt x="0" y="3232606"/>
                </a:cubicBezTo>
                <a:cubicBezTo>
                  <a:pt x="0" y="3170981"/>
                  <a:pt x="50086" y="3121023"/>
                  <a:pt x="111865" y="3121023"/>
                </a:cubicBezTo>
                <a:close/>
                <a:moveTo>
                  <a:pt x="4917210" y="3120896"/>
                </a:moveTo>
                <a:cubicBezTo>
                  <a:pt x="4978989" y="3120896"/>
                  <a:pt x="5029075" y="3170855"/>
                  <a:pt x="5029075" y="3232479"/>
                </a:cubicBezTo>
                <a:cubicBezTo>
                  <a:pt x="5029075" y="3294103"/>
                  <a:pt x="4978989" y="3344062"/>
                  <a:pt x="4917210" y="3344062"/>
                </a:cubicBezTo>
                <a:cubicBezTo>
                  <a:pt x="4855429" y="3344062"/>
                  <a:pt x="4805345" y="3294103"/>
                  <a:pt x="4805345" y="3232479"/>
                </a:cubicBezTo>
                <a:cubicBezTo>
                  <a:pt x="4805345" y="3170855"/>
                  <a:pt x="4855429" y="3120896"/>
                  <a:pt x="4917210" y="3120896"/>
                </a:cubicBezTo>
                <a:close/>
                <a:moveTo>
                  <a:pt x="4917337" y="2645274"/>
                </a:moveTo>
                <a:cubicBezTo>
                  <a:pt x="4963671" y="2645274"/>
                  <a:pt x="5003428" y="2673376"/>
                  <a:pt x="5020410" y="2713425"/>
                </a:cubicBezTo>
                <a:lnTo>
                  <a:pt x="5029200" y="2756852"/>
                </a:lnTo>
                <a:lnTo>
                  <a:pt x="5029200" y="2756862"/>
                </a:lnTo>
                <a:lnTo>
                  <a:pt x="5020410" y="2800290"/>
                </a:lnTo>
                <a:cubicBezTo>
                  <a:pt x="5003428" y="2840338"/>
                  <a:pt x="4963671" y="2868440"/>
                  <a:pt x="4917337" y="2868440"/>
                </a:cubicBezTo>
                <a:cubicBezTo>
                  <a:pt x="4855557" y="2868440"/>
                  <a:pt x="4805473" y="2818481"/>
                  <a:pt x="4805473" y="2756857"/>
                </a:cubicBezTo>
                <a:cubicBezTo>
                  <a:pt x="4805473" y="2695233"/>
                  <a:pt x="4855557" y="2645274"/>
                  <a:pt x="4917337" y="2645274"/>
                </a:cubicBezTo>
                <a:close/>
                <a:moveTo>
                  <a:pt x="111865" y="2645274"/>
                </a:moveTo>
                <a:cubicBezTo>
                  <a:pt x="173645" y="2645274"/>
                  <a:pt x="223729" y="2695233"/>
                  <a:pt x="223729" y="2756857"/>
                </a:cubicBezTo>
                <a:cubicBezTo>
                  <a:pt x="223729" y="2818481"/>
                  <a:pt x="173645" y="2868440"/>
                  <a:pt x="111865" y="2868440"/>
                </a:cubicBezTo>
                <a:cubicBezTo>
                  <a:pt x="50086" y="2868440"/>
                  <a:pt x="0" y="2818481"/>
                  <a:pt x="0" y="2756857"/>
                </a:cubicBezTo>
                <a:cubicBezTo>
                  <a:pt x="0" y="2695233"/>
                  <a:pt x="50086" y="2645274"/>
                  <a:pt x="111865" y="2645274"/>
                </a:cubicBezTo>
                <a:close/>
                <a:moveTo>
                  <a:pt x="4417759" y="2581621"/>
                </a:moveTo>
                <a:cubicBezTo>
                  <a:pt x="4532295" y="2581621"/>
                  <a:pt x="4625217" y="2674312"/>
                  <a:pt x="4625217" y="2788557"/>
                </a:cubicBezTo>
                <a:cubicBezTo>
                  <a:pt x="4625217" y="2902803"/>
                  <a:pt x="4532295" y="2995492"/>
                  <a:pt x="4417759" y="2995492"/>
                </a:cubicBezTo>
                <a:cubicBezTo>
                  <a:pt x="4303225" y="2995492"/>
                  <a:pt x="4210301" y="2902803"/>
                  <a:pt x="4210301" y="2788557"/>
                </a:cubicBezTo>
                <a:cubicBezTo>
                  <a:pt x="4210301" y="2674312"/>
                  <a:pt x="4303225" y="2581621"/>
                  <a:pt x="4417759" y="2581621"/>
                </a:cubicBezTo>
                <a:close/>
                <a:moveTo>
                  <a:pt x="641569" y="2579466"/>
                </a:moveTo>
                <a:cubicBezTo>
                  <a:pt x="756103" y="2579466"/>
                  <a:pt x="849027" y="2672155"/>
                  <a:pt x="849027" y="2786402"/>
                </a:cubicBezTo>
                <a:cubicBezTo>
                  <a:pt x="849027" y="2900647"/>
                  <a:pt x="756103" y="2993337"/>
                  <a:pt x="641569" y="2993337"/>
                </a:cubicBezTo>
                <a:cubicBezTo>
                  <a:pt x="527035" y="2993337"/>
                  <a:pt x="434111" y="2900647"/>
                  <a:pt x="434111" y="2786402"/>
                </a:cubicBezTo>
                <a:cubicBezTo>
                  <a:pt x="434111" y="2672155"/>
                  <a:pt x="527035" y="2579466"/>
                  <a:pt x="641569" y="2579466"/>
                </a:cubicBezTo>
                <a:close/>
                <a:moveTo>
                  <a:pt x="4917210" y="2169400"/>
                </a:moveTo>
                <a:cubicBezTo>
                  <a:pt x="4978989" y="2169400"/>
                  <a:pt x="5029075" y="2219359"/>
                  <a:pt x="5029075" y="2280982"/>
                </a:cubicBezTo>
                <a:cubicBezTo>
                  <a:pt x="5029075" y="2342606"/>
                  <a:pt x="4978989" y="2392565"/>
                  <a:pt x="4917210" y="2392565"/>
                </a:cubicBezTo>
                <a:cubicBezTo>
                  <a:pt x="4855429" y="2392565"/>
                  <a:pt x="4805345" y="2342606"/>
                  <a:pt x="4805345" y="2280982"/>
                </a:cubicBezTo>
                <a:cubicBezTo>
                  <a:pt x="4805345" y="2219359"/>
                  <a:pt x="4855429" y="2169400"/>
                  <a:pt x="4917210" y="2169400"/>
                </a:cubicBezTo>
                <a:close/>
                <a:moveTo>
                  <a:pt x="111865" y="2169272"/>
                </a:moveTo>
                <a:cubicBezTo>
                  <a:pt x="173645" y="2169272"/>
                  <a:pt x="223729" y="2219231"/>
                  <a:pt x="223729" y="2280855"/>
                </a:cubicBezTo>
                <a:cubicBezTo>
                  <a:pt x="223729" y="2342479"/>
                  <a:pt x="173645" y="2392438"/>
                  <a:pt x="111865" y="2392438"/>
                </a:cubicBezTo>
                <a:cubicBezTo>
                  <a:pt x="50086" y="2392438"/>
                  <a:pt x="0" y="2342479"/>
                  <a:pt x="0" y="2280855"/>
                </a:cubicBezTo>
                <a:cubicBezTo>
                  <a:pt x="0" y="2219231"/>
                  <a:pt x="50086" y="2169272"/>
                  <a:pt x="111865" y="2169272"/>
                </a:cubicBezTo>
                <a:close/>
                <a:moveTo>
                  <a:pt x="4417759" y="2043235"/>
                </a:moveTo>
                <a:cubicBezTo>
                  <a:pt x="4532295" y="2043235"/>
                  <a:pt x="4625217" y="2135925"/>
                  <a:pt x="4625217" y="2250170"/>
                </a:cubicBezTo>
                <a:cubicBezTo>
                  <a:pt x="4625217" y="2364416"/>
                  <a:pt x="4532295" y="2457105"/>
                  <a:pt x="4417759" y="2457105"/>
                </a:cubicBezTo>
                <a:cubicBezTo>
                  <a:pt x="4303225" y="2457105"/>
                  <a:pt x="4210301" y="2364416"/>
                  <a:pt x="4210301" y="2250170"/>
                </a:cubicBezTo>
                <a:cubicBezTo>
                  <a:pt x="4210301" y="2135925"/>
                  <a:pt x="4303225" y="2043235"/>
                  <a:pt x="4417759" y="2043235"/>
                </a:cubicBezTo>
                <a:close/>
                <a:moveTo>
                  <a:pt x="641569" y="2041079"/>
                </a:moveTo>
                <a:cubicBezTo>
                  <a:pt x="756103" y="2041079"/>
                  <a:pt x="849027" y="2133769"/>
                  <a:pt x="849027" y="2248015"/>
                </a:cubicBezTo>
                <a:cubicBezTo>
                  <a:pt x="849027" y="2362260"/>
                  <a:pt x="756103" y="2454950"/>
                  <a:pt x="641569" y="2454950"/>
                </a:cubicBezTo>
                <a:cubicBezTo>
                  <a:pt x="527035" y="2454950"/>
                  <a:pt x="434111" y="2362260"/>
                  <a:pt x="434111" y="2248015"/>
                </a:cubicBezTo>
                <a:cubicBezTo>
                  <a:pt x="434111" y="2133769"/>
                  <a:pt x="527035" y="2041079"/>
                  <a:pt x="641569" y="2041079"/>
                </a:cubicBezTo>
                <a:close/>
                <a:moveTo>
                  <a:pt x="4917337" y="1693525"/>
                </a:moveTo>
                <a:cubicBezTo>
                  <a:pt x="4963671" y="1693525"/>
                  <a:pt x="5003428" y="1721626"/>
                  <a:pt x="5020410" y="1761674"/>
                </a:cubicBezTo>
                <a:lnTo>
                  <a:pt x="5029200" y="1805101"/>
                </a:lnTo>
                <a:lnTo>
                  <a:pt x="5029200" y="1805111"/>
                </a:lnTo>
                <a:lnTo>
                  <a:pt x="5020410" y="1848539"/>
                </a:lnTo>
                <a:cubicBezTo>
                  <a:pt x="5003428" y="1888587"/>
                  <a:pt x="4963671" y="1916689"/>
                  <a:pt x="4917337" y="1916689"/>
                </a:cubicBezTo>
                <a:cubicBezTo>
                  <a:pt x="4855557" y="1916689"/>
                  <a:pt x="4805473" y="1866730"/>
                  <a:pt x="4805473" y="1805106"/>
                </a:cubicBezTo>
                <a:cubicBezTo>
                  <a:pt x="4805473" y="1743483"/>
                  <a:pt x="4855557" y="1693525"/>
                  <a:pt x="4917337" y="1693525"/>
                </a:cubicBezTo>
                <a:close/>
                <a:moveTo>
                  <a:pt x="111865" y="1693525"/>
                </a:moveTo>
                <a:cubicBezTo>
                  <a:pt x="173645" y="1693525"/>
                  <a:pt x="223729" y="1743483"/>
                  <a:pt x="223729" y="1805106"/>
                </a:cubicBezTo>
                <a:cubicBezTo>
                  <a:pt x="223729" y="1866730"/>
                  <a:pt x="173645" y="1916689"/>
                  <a:pt x="111865" y="1916689"/>
                </a:cubicBezTo>
                <a:cubicBezTo>
                  <a:pt x="50086" y="1916689"/>
                  <a:pt x="0" y="1866730"/>
                  <a:pt x="0" y="1805106"/>
                </a:cubicBezTo>
                <a:cubicBezTo>
                  <a:pt x="0" y="1743483"/>
                  <a:pt x="50086" y="1693525"/>
                  <a:pt x="111865" y="1693525"/>
                </a:cubicBezTo>
                <a:close/>
                <a:moveTo>
                  <a:pt x="4417887" y="1522092"/>
                </a:moveTo>
                <a:cubicBezTo>
                  <a:pt x="4523013" y="1522092"/>
                  <a:pt x="4608184" y="1607048"/>
                  <a:pt x="4608184" y="1711910"/>
                </a:cubicBezTo>
                <a:cubicBezTo>
                  <a:pt x="4608184" y="1816773"/>
                  <a:pt x="4523013" y="1901600"/>
                  <a:pt x="4417887" y="1901600"/>
                </a:cubicBezTo>
                <a:cubicBezTo>
                  <a:pt x="4312760" y="1901600"/>
                  <a:pt x="4227589" y="1816645"/>
                  <a:pt x="4227589" y="1711910"/>
                </a:cubicBezTo>
                <a:cubicBezTo>
                  <a:pt x="4227589" y="1607048"/>
                  <a:pt x="4312760" y="1522092"/>
                  <a:pt x="4417887" y="1522092"/>
                </a:cubicBezTo>
                <a:close/>
                <a:moveTo>
                  <a:pt x="641569" y="1520064"/>
                </a:moveTo>
                <a:cubicBezTo>
                  <a:pt x="746697" y="1520064"/>
                  <a:pt x="831866" y="1605019"/>
                  <a:pt x="831866" y="1709754"/>
                </a:cubicBezTo>
                <a:cubicBezTo>
                  <a:pt x="831866" y="1814490"/>
                  <a:pt x="746697" y="1899572"/>
                  <a:pt x="641569" y="1899572"/>
                </a:cubicBezTo>
                <a:cubicBezTo>
                  <a:pt x="536442" y="1899572"/>
                  <a:pt x="451273" y="1814616"/>
                  <a:pt x="451273" y="1709754"/>
                </a:cubicBezTo>
                <a:cubicBezTo>
                  <a:pt x="451273" y="1604892"/>
                  <a:pt x="536442" y="1520064"/>
                  <a:pt x="641569" y="1520064"/>
                </a:cubicBezTo>
                <a:close/>
                <a:moveTo>
                  <a:pt x="641442" y="1017180"/>
                </a:moveTo>
                <a:cubicBezTo>
                  <a:pt x="727120" y="1017180"/>
                  <a:pt x="796527" y="1086412"/>
                  <a:pt x="796527" y="1171874"/>
                </a:cubicBezTo>
                <a:cubicBezTo>
                  <a:pt x="796527" y="1257337"/>
                  <a:pt x="727120" y="1326695"/>
                  <a:pt x="641442" y="1326695"/>
                </a:cubicBezTo>
                <a:cubicBezTo>
                  <a:pt x="555764" y="1326695"/>
                  <a:pt x="486356" y="1257464"/>
                  <a:pt x="486356" y="1171874"/>
                </a:cubicBezTo>
                <a:cubicBezTo>
                  <a:pt x="486356" y="1086412"/>
                  <a:pt x="555764" y="1017180"/>
                  <a:pt x="641442" y="1017180"/>
                </a:cubicBezTo>
                <a:close/>
                <a:moveTo>
                  <a:pt x="4419285" y="1009572"/>
                </a:moveTo>
                <a:cubicBezTo>
                  <a:pt x="4508141" y="1009572"/>
                  <a:pt x="4580091" y="1081467"/>
                  <a:pt x="4580091" y="1170099"/>
                </a:cubicBezTo>
                <a:cubicBezTo>
                  <a:pt x="4580091" y="1258732"/>
                  <a:pt x="4508015" y="1330500"/>
                  <a:pt x="4419285" y="1330500"/>
                </a:cubicBezTo>
                <a:cubicBezTo>
                  <a:pt x="4330557" y="1330500"/>
                  <a:pt x="4258353" y="1258605"/>
                  <a:pt x="4258353" y="1170099"/>
                </a:cubicBezTo>
                <a:cubicBezTo>
                  <a:pt x="4258353" y="1081467"/>
                  <a:pt x="4330429" y="1009572"/>
                  <a:pt x="4419285" y="1009572"/>
                </a:cubicBezTo>
                <a:close/>
                <a:moveTo>
                  <a:pt x="1181188" y="954795"/>
                </a:moveTo>
                <a:cubicBezTo>
                  <a:pt x="1301061" y="954795"/>
                  <a:pt x="1398307" y="1051797"/>
                  <a:pt x="1398307" y="1171367"/>
                </a:cubicBezTo>
                <a:cubicBezTo>
                  <a:pt x="1398307" y="1290939"/>
                  <a:pt x="1301061" y="1387939"/>
                  <a:pt x="1181188" y="1387939"/>
                </a:cubicBezTo>
                <a:cubicBezTo>
                  <a:pt x="1061315" y="1387939"/>
                  <a:pt x="964069" y="1290939"/>
                  <a:pt x="964069" y="1171367"/>
                </a:cubicBezTo>
                <a:cubicBezTo>
                  <a:pt x="964069" y="1051797"/>
                  <a:pt x="1061315" y="954795"/>
                  <a:pt x="1181188" y="954795"/>
                </a:cubicBezTo>
                <a:close/>
                <a:moveTo>
                  <a:pt x="3876233" y="953528"/>
                </a:moveTo>
                <a:cubicBezTo>
                  <a:pt x="3996107" y="953528"/>
                  <a:pt x="4093352" y="1050529"/>
                  <a:pt x="4093352" y="1170099"/>
                </a:cubicBezTo>
                <a:cubicBezTo>
                  <a:pt x="4093352" y="1289671"/>
                  <a:pt x="3996107" y="1386671"/>
                  <a:pt x="3876233" y="1386671"/>
                </a:cubicBezTo>
                <a:cubicBezTo>
                  <a:pt x="3756361" y="1386671"/>
                  <a:pt x="3659114" y="1289671"/>
                  <a:pt x="3659114" y="1170099"/>
                </a:cubicBezTo>
                <a:cubicBezTo>
                  <a:pt x="3659114" y="1050402"/>
                  <a:pt x="3756361" y="953528"/>
                  <a:pt x="3876233" y="953528"/>
                </a:cubicBezTo>
                <a:close/>
                <a:moveTo>
                  <a:pt x="2263987" y="894819"/>
                </a:moveTo>
                <a:cubicBezTo>
                  <a:pt x="2397969" y="894819"/>
                  <a:pt x="2509580" y="990046"/>
                  <a:pt x="2534622" y="1116464"/>
                </a:cubicBezTo>
                <a:cubicBezTo>
                  <a:pt x="2559537" y="990172"/>
                  <a:pt x="2671147" y="894819"/>
                  <a:pt x="2805131" y="894819"/>
                </a:cubicBezTo>
                <a:cubicBezTo>
                  <a:pt x="2952970" y="894819"/>
                  <a:pt x="3073479" y="1010713"/>
                  <a:pt x="3080597" y="1156278"/>
                </a:cubicBezTo>
                <a:lnTo>
                  <a:pt x="3081106" y="1156278"/>
                </a:lnTo>
                <a:cubicBezTo>
                  <a:pt x="3088225" y="1017180"/>
                  <a:pt x="3198944" y="906612"/>
                  <a:pt x="3344750" y="906612"/>
                </a:cubicBezTo>
                <a:cubicBezTo>
                  <a:pt x="3490555" y="906612"/>
                  <a:pt x="3608777" y="1024535"/>
                  <a:pt x="3608777" y="1169973"/>
                </a:cubicBezTo>
                <a:cubicBezTo>
                  <a:pt x="3608777" y="1246686"/>
                  <a:pt x="3575853" y="1315792"/>
                  <a:pt x="3523353" y="1363847"/>
                </a:cubicBezTo>
                <a:cubicBezTo>
                  <a:pt x="3596065" y="1394533"/>
                  <a:pt x="3657080" y="1447915"/>
                  <a:pt x="3697250" y="1514866"/>
                </a:cubicBezTo>
                <a:cubicBezTo>
                  <a:pt x="3744285" y="1471500"/>
                  <a:pt x="3807209" y="1444999"/>
                  <a:pt x="3876233" y="1444999"/>
                </a:cubicBezTo>
                <a:cubicBezTo>
                  <a:pt x="4022039" y="1444999"/>
                  <a:pt x="4140260" y="1565839"/>
                  <a:pt x="4140260" y="1708360"/>
                </a:cubicBezTo>
                <a:cubicBezTo>
                  <a:pt x="4140260" y="1850881"/>
                  <a:pt x="4026615" y="1967156"/>
                  <a:pt x="3884751" y="1971594"/>
                </a:cubicBezTo>
                <a:cubicBezTo>
                  <a:pt x="4033225" y="1976031"/>
                  <a:pt x="4152082" y="2097378"/>
                  <a:pt x="4152082" y="2246620"/>
                </a:cubicBezTo>
                <a:cubicBezTo>
                  <a:pt x="4152082" y="2380265"/>
                  <a:pt x="4056488" y="2491594"/>
                  <a:pt x="3929878" y="2516447"/>
                </a:cubicBezTo>
                <a:cubicBezTo>
                  <a:pt x="4056488" y="2541300"/>
                  <a:pt x="4152082" y="2652756"/>
                  <a:pt x="4152082" y="2786402"/>
                </a:cubicBezTo>
                <a:lnTo>
                  <a:pt x="4152335" y="2786148"/>
                </a:lnTo>
                <a:cubicBezTo>
                  <a:pt x="4152335" y="2938180"/>
                  <a:pt x="4028776" y="3061300"/>
                  <a:pt x="3876488" y="3061300"/>
                </a:cubicBezTo>
                <a:cubicBezTo>
                  <a:pt x="4022294" y="3061300"/>
                  <a:pt x="4140513" y="3179224"/>
                  <a:pt x="4140513" y="3324661"/>
                </a:cubicBezTo>
                <a:cubicBezTo>
                  <a:pt x="4140513" y="3470100"/>
                  <a:pt x="4022294" y="3588022"/>
                  <a:pt x="3876488" y="3588022"/>
                </a:cubicBezTo>
                <a:cubicBezTo>
                  <a:pt x="3806192" y="3588022"/>
                  <a:pt x="3742377" y="3560760"/>
                  <a:pt x="3695089" y="3516128"/>
                </a:cubicBezTo>
                <a:cubicBezTo>
                  <a:pt x="3653394" y="3583838"/>
                  <a:pt x="3590217" y="3637347"/>
                  <a:pt x="3515089" y="3666765"/>
                </a:cubicBezTo>
                <a:cubicBezTo>
                  <a:pt x="3570641" y="3715074"/>
                  <a:pt x="3605724" y="3786082"/>
                  <a:pt x="3605724" y="3865330"/>
                </a:cubicBezTo>
                <a:cubicBezTo>
                  <a:pt x="3605724" y="4010769"/>
                  <a:pt x="3484581" y="4128691"/>
                  <a:pt x="3341699" y="4128691"/>
                </a:cubicBezTo>
                <a:cubicBezTo>
                  <a:pt x="3198817" y="4128691"/>
                  <a:pt x="3082377" y="4015460"/>
                  <a:pt x="3077800" y="3873953"/>
                </a:cubicBezTo>
                <a:cubicBezTo>
                  <a:pt x="3073351" y="4021927"/>
                  <a:pt x="2951572" y="4140610"/>
                  <a:pt x="2802080" y="4140610"/>
                </a:cubicBezTo>
                <a:cubicBezTo>
                  <a:pt x="2668096" y="4140610"/>
                  <a:pt x="2556487" y="4045385"/>
                  <a:pt x="2531445" y="3919094"/>
                </a:cubicBezTo>
                <a:cubicBezTo>
                  <a:pt x="2506528" y="4045385"/>
                  <a:pt x="2394918" y="4140610"/>
                  <a:pt x="2260935" y="4140610"/>
                </a:cubicBezTo>
                <a:cubicBezTo>
                  <a:pt x="2108647" y="4140610"/>
                  <a:pt x="1985087" y="4017362"/>
                  <a:pt x="1985087" y="3865457"/>
                </a:cubicBezTo>
                <a:cubicBezTo>
                  <a:pt x="1985087" y="4010896"/>
                  <a:pt x="1866868" y="4128818"/>
                  <a:pt x="1721062" y="4128818"/>
                </a:cubicBezTo>
                <a:cubicBezTo>
                  <a:pt x="1575256" y="4128818"/>
                  <a:pt x="1457037" y="4010896"/>
                  <a:pt x="1457037" y="3865457"/>
                </a:cubicBezTo>
                <a:cubicBezTo>
                  <a:pt x="1457037" y="3781391"/>
                  <a:pt x="1496698" y="3706453"/>
                  <a:pt x="1558223" y="3658269"/>
                </a:cubicBezTo>
                <a:cubicBezTo>
                  <a:pt x="1483858" y="3624033"/>
                  <a:pt x="1422841" y="3565578"/>
                  <a:pt x="1385213" y="3493304"/>
                </a:cubicBezTo>
                <a:cubicBezTo>
                  <a:pt x="1336781" y="3552012"/>
                  <a:pt x="1263307" y="3589417"/>
                  <a:pt x="1181188" y="3589417"/>
                </a:cubicBezTo>
                <a:cubicBezTo>
                  <a:pt x="1035382" y="3589417"/>
                  <a:pt x="917163" y="3466803"/>
                  <a:pt x="917163" y="3326057"/>
                </a:cubicBezTo>
                <a:cubicBezTo>
                  <a:pt x="917163" y="3185309"/>
                  <a:pt x="1027883" y="3070303"/>
                  <a:pt x="1167206" y="3063077"/>
                </a:cubicBezTo>
                <a:lnTo>
                  <a:pt x="1167206" y="3062316"/>
                </a:lnTo>
                <a:cubicBezTo>
                  <a:pt x="1021272" y="3055088"/>
                  <a:pt x="905341" y="2934755"/>
                  <a:pt x="905341" y="2787543"/>
                </a:cubicBezTo>
                <a:cubicBezTo>
                  <a:pt x="905341" y="2654024"/>
                  <a:pt x="1000806" y="2542567"/>
                  <a:pt x="1127545" y="2517715"/>
                </a:cubicBezTo>
                <a:cubicBezTo>
                  <a:pt x="1000806" y="2492862"/>
                  <a:pt x="905341" y="2381406"/>
                  <a:pt x="905341" y="2247761"/>
                </a:cubicBezTo>
                <a:cubicBezTo>
                  <a:pt x="905341" y="2100548"/>
                  <a:pt x="1021400" y="1980217"/>
                  <a:pt x="1167206" y="1972988"/>
                </a:cubicBezTo>
                <a:lnTo>
                  <a:pt x="1167206" y="1972481"/>
                </a:lnTo>
                <a:cubicBezTo>
                  <a:pt x="1027883" y="1965253"/>
                  <a:pt x="917163" y="1854939"/>
                  <a:pt x="917163" y="1709501"/>
                </a:cubicBezTo>
                <a:cubicBezTo>
                  <a:pt x="917163" y="1564062"/>
                  <a:pt x="1035382" y="1446140"/>
                  <a:pt x="1181188" y="1446140"/>
                </a:cubicBezTo>
                <a:cubicBezTo>
                  <a:pt x="1261909" y="1446140"/>
                  <a:pt x="1334112" y="1482278"/>
                  <a:pt x="1382544" y="1539210"/>
                </a:cubicBezTo>
                <a:cubicBezTo>
                  <a:pt x="1419154" y="1466048"/>
                  <a:pt x="1479790" y="1406579"/>
                  <a:pt x="1553774" y="1371075"/>
                </a:cubicBezTo>
                <a:cubicBezTo>
                  <a:pt x="1496443" y="1322765"/>
                  <a:pt x="1460087" y="1250616"/>
                  <a:pt x="1460087" y="1169973"/>
                </a:cubicBezTo>
                <a:cubicBezTo>
                  <a:pt x="1460087" y="1024535"/>
                  <a:pt x="1582883" y="906612"/>
                  <a:pt x="1724113" y="906612"/>
                </a:cubicBezTo>
                <a:cubicBezTo>
                  <a:pt x="1865342" y="906612"/>
                  <a:pt x="1980638" y="1017180"/>
                  <a:pt x="1987756" y="1156278"/>
                </a:cubicBezTo>
                <a:lnTo>
                  <a:pt x="1988520" y="1156278"/>
                </a:lnTo>
                <a:cubicBezTo>
                  <a:pt x="1995638" y="1010713"/>
                  <a:pt x="2116274" y="894819"/>
                  <a:pt x="2263987" y="894819"/>
                </a:cubicBezTo>
                <a:close/>
                <a:moveTo>
                  <a:pt x="1181188" y="472581"/>
                </a:moveTo>
                <a:cubicBezTo>
                  <a:pt x="1269918" y="472581"/>
                  <a:pt x="1341993" y="544348"/>
                  <a:pt x="1341993" y="633107"/>
                </a:cubicBezTo>
                <a:cubicBezTo>
                  <a:pt x="1341993" y="721866"/>
                  <a:pt x="1269918" y="793507"/>
                  <a:pt x="1181188" y="793507"/>
                </a:cubicBezTo>
                <a:cubicBezTo>
                  <a:pt x="1092460" y="793507"/>
                  <a:pt x="1020383" y="721612"/>
                  <a:pt x="1020383" y="633107"/>
                </a:cubicBezTo>
                <a:cubicBezTo>
                  <a:pt x="1020383" y="544475"/>
                  <a:pt x="1092460" y="472581"/>
                  <a:pt x="1181188" y="472581"/>
                </a:cubicBezTo>
                <a:close/>
                <a:moveTo>
                  <a:pt x="3878775" y="470424"/>
                </a:moveTo>
                <a:cubicBezTo>
                  <a:pt x="3969157" y="470424"/>
                  <a:pt x="4042505" y="543587"/>
                  <a:pt x="4042505" y="633741"/>
                </a:cubicBezTo>
                <a:cubicBezTo>
                  <a:pt x="4042505" y="723896"/>
                  <a:pt x="3969157" y="797057"/>
                  <a:pt x="3878775" y="797057"/>
                </a:cubicBezTo>
                <a:cubicBezTo>
                  <a:pt x="3788395" y="797057"/>
                  <a:pt x="3715047" y="723896"/>
                  <a:pt x="3715047" y="633741"/>
                </a:cubicBezTo>
                <a:cubicBezTo>
                  <a:pt x="3715047" y="543587"/>
                  <a:pt x="3788395" y="470424"/>
                  <a:pt x="3878775" y="470424"/>
                </a:cubicBezTo>
                <a:close/>
                <a:moveTo>
                  <a:pt x="1719663" y="444050"/>
                </a:moveTo>
                <a:cubicBezTo>
                  <a:pt x="1824791" y="444050"/>
                  <a:pt x="1909960" y="529005"/>
                  <a:pt x="1909960" y="633741"/>
                </a:cubicBezTo>
                <a:cubicBezTo>
                  <a:pt x="1909960" y="738477"/>
                  <a:pt x="1824791" y="823559"/>
                  <a:pt x="1719663" y="823559"/>
                </a:cubicBezTo>
                <a:cubicBezTo>
                  <a:pt x="1614536" y="823559"/>
                  <a:pt x="1529367" y="738604"/>
                  <a:pt x="1529367" y="633741"/>
                </a:cubicBezTo>
                <a:cubicBezTo>
                  <a:pt x="1529367" y="528879"/>
                  <a:pt x="1614536" y="444050"/>
                  <a:pt x="1719663" y="444050"/>
                </a:cubicBezTo>
                <a:close/>
                <a:moveTo>
                  <a:pt x="3338013" y="442909"/>
                </a:moveTo>
                <a:cubicBezTo>
                  <a:pt x="3443012" y="442909"/>
                  <a:pt x="3528183" y="527864"/>
                  <a:pt x="3528183" y="632600"/>
                </a:cubicBezTo>
                <a:cubicBezTo>
                  <a:pt x="3528183" y="737336"/>
                  <a:pt x="3443012" y="822290"/>
                  <a:pt x="3338013" y="822290"/>
                </a:cubicBezTo>
                <a:cubicBezTo>
                  <a:pt x="3233012" y="822290"/>
                  <a:pt x="3147843" y="737336"/>
                  <a:pt x="3147843" y="632600"/>
                </a:cubicBezTo>
                <a:cubicBezTo>
                  <a:pt x="3147843" y="527864"/>
                  <a:pt x="3233012" y="442909"/>
                  <a:pt x="3338013" y="442909"/>
                </a:cubicBezTo>
                <a:close/>
                <a:moveTo>
                  <a:pt x="2799029" y="426806"/>
                </a:moveTo>
                <a:cubicBezTo>
                  <a:pt x="2913563" y="426806"/>
                  <a:pt x="3006487" y="519495"/>
                  <a:pt x="3006487" y="633741"/>
                </a:cubicBezTo>
                <a:cubicBezTo>
                  <a:pt x="3006487" y="747987"/>
                  <a:pt x="2913563" y="840677"/>
                  <a:pt x="2799029" y="840677"/>
                </a:cubicBezTo>
                <a:cubicBezTo>
                  <a:pt x="2684494" y="840677"/>
                  <a:pt x="2591571" y="747987"/>
                  <a:pt x="2591571" y="633741"/>
                </a:cubicBezTo>
                <a:cubicBezTo>
                  <a:pt x="2591571" y="519495"/>
                  <a:pt x="2684494" y="426806"/>
                  <a:pt x="2799029" y="426806"/>
                </a:cubicBezTo>
                <a:close/>
                <a:moveTo>
                  <a:pt x="2259282" y="426806"/>
                </a:moveTo>
                <a:cubicBezTo>
                  <a:pt x="2373817" y="426806"/>
                  <a:pt x="2466740" y="519495"/>
                  <a:pt x="2466740" y="633741"/>
                </a:cubicBezTo>
                <a:cubicBezTo>
                  <a:pt x="2466740" y="747987"/>
                  <a:pt x="2373817" y="840677"/>
                  <a:pt x="2259282" y="840677"/>
                </a:cubicBezTo>
                <a:cubicBezTo>
                  <a:pt x="2144748" y="840677"/>
                  <a:pt x="2051824" y="747987"/>
                  <a:pt x="2051824" y="633741"/>
                </a:cubicBezTo>
                <a:cubicBezTo>
                  <a:pt x="2051824" y="519495"/>
                  <a:pt x="2144748" y="426806"/>
                  <a:pt x="2259282" y="426806"/>
                </a:cubicBezTo>
                <a:close/>
                <a:moveTo>
                  <a:pt x="3238860" y="128"/>
                </a:moveTo>
                <a:cubicBezTo>
                  <a:pt x="3300639" y="128"/>
                  <a:pt x="3350725" y="50087"/>
                  <a:pt x="3350725" y="111711"/>
                </a:cubicBezTo>
                <a:cubicBezTo>
                  <a:pt x="3350725" y="173336"/>
                  <a:pt x="3300639" y="223294"/>
                  <a:pt x="3238860" y="223294"/>
                </a:cubicBezTo>
                <a:cubicBezTo>
                  <a:pt x="3177080" y="223294"/>
                  <a:pt x="3126996" y="173336"/>
                  <a:pt x="3126996" y="111711"/>
                </a:cubicBezTo>
                <a:cubicBezTo>
                  <a:pt x="3126996" y="50087"/>
                  <a:pt x="3177080" y="128"/>
                  <a:pt x="3238860" y="128"/>
                </a:cubicBezTo>
                <a:close/>
                <a:moveTo>
                  <a:pt x="2764326" y="128"/>
                </a:moveTo>
                <a:cubicBezTo>
                  <a:pt x="2826105" y="128"/>
                  <a:pt x="2876191" y="50087"/>
                  <a:pt x="2876191" y="111711"/>
                </a:cubicBezTo>
                <a:cubicBezTo>
                  <a:pt x="2876191" y="173336"/>
                  <a:pt x="2826105" y="223294"/>
                  <a:pt x="2764326" y="223294"/>
                </a:cubicBezTo>
                <a:cubicBezTo>
                  <a:pt x="2702546" y="223294"/>
                  <a:pt x="2652461" y="173336"/>
                  <a:pt x="2652461" y="111711"/>
                </a:cubicBezTo>
                <a:cubicBezTo>
                  <a:pt x="2652461" y="50087"/>
                  <a:pt x="2702546" y="128"/>
                  <a:pt x="2764326" y="128"/>
                </a:cubicBezTo>
                <a:close/>
                <a:moveTo>
                  <a:pt x="2285087" y="128"/>
                </a:moveTo>
                <a:cubicBezTo>
                  <a:pt x="2346868" y="128"/>
                  <a:pt x="2396952" y="50087"/>
                  <a:pt x="2396952" y="111711"/>
                </a:cubicBezTo>
                <a:cubicBezTo>
                  <a:pt x="2396952" y="173336"/>
                  <a:pt x="2346868" y="223294"/>
                  <a:pt x="2285087" y="223294"/>
                </a:cubicBezTo>
                <a:cubicBezTo>
                  <a:pt x="2223309" y="223294"/>
                  <a:pt x="2173223" y="173336"/>
                  <a:pt x="2173223" y="111711"/>
                </a:cubicBezTo>
                <a:cubicBezTo>
                  <a:pt x="2173223" y="50087"/>
                  <a:pt x="2223309" y="128"/>
                  <a:pt x="2285087" y="128"/>
                </a:cubicBezTo>
                <a:close/>
                <a:moveTo>
                  <a:pt x="1806027" y="0"/>
                </a:moveTo>
                <a:lnTo>
                  <a:pt x="1814827" y="0"/>
                </a:lnTo>
                <a:lnTo>
                  <a:pt x="1853969" y="7883"/>
                </a:lnTo>
                <a:cubicBezTo>
                  <a:pt x="1894118" y="24823"/>
                  <a:pt x="1922291" y="64479"/>
                  <a:pt x="1922291" y="110697"/>
                </a:cubicBezTo>
                <a:cubicBezTo>
                  <a:pt x="1922291" y="172321"/>
                  <a:pt x="1872206" y="222280"/>
                  <a:pt x="1810427" y="222280"/>
                </a:cubicBezTo>
                <a:cubicBezTo>
                  <a:pt x="1748646" y="222280"/>
                  <a:pt x="1698562" y="172321"/>
                  <a:pt x="1698562" y="110697"/>
                </a:cubicBezTo>
                <a:cubicBezTo>
                  <a:pt x="1698562" y="64479"/>
                  <a:pt x="1726735" y="24823"/>
                  <a:pt x="1766884" y="7883"/>
                </a:cubicBezTo>
                <a:close/>
              </a:path>
            </a:pathLst>
          </a:custGeom>
        </p:spPr>
        <p:txBody>
          <a:bodyPr wrap="square">
            <a:noAutofit/>
          </a:bodyPr>
          <a:lstStyle/>
          <a:p>
            <a:endParaRPr lang="en-US"/>
          </a:p>
        </p:txBody>
      </p:sp>
    </p:spTree>
    <p:extLst>
      <p:ext uri="{BB962C8B-B14F-4D97-AF65-F5344CB8AC3E}">
        <p14:creationId xmlns:p14="http://schemas.microsoft.com/office/powerpoint/2010/main" val="266520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16" name="Picture Placeholder 15">
            <a:extLst>
              <a:ext uri="{FF2B5EF4-FFF2-40B4-BE49-F238E27FC236}">
                <a16:creationId xmlns:a16="http://schemas.microsoft.com/office/drawing/2014/main" id="{94515ED4-A06C-8275-7138-BC198C12B593}"/>
              </a:ext>
            </a:extLst>
          </p:cNvPr>
          <p:cNvSpPr>
            <a:spLocks noGrp="1"/>
          </p:cNvSpPr>
          <p:nvPr>
            <p:ph type="pic" sz="quarter" idx="13"/>
          </p:nvPr>
        </p:nvSpPr>
        <p:spPr>
          <a:xfrm>
            <a:off x="6677641" y="1563244"/>
            <a:ext cx="4625624" cy="4625624"/>
          </a:xfrm>
          <a:custGeom>
            <a:avLst/>
            <a:gdLst>
              <a:gd name="connsiteX0" fmla="*/ 2312812 w 4625624"/>
              <a:gd name="connsiteY0" fmla="*/ 0 h 4625624"/>
              <a:gd name="connsiteX1" fmla="*/ 4625624 w 4625624"/>
              <a:gd name="connsiteY1" fmla="*/ 2312812 h 4625624"/>
              <a:gd name="connsiteX2" fmla="*/ 2312812 w 4625624"/>
              <a:gd name="connsiteY2" fmla="*/ 4625624 h 4625624"/>
              <a:gd name="connsiteX3" fmla="*/ 0 w 4625624"/>
              <a:gd name="connsiteY3" fmla="*/ 2312812 h 4625624"/>
              <a:gd name="connsiteX4" fmla="*/ 2312812 w 4625624"/>
              <a:gd name="connsiteY4" fmla="*/ 0 h 46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624" h="4625624">
                <a:moveTo>
                  <a:pt x="2312812" y="0"/>
                </a:moveTo>
                <a:cubicBezTo>
                  <a:pt x="3590143" y="0"/>
                  <a:pt x="4625624" y="1035481"/>
                  <a:pt x="4625624" y="2312812"/>
                </a:cubicBezTo>
                <a:cubicBezTo>
                  <a:pt x="4625624" y="3590143"/>
                  <a:pt x="3590143" y="4625624"/>
                  <a:pt x="2312812" y="4625624"/>
                </a:cubicBezTo>
                <a:cubicBezTo>
                  <a:pt x="1035481" y="4625624"/>
                  <a:pt x="0" y="3590143"/>
                  <a:pt x="0" y="2312812"/>
                </a:cubicBezTo>
                <a:cubicBezTo>
                  <a:pt x="0" y="1035481"/>
                  <a:pt x="1035481" y="0"/>
                  <a:pt x="231281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7715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438DE-C883-703F-FD0B-C87E562E880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522108" y="444149"/>
            <a:ext cx="10515600" cy="797630"/>
          </a:xfrm>
        </p:spPr>
        <p:txBody>
          <a:bodyPr anchor="t"/>
          <a:lstStyle/>
          <a:p>
            <a:r>
              <a:rPr lang="en-US"/>
              <a:t>Click to edit Master title style</a:t>
            </a:r>
          </a:p>
        </p:txBody>
      </p:sp>
      <p:sp>
        <p:nvSpPr>
          <p:cNvPr id="3" name="Content Placeholder 2"/>
          <p:cNvSpPr>
            <a:spLocks noGrp="1"/>
          </p:cNvSpPr>
          <p:nvPr>
            <p:ph idx="1"/>
          </p:nvPr>
        </p:nvSpPr>
        <p:spPr>
          <a:xfrm>
            <a:off x="567264" y="1577267"/>
            <a:ext cx="5630336" cy="4351338"/>
          </a:xfrm>
        </p:spPr>
        <p:txBody>
          <a:bodyPr>
            <a:normAutofit/>
          </a:bodyPr>
          <a:lstStyle>
            <a:lvl1pPr marL="0" indent="0">
              <a:lnSpc>
                <a:spcPts val="3100"/>
              </a:lnSpc>
              <a:spcBef>
                <a:spcPts val="0"/>
              </a:spcBef>
              <a:buFontTx/>
              <a:buNone/>
              <a:defRPr sz="2100"/>
            </a:lvl1pPr>
            <a:lvl2pPr marL="182880" indent="-182880">
              <a:lnSpc>
                <a:spcPts val="3100"/>
              </a:lnSpc>
              <a:spcBef>
                <a:spcPts val="800"/>
              </a:spcBef>
              <a:buSzPct val="100000"/>
              <a:buFont typeface="Arial" panose="020B0604020202020204" pitchFamily="34" charset="0"/>
              <a:buChar char="•"/>
              <a:defRPr sz="2100"/>
            </a:lvl2pPr>
            <a:lvl3pPr>
              <a:defRPr sz="2100"/>
            </a:lvl3pPr>
            <a:lvl4pPr>
              <a:defRPr sz="2100"/>
            </a:lvl4pPr>
            <a:lvl5pPr>
              <a:defRPr sz="210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8746068" y="6356350"/>
            <a:ext cx="2743200" cy="365125"/>
          </a:xfrm>
        </p:spPr>
        <p:txBody>
          <a:bodyPr/>
          <a:lstStyle>
            <a:lvl1pPr>
              <a:defRPr>
                <a:solidFill>
                  <a:schemeClr val="tx1">
                    <a:lumMod val="90000"/>
                    <a:lumOff val="10000"/>
                  </a:schemeClr>
                </a:solidFill>
              </a:defRPr>
            </a:lvl1pPr>
          </a:lstStyle>
          <a:p>
            <a:fld id="{48F63A3B-78C7-47BE-AE5E-E10140E04643}" type="slidenum">
              <a:rPr lang="en-US" smtClean="0"/>
              <a:pPr/>
              <a:t>‹#›</a:t>
            </a:fld>
            <a:endParaRPr lang="en-US"/>
          </a:p>
        </p:txBody>
      </p:sp>
      <p:sp>
        <p:nvSpPr>
          <p:cNvPr id="9" name="Picture Placeholder 8">
            <a:extLst>
              <a:ext uri="{FF2B5EF4-FFF2-40B4-BE49-F238E27FC236}">
                <a16:creationId xmlns:a16="http://schemas.microsoft.com/office/drawing/2014/main" id="{FF261C19-D0DA-0D97-EE4B-758786184401}"/>
              </a:ext>
            </a:extLst>
          </p:cNvPr>
          <p:cNvSpPr>
            <a:spLocks noGrp="1"/>
          </p:cNvSpPr>
          <p:nvPr>
            <p:ph type="pic" sz="quarter" idx="13"/>
          </p:nvPr>
        </p:nvSpPr>
        <p:spPr>
          <a:xfrm>
            <a:off x="6988175" y="1693863"/>
            <a:ext cx="4402138" cy="3836987"/>
          </a:xfrm>
        </p:spPr>
        <p:txBody>
          <a:bodyPr/>
          <a:lstStyle/>
          <a:p>
            <a:endParaRPr lang="en-US"/>
          </a:p>
        </p:txBody>
      </p:sp>
    </p:spTree>
    <p:extLst>
      <p:ext uri="{BB962C8B-B14F-4D97-AF65-F5344CB8AC3E}">
        <p14:creationId xmlns:p14="http://schemas.microsoft.com/office/powerpoint/2010/main" val="25357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330034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3100"/>
        </a:lnSpc>
        <a:spcBef>
          <a:spcPts val="0"/>
        </a:spcBef>
        <a:buFont typeface="Arial" panose="020B0604020202020204" pitchFamily="34" charset="0"/>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41D7597-67A4-D4B1-4848-F32D8B721C47}"/>
              </a:ext>
            </a:extLst>
          </p:cNvPr>
          <p:cNvSpPr txBox="1"/>
          <p:nvPr/>
        </p:nvSpPr>
        <p:spPr>
          <a:xfrm>
            <a:off x="3490620" y="3443042"/>
            <a:ext cx="7086880" cy="667427"/>
          </a:xfrm>
          <a:prstGeom prst="rect">
            <a:avLst/>
          </a:prstGeom>
        </p:spPr>
        <p:txBody>
          <a:bodyPr vert="horz" wrap="square" lIns="0" tIns="12700" rIns="0" bIns="0" rtlCol="0">
            <a:spAutoFit/>
          </a:bodyPr>
          <a:lstStyle/>
          <a:p>
            <a:pPr marL="12700">
              <a:lnSpc>
                <a:spcPts val="5715"/>
              </a:lnSpc>
              <a:spcBef>
                <a:spcPts val="100"/>
              </a:spcBef>
            </a:pPr>
            <a:r>
              <a:rPr lang="en-US" sz="4000">
                <a:solidFill>
                  <a:srgbClr val="592B8A"/>
                </a:solidFill>
                <a:latin typeface="Verdana" panose="020B0604030504040204" pitchFamily="34" charset="0"/>
                <a:ea typeface="Verdana" panose="020B0604030504040204" pitchFamily="34" charset="0"/>
              </a:rPr>
              <a:t>Leadership:</a:t>
            </a:r>
            <a:r>
              <a:rPr lang="en-US" sz="3600">
                <a:solidFill>
                  <a:srgbClr val="592B8A"/>
                </a:solidFill>
                <a:latin typeface="Verdana" panose="020B0604030504040204" pitchFamily="34" charset="0"/>
                <a:ea typeface="Verdana" panose="020B0604030504040204" pitchFamily="34" charset="0"/>
              </a:rPr>
              <a:t>2024-2026</a:t>
            </a:r>
            <a:endParaRPr lang="en-US" sz="2000">
              <a:solidFill>
                <a:srgbClr val="592B8A"/>
              </a:solidFill>
              <a:latin typeface="Verdana" panose="020B0604030504040204" pitchFamily="34" charset="0"/>
              <a:ea typeface="Verdana" panose="020B0604030504040204" pitchFamily="34" charset="0"/>
              <a:cs typeface="Arial"/>
            </a:endParaRPr>
          </a:p>
        </p:txBody>
      </p:sp>
      <p:sp>
        <p:nvSpPr>
          <p:cNvPr id="8" name="object 3">
            <a:extLst>
              <a:ext uri="{FF2B5EF4-FFF2-40B4-BE49-F238E27FC236}">
                <a16:creationId xmlns:a16="http://schemas.microsoft.com/office/drawing/2014/main" id="{ACA13646-8DAD-2FED-A7A0-A5E3C30527BF}"/>
              </a:ext>
            </a:extLst>
          </p:cNvPr>
          <p:cNvSpPr/>
          <p:nvPr/>
        </p:nvSpPr>
        <p:spPr>
          <a:xfrm>
            <a:off x="2317376" y="2079812"/>
            <a:ext cx="0" cy="1705610"/>
          </a:xfrm>
          <a:custGeom>
            <a:avLst/>
            <a:gdLst/>
            <a:ahLst/>
            <a:cxnLst/>
            <a:rect l="l" t="t" r="r" b="b"/>
            <a:pathLst>
              <a:path h="1705610">
                <a:moveTo>
                  <a:pt x="0" y="0"/>
                </a:moveTo>
                <a:lnTo>
                  <a:pt x="0" y="1705229"/>
                </a:lnTo>
              </a:path>
            </a:pathLst>
          </a:custGeom>
          <a:ln w="6350">
            <a:solidFill>
              <a:srgbClr val="000000"/>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9" name="object 4">
            <a:extLst>
              <a:ext uri="{FF2B5EF4-FFF2-40B4-BE49-F238E27FC236}">
                <a16:creationId xmlns:a16="http://schemas.microsoft.com/office/drawing/2014/main" id="{55893B73-A329-7D25-7DDE-73E0603230B2}"/>
              </a:ext>
            </a:extLst>
          </p:cNvPr>
          <p:cNvSpPr/>
          <p:nvPr/>
        </p:nvSpPr>
        <p:spPr>
          <a:xfrm>
            <a:off x="3520437" y="4302252"/>
            <a:ext cx="4422140" cy="0"/>
          </a:xfrm>
          <a:custGeom>
            <a:avLst/>
            <a:gdLst/>
            <a:ahLst/>
            <a:cxnLst/>
            <a:rect l="l" t="t" r="r" b="b"/>
            <a:pathLst>
              <a:path w="4422140">
                <a:moveTo>
                  <a:pt x="4421720" y="0"/>
                </a:moveTo>
                <a:lnTo>
                  <a:pt x="0" y="0"/>
                </a:lnTo>
              </a:path>
            </a:pathLst>
          </a:custGeom>
          <a:ln w="6350">
            <a:solidFill>
              <a:srgbClr val="000000"/>
            </a:solidFill>
          </a:ln>
        </p:spPr>
        <p:txBody>
          <a:bodyPr wrap="square" lIns="0" tIns="0" rIns="0" bIns="0" rtlCol="0"/>
          <a:lstStyle/>
          <a:p>
            <a:endParaRPr>
              <a:latin typeface="Verdana" panose="020B0604030504040204" pitchFamily="34" charset="0"/>
              <a:ea typeface="Verdana" panose="020B0604030504040204" pitchFamily="34" charset="0"/>
            </a:endParaRPr>
          </a:p>
        </p:txBody>
      </p:sp>
      <p:sp>
        <p:nvSpPr>
          <p:cNvPr id="10" name="object 5">
            <a:extLst>
              <a:ext uri="{FF2B5EF4-FFF2-40B4-BE49-F238E27FC236}">
                <a16:creationId xmlns:a16="http://schemas.microsoft.com/office/drawing/2014/main" id="{16B89E2C-4142-72C1-A208-F076DC068F67}"/>
              </a:ext>
            </a:extLst>
          </p:cNvPr>
          <p:cNvSpPr txBox="1"/>
          <p:nvPr/>
        </p:nvSpPr>
        <p:spPr>
          <a:xfrm>
            <a:off x="3520437" y="4115630"/>
            <a:ext cx="4508500" cy="608885"/>
          </a:xfrm>
          <a:prstGeom prst="rect">
            <a:avLst/>
          </a:prstGeom>
        </p:spPr>
        <p:txBody>
          <a:bodyPr vert="horz" wrap="square" lIns="0" tIns="12700" rIns="0" bIns="0" rtlCol="0" anchor="t">
            <a:spAutoFit/>
          </a:bodyPr>
          <a:lstStyle/>
          <a:p>
            <a:pPr marL="12700">
              <a:lnSpc>
                <a:spcPts val="5715"/>
              </a:lnSpc>
            </a:pPr>
            <a:r>
              <a:rPr lang="en-US" dirty="0">
                <a:solidFill>
                  <a:srgbClr val="592B8A"/>
                </a:solidFill>
                <a:latin typeface="Verdana"/>
                <a:ea typeface="Verdana"/>
              </a:rPr>
              <a:t>A</a:t>
            </a:r>
            <a:r>
              <a:rPr lang="en-US" sz="1800" dirty="0">
                <a:solidFill>
                  <a:srgbClr val="592B8A"/>
                </a:solidFill>
                <a:latin typeface="Verdana"/>
                <a:ea typeface="Verdana"/>
              </a:rPr>
              <a:t>s of </a:t>
            </a:r>
            <a:r>
              <a:rPr lang="en-US" dirty="0">
                <a:solidFill>
                  <a:srgbClr val="592B8A"/>
                </a:solidFill>
                <a:latin typeface="Verdana"/>
                <a:ea typeface="Verdana"/>
              </a:rPr>
              <a:t>February 4, 2025</a:t>
            </a:r>
            <a:endParaRPr lang="en-US" sz="1800" dirty="0">
              <a:solidFill>
                <a:srgbClr val="592B8A"/>
              </a:solidFill>
              <a:latin typeface="Verdana"/>
              <a:ea typeface="Verdana"/>
              <a:cs typeface="Arial"/>
            </a:endParaRPr>
          </a:p>
        </p:txBody>
      </p:sp>
      <p:pic>
        <p:nvPicPr>
          <p:cNvPr id="11" name="object 6">
            <a:extLst>
              <a:ext uri="{FF2B5EF4-FFF2-40B4-BE49-F238E27FC236}">
                <a16:creationId xmlns:a16="http://schemas.microsoft.com/office/drawing/2014/main" id="{40DFEF61-AFAD-54A9-5086-B147CB3F5303}"/>
              </a:ext>
            </a:extLst>
          </p:cNvPr>
          <p:cNvPicPr/>
          <p:nvPr/>
        </p:nvPicPr>
        <p:blipFill>
          <a:blip r:embed="rId2" cstate="print">
            <a:extLst>
              <a:ext uri="{28A0092B-C50C-407E-A947-70E740481C1C}">
                <a14:useLocalDpi xmlns:a14="http://schemas.microsoft.com/office/drawing/2010/main" val="0"/>
              </a:ext>
            </a:extLst>
          </a:blip>
          <a:srcRect/>
          <a:stretch/>
        </p:blipFill>
        <p:spPr>
          <a:xfrm>
            <a:off x="457200" y="304800"/>
            <a:ext cx="3520436" cy="1477645"/>
          </a:xfrm>
          <a:prstGeom prst="rect">
            <a:avLst/>
          </a:prstGeom>
        </p:spPr>
      </p:pic>
      <p:sp>
        <p:nvSpPr>
          <p:cNvPr id="12" name="object 8">
            <a:extLst>
              <a:ext uri="{FF2B5EF4-FFF2-40B4-BE49-F238E27FC236}">
                <a16:creationId xmlns:a16="http://schemas.microsoft.com/office/drawing/2014/main" id="{63583B71-B57B-41E5-CEE7-73A28D950C6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115570">
              <a:lnSpc>
                <a:spcPts val="1240"/>
              </a:lnSpc>
            </a:pPr>
            <a:fld id="{81D60167-4931-47E6-BA6A-407CBD079E47}" type="slidenum">
              <a:rPr lang="en-US" spc="-50" smtClean="0">
                <a:solidFill>
                  <a:schemeClr val="bg1"/>
                </a:solidFill>
                <a:latin typeface="Verdana" panose="020B0604030504040204" pitchFamily="34" charset="0"/>
                <a:ea typeface="Verdana" panose="020B0604030504040204" pitchFamily="34" charset="0"/>
              </a:rPr>
              <a:pPr marL="115570">
                <a:lnSpc>
                  <a:spcPts val="1240"/>
                </a:lnSpc>
              </a:pPr>
              <a:t>1</a:t>
            </a:fld>
            <a:endParaRPr lang="en-US" spc="-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4575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E8334CE-0A85-F7EC-E264-D77832E51ED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10</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A7284EE6-666F-898D-EADD-B58B1ED04631}"/>
              </a:ext>
            </a:extLst>
          </p:cNvPr>
          <p:cNvSpPr txBox="1"/>
          <p:nvPr/>
        </p:nvSpPr>
        <p:spPr>
          <a:xfrm>
            <a:off x="929639" y="1290247"/>
            <a:ext cx="1640839"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Membership</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A2A387A3-A24F-B0E5-CE47-0EF41C7BF5D3}"/>
              </a:ext>
            </a:extLst>
          </p:cNvPr>
          <p:cNvSpPr txBox="1"/>
          <p:nvPr/>
        </p:nvSpPr>
        <p:spPr>
          <a:xfrm>
            <a:off x="1322069" y="1706299"/>
            <a:ext cx="9952990" cy="995850"/>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oversight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45">
                <a:solidFill>
                  <a:srgbClr val="592B8A"/>
                </a:solidFill>
                <a:latin typeface="Verdana" panose="020B0604030504040204" pitchFamily="34" charset="0"/>
                <a:ea typeface="Verdana" panose="020B0604030504040204" pitchFamily="34" charset="0"/>
                <a:cs typeface="Calibri"/>
              </a:rPr>
              <a:t> </a:t>
            </a:r>
            <a:r>
              <a:rPr lang="en-US" sz="1100" spc="-10" err="1">
                <a:solidFill>
                  <a:srgbClr val="592B8A"/>
                </a:solidFill>
                <a:latin typeface="Verdana" panose="020B0604030504040204" pitchFamily="34" charset="0"/>
                <a:ea typeface="Verdana" panose="020B0604030504040204" pitchFamily="34" charset="0"/>
                <a:cs typeface="Calibri"/>
              </a:rPr>
              <a:t>ReMA</a:t>
            </a:r>
            <a:r>
              <a:rPr sz="1100" spc="-10" err="1">
                <a:solidFill>
                  <a:srgbClr val="592B8A"/>
                </a:solidFill>
                <a:latin typeface="Verdana" panose="020B0604030504040204" pitchFamily="34" charset="0"/>
                <a:ea typeface="Verdana" panose="020B0604030504040204" pitchFamily="34" charset="0"/>
                <a:cs typeface="Calibri"/>
              </a:rPr>
              <a:t>’s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membership</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structure;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recruitment,</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engagement,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retention</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a:t>
            </a:r>
            <a:r>
              <a:rPr sz="1100" spc="-3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benefits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ensure</a:t>
            </a:r>
            <a:r>
              <a:rPr sz="1100" spc="-2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6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remains</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relevant,</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delivers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value,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responsive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needs,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generates</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revenue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support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work</a:t>
            </a:r>
            <a:r>
              <a:rPr sz="1100" spc="-5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of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6728459">
              <a:lnSpc>
                <a:spcPct val="127299"/>
              </a:lnSpc>
              <a:spcBef>
                <a:spcPts val="25"/>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CEDAD88-20DD-8653-88F1-86C858D111A7}"/>
              </a:ext>
            </a:extLst>
          </p:cNvPr>
          <p:cNvSpPr txBox="1"/>
          <p:nvPr/>
        </p:nvSpPr>
        <p:spPr>
          <a:xfrm>
            <a:off x="1032509" y="3895846"/>
            <a:ext cx="579120" cy="289823"/>
          </a:xfrm>
          <a:prstGeom prst="rect">
            <a:avLst/>
          </a:prstGeom>
        </p:spPr>
        <p:txBody>
          <a:bodyPr vert="horz" wrap="square" lIns="0" tIns="12700" rIns="0" bIns="0" rtlCol="0">
            <a:spAutoFit/>
          </a:bodyPr>
          <a:lstStyle/>
          <a:p>
            <a:pPr>
              <a:lnSpc>
                <a:spcPct val="100000"/>
              </a:lnSpc>
              <a:spcBef>
                <a:spcPts val="100"/>
              </a:spcBef>
            </a:pPr>
            <a:r>
              <a:rPr b="1" spc="-25">
                <a:solidFill>
                  <a:srgbClr val="592B8A"/>
                </a:solidFill>
                <a:latin typeface="Verdana" panose="020B0604030504040204" pitchFamily="34" charset="0"/>
                <a:ea typeface="Verdana" panose="020B0604030504040204" pitchFamily="34" charset="0"/>
                <a:cs typeface="Calibri"/>
              </a:rPr>
              <a:t>MRF</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D29929DD-FBB1-A06D-DCDB-292EF0E3545C}"/>
              </a:ext>
            </a:extLst>
          </p:cNvPr>
          <p:cNvSpPr txBox="1"/>
          <p:nvPr/>
        </p:nvSpPr>
        <p:spPr>
          <a:xfrm>
            <a:off x="1322069" y="4211029"/>
            <a:ext cx="9900920" cy="82266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where</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processors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residential</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(whether</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single-</a:t>
            </a:r>
            <a:r>
              <a:rPr sz="1100">
                <a:solidFill>
                  <a:srgbClr val="592B8A"/>
                </a:solidFill>
                <a:latin typeface="Verdana" panose="020B0604030504040204" pitchFamily="34" charset="0"/>
                <a:ea typeface="Verdana" panose="020B0604030504040204" pitchFamily="34" charset="0"/>
                <a:cs typeface="Calibri"/>
              </a:rPr>
              <a:t>stream,</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dual-</a:t>
            </a:r>
            <a:r>
              <a:rPr sz="1100">
                <a:solidFill>
                  <a:srgbClr val="592B8A"/>
                </a:solidFill>
                <a:latin typeface="Verdana" panose="020B0604030504040204" pitchFamily="34" charset="0"/>
                <a:ea typeface="Verdana" panose="020B0604030504040204" pitchFamily="34" charset="0"/>
                <a:cs typeface="Calibri"/>
              </a:rPr>
              <a:t>stream,</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or</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drop</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a:t>
            </a:r>
            <a:r>
              <a:rPr sz="1100" spc="-5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4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consumers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generated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those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exchange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pertinent </a:t>
            </a:r>
            <a:r>
              <a:rPr sz="1100" spc="-10">
                <a:solidFill>
                  <a:srgbClr val="592B8A"/>
                </a:solidFill>
                <a:latin typeface="Verdana" panose="020B0604030504040204" pitchFamily="34" charset="0"/>
                <a:ea typeface="Verdana" panose="020B0604030504040204" pitchFamily="34" charset="0"/>
                <a:cs typeface="Calibri"/>
              </a:rPr>
              <a:t>information,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discuss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emerging </a:t>
            </a:r>
            <a:r>
              <a:rPr sz="1100">
                <a:solidFill>
                  <a:srgbClr val="592B8A"/>
                </a:solidFill>
                <a:latin typeface="Verdana" panose="020B0604030504040204" pitchFamily="34" charset="0"/>
                <a:ea typeface="Verdana" panose="020B0604030504040204" pitchFamily="34" charset="0"/>
                <a:cs typeface="Calibri"/>
              </a:rPr>
              <a:t>issues,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stay</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abreast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domestic</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economic</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developments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markets.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61A2244D-C655-3B88-C879-DA905AF1804C}"/>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CEB40E1-736A-9ED4-818C-3E20A2A612A0}"/>
              </a:ext>
            </a:extLst>
          </p:cNvPr>
          <p:cNvSpPr txBox="1"/>
          <p:nvPr/>
        </p:nvSpPr>
        <p:spPr>
          <a:xfrm>
            <a:off x="1742988" y="2544629"/>
            <a:ext cx="6019800" cy="522900"/>
          </a:xfrm>
          <a:prstGeom prst="rect">
            <a:avLst/>
          </a:prstGeom>
          <a:noFill/>
        </p:spPr>
        <p:txBody>
          <a:bodyPr wrap="square" lIns="91440" tIns="45720" rIns="91440" bIns="45720" rtlCol="0" anchor="t">
            <a:spAutoFit/>
          </a:bodyPr>
          <a:lstStyle/>
          <a:p>
            <a:pPr>
              <a:lnSpc>
                <a:spcPct val="150000"/>
              </a:lnSpc>
            </a:pPr>
            <a:r>
              <a:rPr lang="en-US" sz="1000" dirty="0">
                <a:solidFill>
                  <a:srgbClr val="7030A0"/>
                </a:solidFill>
                <a:latin typeface="+mn-lt"/>
              </a:rPr>
              <a:t>Co-Chairs: Barry Wolff &amp; Nancy Womack </a:t>
            </a:r>
            <a:endParaRPr lang="en-US" sz="1000" dirty="0">
              <a:solidFill>
                <a:srgbClr val="7030A0"/>
              </a:solidFill>
              <a:latin typeface="+mn-lt"/>
              <a:ea typeface="Verdana"/>
            </a:endParaRPr>
          </a:p>
          <a:p>
            <a:pPr>
              <a:lnSpc>
                <a:spcPct val="150000"/>
              </a:lnSpc>
            </a:pPr>
            <a:r>
              <a:rPr lang="en-US" sz="1000" dirty="0">
                <a:solidFill>
                  <a:srgbClr val="7030A0"/>
                </a:solidFill>
                <a:latin typeface="+mn-lt"/>
              </a:rPr>
              <a:t>Staff Liaison: Brianna </a:t>
            </a:r>
            <a:r>
              <a:rPr lang="en-US" sz="1000" dirty="0" err="1">
                <a:solidFill>
                  <a:srgbClr val="7030A0"/>
                </a:solidFill>
                <a:latin typeface="+mn-lt"/>
              </a:rPr>
              <a:t>Gianti</a:t>
            </a:r>
            <a:endParaRPr lang="en-US" sz="1000" dirty="0" err="1">
              <a:solidFill>
                <a:srgbClr val="7030A0"/>
              </a:solidFill>
              <a:latin typeface="+mn-lt"/>
              <a:ea typeface="Verdana"/>
            </a:endParaRPr>
          </a:p>
        </p:txBody>
      </p:sp>
      <p:sp>
        <p:nvSpPr>
          <p:cNvPr id="9" name="TextBox 8">
            <a:extLst>
              <a:ext uri="{FF2B5EF4-FFF2-40B4-BE49-F238E27FC236}">
                <a16:creationId xmlns:a16="http://schemas.microsoft.com/office/drawing/2014/main" id="{378CD802-1F40-F885-5134-200779285A55}"/>
              </a:ext>
            </a:extLst>
          </p:cNvPr>
          <p:cNvSpPr txBox="1"/>
          <p:nvPr/>
        </p:nvSpPr>
        <p:spPr>
          <a:xfrm>
            <a:off x="1981200" y="5070133"/>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Michael Hughes &amp; Shannon Crawford Gay </a:t>
            </a:r>
          </a:p>
          <a:p>
            <a:pPr>
              <a:lnSpc>
                <a:spcPct val="150000"/>
              </a:lnSpc>
            </a:pPr>
            <a:r>
              <a:rPr lang="en-US" sz="1000">
                <a:solidFill>
                  <a:srgbClr val="592B8A"/>
                </a:solidFill>
                <a:latin typeface="+mn-lt"/>
              </a:rPr>
              <a:t>Staff Liaison: Bret Biggers</a:t>
            </a:r>
          </a:p>
        </p:txBody>
      </p:sp>
    </p:spTree>
    <p:extLst>
      <p:ext uri="{BB962C8B-B14F-4D97-AF65-F5344CB8AC3E}">
        <p14:creationId xmlns:p14="http://schemas.microsoft.com/office/powerpoint/2010/main" val="93219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B4A76958-B0CA-106D-F612-0F9D7703BEFA}"/>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11</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74E46427-9E1D-1979-B066-426410F8B758}"/>
              </a:ext>
            </a:extLst>
          </p:cNvPr>
          <p:cNvSpPr txBox="1"/>
          <p:nvPr/>
        </p:nvSpPr>
        <p:spPr>
          <a:xfrm>
            <a:off x="916939" y="1408824"/>
            <a:ext cx="2893061" cy="289823"/>
          </a:xfrm>
          <a:prstGeom prst="rect">
            <a:avLst/>
          </a:prstGeom>
        </p:spPr>
        <p:txBody>
          <a:bodyPr vert="horz" wrap="square" lIns="0" tIns="12700" rIns="0" bIns="0" rtlCol="0">
            <a:spAutoFit/>
          </a:bodyPr>
          <a:lstStyle/>
          <a:p>
            <a:pPr marL="12700">
              <a:lnSpc>
                <a:spcPct val="100000"/>
              </a:lnSpc>
              <a:spcBef>
                <a:spcPts val="100"/>
              </a:spcBef>
            </a:pPr>
            <a:r>
              <a:rPr b="1">
                <a:solidFill>
                  <a:srgbClr val="592B8A"/>
                </a:solidFill>
                <a:latin typeface="Verdana" panose="020B0604030504040204" pitchFamily="34" charset="0"/>
                <a:ea typeface="Verdana" panose="020B0604030504040204" pitchFamily="34" charset="0"/>
                <a:cs typeface="Calibri"/>
              </a:rPr>
              <a:t>Safe</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Operations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769A7C2B-80BA-7302-ACA9-8DF0670F45BE}"/>
              </a:ext>
            </a:extLst>
          </p:cNvPr>
          <p:cNvSpPr txBox="1"/>
          <p:nvPr/>
        </p:nvSpPr>
        <p:spPr>
          <a:xfrm>
            <a:off x="1235583" y="1798786"/>
            <a:ext cx="9831705"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2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Safe</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Operations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issues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affecting </a:t>
            </a:r>
            <a:r>
              <a:rPr sz="1100">
                <a:solidFill>
                  <a:srgbClr val="592B8A"/>
                </a:solidFill>
                <a:latin typeface="Verdana" panose="020B0604030504040204" pitchFamily="34" charset="0"/>
                <a:ea typeface="Verdana" panose="020B0604030504040204" pitchFamily="34" charset="0"/>
                <a:cs typeface="Calibri"/>
              </a:rPr>
              <a:t>members’</a:t>
            </a:r>
            <a:r>
              <a:rPr sz="1100" spc="-35">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day-</a:t>
            </a:r>
            <a:r>
              <a:rPr sz="1100" spc="-10">
                <a:solidFill>
                  <a:srgbClr val="592B8A"/>
                </a:solidFill>
                <a:latin typeface="Verdana" panose="020B0604030504040204" pitchFamily="34" charset="0"/>
                <a:ea typeface="Verdana" panose="020B0604030504040204" pitchFamily="34" charset="0"/>
                <a:cs typeface="Calibri"/>
              </a:rPr>
              <a:t>to-</a:t>
            </a:r>
            <a:r>
              <a:rPr sz="1100">
                <a:solidFill>
                  <a:srgbClr val="592B8A"/>
                </a:solidFill>
                <a:latin typeface="Verdana" panose="020B0604030504040204" pitchFamily="34" charset="0"/>
                <a:ea typeface="Verdana" panose="020B0604030504040204" pitchFamily="34" charset="0"/>
                <a:cs typeface="Calibri"/>
              </a:rPr>
              <a:t>day</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operations,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including </a:t>
            </a:r>
            <a:r>
              <a:rPr sz="1100">
                <a:solidFill>
                  <a:srgbClr val="592B8A"/>
                </a:solidFill>
                <a:latin typeface="Verdana" panose="020B0604030504040204" pitchFamily="34" charset="0"/>
                <a:ea typeface="Verdana" panose="020B0604030504040204" pitchFamily="34" charset="0"/>
                <a:cs typeface="Calibri"/>
              </a:rPr>
              <a:t>but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limited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5">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quality,</a:t>
            </a:r>
            <a:r>
              <a:rPr sz="1100" spc="-1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safety, </a:t>
            </a:r>
            <a:r>
              <a:rPr sz="1100" spc="-10">
                <a:solidFill>
                  <a:srgbClr val="592B8A"/>
                </a:solidFill>
                <a:latin typeface="Verdana" panose="020B0604030504040204" pitchFamily="34" charset="0"/>
                <a:ea typeface="Verdana" panose="020B0604030504040204" pitchFamily="34" charset="0"/>
                <a:cs typeface="Calibri"/>
              </a:rPr>
              <a:t>technology,</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transportation,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insurance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environmental compliance.</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9ABCA178-E297-C68F-8B8A-E1ACA9A971A4}"/>
              </a:ext>
            </a:extLst>
          </p:cNvPr>
          <p:cNvSpPr txBox="1"/>
          <p:nvPr/>
        </p:nvSpPr>
        <p:spPr>
          <a:xfrm>
            <a:off x="990600" y="3727727"/>
            <a:ext cx="2054861"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Shredders</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0A94E914-5918-36C1-710A-1F3F48124AF3}"/>
              </a:ext>
            </a:extLst>
          </p:cNvPr>
          <p:cNvSpPr txBox="1"/>
          <p:nvPr/>
        </p:nvSpPr>
        <p:spPr>
          <a:xfrm>
            <a:off x="1235583" y="4065340"/>
            <a:ext cx="9930130"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Shredders</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develop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positions,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procedures,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tools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support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aspects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shredder operations.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r>
              <a:rPr sz="1100" spc="-10">
                <a:solidFill>
                  <a:srgbClr val="44536A"/>
                </a:solidFill>
                <a:latin typeface="Verdana" panose="020B0604030504040204" pitchFamily="34" charset="0"/>
                <a:ea typeface="Verdana" panose="020B0604030504040204" pitchFamily="34" charset="0"/>
                <a:cs typeface="Calibri"/>
              </a:rPr>
              <a:t>:</a:t>
            </a:r>
            <a:endParaRPr sz="11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BF8E51F5-74D3-4554-8CC7-08BCC35DD3C4}"/>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F68BC929-0CB3-CE7B-AAC4-8DE81E765065}"/>
              </a:ext>
            </a:extLst>
          </p:cNvPr>
          <p:cNvSpPr txBox="1"/>
          <p:nvPr/>
        </p:nvSpPr>
        <p:spPr>
          <a:xfrm>
            <a:off x="1752600" y="2454950"/>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Tamara Deiro</a:t>
            </a:r>
          </a:p>
          <a:p>
            <a:pPr>
              <a:lnSpc>
                <a:spcPct val="150000"/>
              </a:lnSpc>
            </a:pPr>
            <a:r>
              <a:rPr lang="en-US" sz="1000">
                <a:solidFill>
                  <a:srgbClr val="592B8A"/>
                </a:solidFill>
                <a:latin typeface="+mn-lt"/>
              </a:rPr>
              <a:t>Vice-Chair: Todd Jousma</a:t>
            </a:r>
          </a:p>
          <a:p>
            <a:pPr>
              <a:lnSpc>
                <a:spcPct val="150000"/>
              </a:lnSpc>
            </a:pPr>
            <a:r>
              <a:rPr lang="en-US" sz="1000">
                <a:solidFill>
                  <a:srgbClr val="592B8A"/>
                </a:solidFill>
                <a:latin typeface="+mn-lt"/>
              </a:rPr>
              <a:t>Staff Liaison: Ryan Nolte</a:t>
            </a:r>
          </a:p>
        </p:txBody>
      </p:sp>
      <p:sp>
        <p:nvSpPr>
          <p:cNvPr id="9" name="TextBox 8">
            <a:extLst>
              <a:ext uri="{FF2B5EF4-FFF2-40B4-BE49-F238E27FC236}">
                <a16:creationId xmlns:a16="http://schemas.microsoft.com/office/drawing/2014/main" id="{890854BE-6400-4706-1B70-588268DE4F00}"/>
              </a:ext>
            </a:extLst>
          </p:cNvPr>
          <p:cNvSpPr txBox="1"/>
          <p:nvPr/>
        </p:nvSpPr>
        <p:spPr>
          <a:xfrm>
            <a:off x="1828800" y="4738155"/>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Sarah Willcutts &amp; Aaron Thomas</a:t>
            </a:r>
          </a:p>
          <a:p>
            <a:pPr>
              <a:lnSpc>
                <a:spcPct val="150000"/>
              </a:lnSpc>
            </a:pPr>
            <a:r>
              <a:rPr lang="en-US" sz="1000">
                <a:solidFill>
                  <a:srgbClr val="592B8A"/>
                </a:solidFill>
                <a:latin typeface="+mn-lt"/>
              </a:rPr>
              <a:t>Staff Liaison: David Wagger</a:t>
            </a:r>
          </a:p>
        </p:txBody>
      </p:sp>
    </p:spTree>
    <p:extLst>
      <p:ext uri="{BB962C8B-B14F-4D97-AF65-F5344CB8AC3E}">
        <p14:creationId xmlns:p14="http://schemas.microsoft.com/office/powerpoint/2010/main" val="293893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507667E1-677A-8CAF-34C0-83A8C8B3938F}"/>
              </a:ext>
            </a:extLst>
          </p:cNvPr>
          <p:cNvSpPr txBox="1">
            <a:spLocks/>
          </p:cNvSpPr>
          <p:nvPr/>
        </p:nvSpPr>
        <p:spPr>
          <a:xfrm>
            <a:off x="11067288" y="6463728"/>
            <a:ext cx="250022"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12</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423C583C-4425-03C5-45A2-9604433B0BC1}"/>
              </a:ext>
            </a:extLst>
          </p:cNvPr>
          <p:cNvSpPr txBox="1"/>
          <p:nvPr/>
        </p:nvSpPr>
        <p:spPr>
          <a:xfrm>
            <a:off x="914400" y="1447800"/>
            <a:ext cx="747468" cy="289823"/>
          </a:xfrm>
          <a:prstGeom prst="rect">
            <a:avLst/>
          </a:prstGeom>
        </p:spPr>
        <p:txBody>
          <a:bodyPr vert="horz" wrap="square" lIns="0" tIns="12700" rIns="0" bIns="0" rtlCol="0">
            <a:spAutoFit/>
          </a:bodyPr>
          <a:lstStyle/>
          <a:p>
            <a:pPr marL="12700">
              <a:lnSpc>
                <a:spcPct val="100000"/>
              </a:lnSpc>
              <a:spcBef>
                <a:spcPts val="100"/>
              </a:spcBef>
            </a:pPr>
            <a:r>
              <a:rPr b="1" spc="-30">
                <a:solidFill>
                  <a:srgbClr val="592B8A"/>
                </a:solidFill>
                <a:latin typeface="Verdana" panose="020B0604030504040204" pitchFamily="34" charset="0"/>
                <a:ea typeface="Verdana" panose="020B0604030504040204" pitchFamily="34" charset="0"/>
                <a:cs typeface="Calibri"/>
              </a:rPr>
              <a:t>Trade</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22128260-9A38-68FF-94E6-24BE87D5C7A0}"/>
              </a:ext>
            </a:extLst>
          </p:cNvPr>
          <p:cNvSpPr txBox="1"/>
          <p:nvPr/>
        </p:nvSpPr>
        <p:spPr>
          <a:xfrm>
            <a:off x="1163167" y="1840711"/>
            <a:ext cx="10132061" cy="1027845"/>
          </a:xfrm>
          <a:prstGeom prst="rect">
            <a:avLst/>
          </a:prstGeom>
        </p:spPr>
        <p:txBody>
          <a:bodyPr vert="horz" wrap="square" lIns="0" tIns="37465" rIns="0" bIns="0" rtlCol="0">
            <a:spAutoFit/>
          </a:bodyPr>
          <a:lstStyle/>
          <a:p>
            <a:pPr marL="240665" marR="5080" indent="-228600">
              <a:lnSpc>
                <a:spcPts val="1510"/>
              </a:lnSpc>
              <a:spcBef>
                <a:spcPts val="29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Trade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work</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staff</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advocating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free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fair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trade</a:t>
            </a:r>
            <a:r>
              <a:rPr sz="1100" spc="-1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of </a:t>
            </a:r>
            <a:r>
              <a:rPr sz="1100" spc="-10">
                <a:solidFill>
                  <a:srgbClr val="592B8A"/>
                </a:solidFill>
                <a:latin typeface="Verdana" panose="020B0604030504040204" pitchFamily="34" charset="0"/>
                <a:ea typeface="Verdana" panose="020B0604030504040204" pitchFamily="34" charset="0"/>
                <a:cs typeface="Calibri"/>
              </a:rPr>
              <a:t>recycled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229">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discusses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changing</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U.S.</a:t>
            </a:r>
            <a:r>
              <a:rPr sz="1100" spc="-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trade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2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and </a:t>
            </a:r>
            <a:r>
              <a:rPr sz="1100" spc="-10">
                <a:solidFill>
                  <a:srgbClr val="592B8A"/>
                </a:solidFill>
                <a:latin typeface="Verdana" panose="020B0604030504040204" pitchFamily="34" charset="0"/>
                <a:ea typeface="Verdana" panose="020B0604030504040204" pitchFamily="34" charset="0"/>
                <a:cs typeface="Calibri"/>
              </a:rPr>
              <a:t>indirectly</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relating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international</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trade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formulates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positions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that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drive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advocacy.</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385"/>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247F0CDF-50A0-1EDF-8138-95101D713750}"/>
              </a:ext>
            </a:extLst>
          </p:cNvPr>
          <p:cNvSpPr txBox="1">
            <a:spLocks noGrp="1"/>
          </p:cNvSpPr>
          <p:nvPr>
            <p:ph type="title"/>
          </p:nvPr>
        </p:nvSpPr>
        <p:spPr>
          <a:xfrm>
            <a:off x="225516" y="5563"/>
            <a:ext cx="12007364"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BC06430-AA69-813B-9862-32568C97733E}"/>
              </a:ext>
            </a:extLst>
          </p:cNvPr>
          <p:cNvSpPr txBox="1"/>
          <p:nvPr/>
        </p:nvSpPr>
        <p:spPr>
          <a:xfrm>
            <a:off x="1828800" y="2662693"/>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Josephita Harry</a:t>
            </a:r>
          </a:p>
          <a:p>
            <a:pPr>
              <a:lnSpc>
                <a:spcPct val="150000"/>
              </a:lnSpc>
            </a:pPr>
            <a:r>
              <a:rPr lang="en-US" sz="1000">
                <a:solidFill>
                  <a:srgbClr val="592B8A"/>
                </a:solidFill>
                <a:latin typeface="+mn-lt"/>
              </a:rPr>
              <a:t>Vice-Chair: Andy </a:t>
            </a:r>
            <a:r>
              <a:rPr lang="en-US" sz="1000" err="1">
                <a:solidFill>
                  <a:srgbClr val="592B8A"/>
                </a:solidFill>
                <a:latin typeface="+mn-lt"/>
              </a:rPr>
              <a:t>Naporano</a:t>
            </a:r>
            <a:endParaRPr lang="en-US" sz="1000">
              <a:solidFill>
                <a:srgbClr val="592B8A"/>
              </a:solidFill>
              <a:latin typeface="+mn-lt"/>
            </a:endParaRPr>
          </a:p>
          <a:p>
            <a:pPr>
              <a:lnSpc>
                <a:spcPct val="150000"/>
              </a:lnSpc>
            </a:pPr>
            <a:r>
              <a:rPr lang="en-US" sz="1000">
                <a:solidFill>
                  <a:srgbClr val="592B8A"/>
                </a:solidFill>
                <a:latin typeface="+mn-lt"/>
              </a:rPr>
              <a:t>Staff Liaison: Adam Shaffer</a:t>
            </a:r>
          </a:p>
        </p:txBody>
      </p:sp>
    </p:spTree>
    <p:extLst>
      <p:ext uri="{BB962C8B-B14F-4D97-AF65-F5344CB8AC3E}">
        <p14:creationId xmlns:p14="http://schemas.microsoft.com/office/powerpoint/2010/main" val="322385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4AEB369F-88C6-2A6D-39D3-15E446BEE437}"/>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13</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D6A00502-424E-58B2-2AC1-7D557FAD2436}"/>
              </a:ext>
            </a:extLst>
          </p:cNvPr>
          <p:cNvSpPr txBox="1"/>
          <p:nvPr/>
        </p:nvSpPr>
        <p:spPr>
          <a:xfrm>
            <a:off x="946757" y="979504"/>
            <a:ext cx="1852294"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Market</a:t>
            </a:r>
            <a:r>
              <a:rPr b="1" spc="-10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Access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38F835AA-4B61-3681-77B0-7AE7F4ED2F22}"/>
              </a:ext>
            </a:extLst>
          </p:cNvPr>
          <p:cNvSpPr txBox="1"/>
          <p:nvPr/>
        </p:nvSpPr>
        <p:spPr>
          <a:xfrm>
            <a:off x="1447801" y="1269328"/>
            <a:ext cx="8531860" cy="801437"/>
          </a:xfrm>
          <a:prstGeom prst="rect">
            <a:avLst/>
          </a:prstGeom>
        </p:spPr>
        <p:txBody>
          <a:bodyPr vert="horz" wrap="square" lIns="0" tIns="55244" rIns="0" bIns="0" rtlCol="0">
            <a:spAutoFit/>
          </a:bodyPr>
          <a:lstStyle/>
          <a:p>
            <a:pPr marL="240665" indent="-227965">
              <a:lnSpc>
                <a:spcPct val="100000"/>
              </a:lnSpc>
              <a:spcBef>
                <a:spcPts val="434"/>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Developing</a:t>
            </a:r>
            <a:r>
              <a:rPr sz="1100" spc="-5">
                <a:solidFill>
                  <a:srgbClr val="592B8A"/>
                </a:solidFill>
                <a:latin typeface="Verdana" panose="020B0604030504040204" pitchFamily="34" charset="0"/>
                <a:ea typeface="Verdana" panose="020B0604030504040204" pitchFamily="34" charset="0"/>
                <a:cs typeface="Calibri"/>
              </a:rPr>
              <a:t> </a:t>
            </a:r>
            <a:r>
              <a:rPr lang="en-US" sz="1100" spc="-10" err="1">
                <a:solidFill>
                  <a:srgbClr val="592B8A"/>
                </a:solidFill>
                <a:latin typeface="Verdana" panose="020B0604030504040204" pitchFamily="34" charset="0"/>
                <a:ea typeface="Verdana" panose="020B0604030504040204" pitchFamily="34" charset="0"/>
                <a:cs typeface="Calibri"/>
              </a:rPr>
              <a:t>ReMA</a:t>
            </a:r>
            <a:r>
              <a:rPr sz="1100" spc="-10" err="1">
                <a:solidFill>
                  <a:srgbClr val="592B8A"/>
                </a:solidFill>
                <a:latin typeface="Verdana" panose="020B0604030504040204" pitchFamily="34" charset="0"/>
                <a:ea typeface="Verdana" panose="020B0604030504040204" pitchFamily="34" charset="0"/>
                <a:cs typeface="Calibri"/>
              </a:rPr>
              <a:t>’s</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recommended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preserving</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global</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market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access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recycled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materials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3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5249545">
              <a:lnSpc>
                <a:spcPct val="127299"/>
              </a:lnSpc>
              <a:spcBef>
                <a:spcPts val="25"/>
              </a:spcBef>
              <a:tabLst>
                <a:tab pos="2810510" algn="l"/>
              </a:tabLst>
            </a:pPr>
            <a:r>
              <a:rPr lang="en-US" sz="1000">
                <a:solidFill>
                  <a:srgbClr val="592B8A"/>
                </a:solidFill>
                <a:latin typeface="Verdana" panose="020B0604030504040204" pitchFamily="34" charset="0"/>
                <a:ea typeface="Verdana" panose="020B0604030504040204" pitchFamily="34" charset="0"/>
                <a:cs typeface="Calibri"/>
              </a:rPr>
              <a:t>Co-C</a:t>
            </a:r>
            <a:r>
              <a:rPr sz="1000">
                <a:solidFill>
                  <a:srgbClr val="592B8A"/>
                </a:solidFill>
                <a:latin typeface="Verdana" panose="020B0604030504040204" pitchFamily="34" charset="0"/>
                <a:ea typeface="Verdana" panose="020B0604030504040204" pitchFamily="34" charset="0"/>
                <a:cs typeface="Calibri"/>
              </a:rPr>
              <a:t>hair</a:t>
            </a:r>
            <a:r>
              <a:rPr lang="en-US" sz="1000">
                <a:solidFill>
                  <a:srgbClr val="592B8A"/>
                </a:solidFill>
                <a:latin typeface="Verdana" panose="020B0604030504040204" pitchFamily="34" charset="0"/>
                <a:ea typeface="Verdana" panose="020B0604030504040204" pitchFamily="34" charset="0"/>
                <a:cs typeface="Calibri"/>
              </a:rPr>
              <a:t>s</a:t>
            </a:r>
            <a:r>
              <a:rPr sz="1000">
                <a:solidFill>
                  <a:srgbClr val="592B8A"/>
                </a:solidFill>
                <a:latin typeface="Verdana" panose="020B0604030504040204" pitchFamily="34" charset="0"/>
                <a:ea typeface="Verdana" panose="020B0604030504040204" pitchFamily="34" charset="0"/>
                <a:cs typeface="Calibri"/>
              </a:rPr>
              <a:t>:</a:t>
            </a:r>
            <a:r>
              <a:rPr sz="1000" spc="-3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Randy</a:t>
            </a:r>
            <a:r>
              <a:rPr sz="1000" spc="-30">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G</a:t>
            </a:r>
            <a:r>
              <a:rPr lang="en-US" sz="1000">
                <a:solidFill>
                  <a:srgbClr val="592B8A"/>
                </a:solidFill>
                <a:latin typeface="Verdana" panose="020B0604030504040204" pitchFamily="34" charset="0"/>
                <a:ea typeface="Verdana" panose="020B0604030504040204" pitchFamily="34" charset="0"/>
                <a:cs typeface="Calibri"/>
              </a:rPr>
              <a:t>o</a:t>
            </a:r>
            <a:r>
              <a:rPr sz="1000">
                <a:solidFill>
                  <a:srgbClr val="592B8A"/>
                </a:solidFill>
                <a:latin typeface="Verdana" panose="020B0604030504040204" pitchFamily="34" charset="0"/>
                <a:ea typeface="Verdana" panose="020B0604030504040204" pitchFamily="34" charset="0"/>
                <a:cs typeface="Calibri"/>
              </a:rPr>
              <a:t>odman</a:t>
            </a:r>
            <a:r>
              <a:rPr lang="en-US" sz="1000">
                <a:solidFill>
                  <a:srgbClr val="592B8A"/>
                </a:solidFill>
                <a:latin typeface="Verdana" panose="020B0604030504040204" pitchFamily="34" charset="0"/>
                <a:ea typeface="Verdana" panose="020B0604030504040204" pitchFamily="34" charset="0"/>
                <a:cs typeface="Calibri"/>
              </a:rPr>
              <a:t> &amp; TBD</a:t>
            </a:r>
            <a:r>
              <a:rPr sz="1000" spc="-50">
                <a:solidFill>
                  <a:srgbClr val="592B8A"/>
                </a:solidFill>
                <a:latin typeface="Verdana" panose="020B0604030504040204" pitchFamily="34" charset="0"/>
                <a:ea typeface="Verdana" panose="020B0604030504040204" pitchFamily="34" charset="0"/>
                <a:cs typeface="Calibri"/>
              </a:rPr>
              <a:t> </a:t>
            </a:r>
            <a:endParaRPr lang="en-US" sz="1000" spc="-50">
              <a:solidFill>
                <a:srgbClr val="592B8A"/>
              </a:solidFill>
              <a:latin typeface="Verdana" panose="020B0604030504040204" pitchFamily="34" charset="0"/>
              <a:ea typeface="Verdana" panose="020B0604030504040204" pitchFamily="34" charset="0"/>
              <a:cs typeface="Calibri"/>
            </a:endParaRPr>
          </a:p>
          <a:p>
            <a:pPr marL="469265" marR="5249545">
              <a:lnSpc>
                <a:spcPct val="127299"/>
              </a:lnSpc>
              <a:spcBef>
                <a:spcPts val="25"/>
              </a:spcBef>
              <a:tabLst>
                <a:tab pos="2810510" algn="l"/>
              </a:tabLst>
            </a:pPr>
            <a:r>
              <a:rPr sz="1000" u="none">
                <a:solidFill>
                  <a:srgbClr val="592B8A"/>
                </a:solidFill>
                <a:latin typeface="Verdana" panose="020B0604030504040204" pitchFamily="34" charset="0"/>
                <a:ea typeface="Verdana" panose="020B0604030504040204" pitchFamily="34" charset="0"/>
                <a:cs typeface="Calibri"/>
              </a:rPr>
              <a:t>Staff</a:t>
            </a:r>
            <a:r>
              <a:rPr sz="1000" u="none" spc="-15">
                <a:solidFill>
                  <a:srgbClr val="592B8A"/>
                </a:solidFill>
                <a:latin typeface="Verdana" panose="020B0604030504040204" pitchFamily="34" charset="0"/>
                <a:ea typeface="Verdana" panose="020B0604030504040204" pitchFamily="34" charset="0"/>
                <a:cs typeface="Calibri"/>
              </a:rPr>
              <a:t> </a:t>
            </a:r>
            <a:r>
              <a:rPr sz="1000" u="none">
                <a:solidFill>
                  <a:srgbClr val="592B8A"/>
                </a:solidFill>
                <a:latin typeface="Verdana" panose="020B0604030504040204" pitchFamily="34" charset="0"/>
                <a:ea typeface="Verdana" panose="020B0604030504040204" pitchFamily="34" charset="0"/>
                <a:cs typeface="Calibri"/>
              </a:rPr>
              <a:t>Liaison:</a:t>
            </a:r>
            <a:r>
              <a:rPr sz="1000" u="none" spc="-50">
                <a:solidFill>
                  <a:srgbClr val="592B8A"/>
                </a:solidFill>
                <a:latin typeface="Verdana" panose="020B0604030504040204" pitchFamily="34" charset="0"/>
                <a:ea typeface="Verdana" panose="020B0604030504040204" pitchFamily="34" charset="0"/>
                <a:cs typeface="Calibri"/>
              </a:rPr>
              <a:t> </a:t>
            </a:r>
            <a:r>
              <a:rPr lang="en-US" sz="1000" u="none" spc="-10">
                <a:solidFill>
                  <a:srgbClr val="592B8A"/>
                </a:solidFill>
                <a:latin typeface="Verdana" panose="020B0604030504040204" pitchFamily="34" charset="0"/>
                <a:ea typeface="Verdana" panose="020B0604030504040204" pitchFamily="34" charset="0"/>
                <a:cs typeface="Calibri"/>
              </a:rPr>
              <a:t>Adam Shaffer</a:t>
            </a:r>
            <a:endParaRPr sz="10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853DEB6F-4CAD-9E5F-71EF-4F75A726E06B}"/>
              </a:ext>
            </a:extLst>
          </p:cNvPr>
          <p:cNvSpPr txBox="1"/>
          <p:nvPr/>
        </p:nvSpPr>
        <p:spPr>
          <a:xfrm>
            <a:off x="946758" y="2252750"/>
            <a:ext cx="2980746" cy="289823"/>
          </a:xfrm>
          <a:prstGeom prst="rect">
            <a:avLst/>
          </a:prstGeom>
        </p:spPr>
        <p:txBody>
          <a:bodyPr vert="horz" wrap="square" lIns="0" tIns="12700" rIns="0" bIns="0" rtlCol="0">
            <a:spAutoFit/>
          </a:bodyPr>
          <a:lstStyle/>
          <a:p>
            <a:pPr marL="12700">
              <a:lnSpc>
                <a:spcPct val="100000"/>
              </a:lnSpc>
              <a:spcBef>
                <a:spcPts val="100"/>
              </a:spcBef>
            </a:pPr>
            <a:r>
              <a:rPr b="1">
                <a:solidFill>
                  <a:srgbClr val="592B8A"/>
                </a:solidFill>
                <a:latin typeface="Verdana" panose="020B0604030504040204" pitchFamily="34" charset="0"/>
                <a:ea typeface="Verdana" panose="020B0604030504040204" pitchFamily="34" charset="0"/>
                <a:cs typeface="Calibri"/>
              </a:rPr>
              <a:t>EV</a:t>
            </a:r>
            <a:r>
              <a:rPr b="1" spc="-2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1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Batteries</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9F3260F3-EF18-55B9-D576-BB383BB0528A}"/>
              </a:ext>
            </a:extLst>
          </p:cNvPr>
          <p:cNvSpPr txBox="1"/>
          <p:nvPr/>
        </p:nvSpPr>
        <p:spPr>
          <a:xfrm>
            <a:off x="1447801" y="2641143"/>
            <a:ext cx="10284460" cy="630301"/>
          </a:xfrm>
          <a:prstGeom prst="rect">
            <a:avLst/>
          </a:prstGeom>
        </p:spPr>
        <p:txBody>
          <a:bodyPr vert="horz" wrap="square" lIns="0" tIns="37465" rIns="0" bIns="0" rtlCol="0">
            <a:spAutoFit/>
          </a:bodyPr>
          <a:lstStyle/>
          <a:p>
            <a:pPr marL="241300" marR="5080" indent="-229235">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evaluate</a:t>
            </a:r>
            <a:r>
              <a:rPr sz="1100">
                <a:solidFill>
                  <a:srgbClr val="592B8A"/>
                </a:solidFill>
                <a:latin typeface="Verdana" panose="020B0604030504040204" pitchFamily="34" charset="0"/>
                <a:ea typeface="Verdana" panose="020B0604030504040204" pitchFamily="34" charset="0"/>
                <a:cs typeface="Calibri"/>
              </a:rPr>
              <a:t> 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opportunities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challenges</a:t>
            </a:r>
            <a:r>
              <a:rPr sz="1100">
                <a:solidFill>
                  <a:srgbClr val="592B8A"/>
                </a:solidFill>
                <a:latin typeface="Verdana" panose="020B0604030504040204" pitchFamily="34" charset="0"/>
                <a:ea typeface="Verdana" panose="020B0604030504040204" pitchFamily="34" charset="0"/>
                <a:cs typeface="Calibri"/>
              </a:rPr>
              <a:t> posed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Electric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Vehicles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vis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vis</a:t>
            </a:r>
            <a:r>
              <a:rPr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recommend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strategies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direction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80">
                <a:solidFill>
                  <a:srgbClr val="592B8A"/>
                </a:solidFill>
                <a:latin typeface="Verdana" panose="020B0604030504040204" pitchFamily="34" charset="0"/>
                <a:ea typeface="Verdana" panose="020B0604030504040204" pitchFamily="34" charset="0"/>
                <a:cs typeface="Calibri"/>
              </a:rPr>
              <a:t> </a:t>
            </a:r>
            <a:r>
              <a:rPr lang="en-US" sz="1100" spc="-20">
                <a:solidFill>
                  <a:srgbClr val="592B8A"/>
                </a:solidFill>
                <a:latin typeface="Verdana" panose="020B0604030504040204" pitchFamily="34" charset="0"/>
                <a:ea typeface="Verdana" panose="020B0604030504040204" pitchFamily="34" charset="0"/>
                <a:cs typeface="Calibri"/>
              </a:rPr>
              <a:t>ReMA</a:t>
            </a:r>
            <a:r>
              <a:rPr sz="1100" spc="-20">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40BE0888-E211-CD5F-2B32-B85F913BE5C5}"/>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Working</a:t>
            </a:r>
            <a:r>
              <a:rPr sz="1800" i="1" spc="-8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Groups</a:t>
            </a:r>
            <a:r>
              <a:rPr sz="1800" i="1" spc="-75">
                <a:latin typeface="Verdana" panose="020B0604030504040204" pitchFamily="34" charset="0"/>
                <a:ea typeface="Verdana" panose="020B0604030504040204" pitchFamily="34" charset="0"/>
              </a:rPr>
              <a:t> </a:t>
            </a:r>
            <a:r>
              <a:rPr sz="1800" i="1" spc="-25">
                <a:latin typeface="Verdana" panose="020B0604030504040204" pitchFamily="34" charset="0"/>
                <a:ea typeface="Verdana" panose="020B0604030504040204" pitchFamily="34" charset="0"/>
              </a:rPr>
              <a:t>(</a:t>
            </a:r>
            <a:r>
              <a:rPr lang="en-US" sz="1800" i="1" spc="-25">
                <a:latin typeface="Verdana" panose="020B0604030504040204" pitchFamily="34" charset="0"/>
                <a:ea typeface="Verdana" panose="020B0604030504040204" pitchFamily="34" charset="0"/>
              </a:rPr>
              <a:t>3</a:t>
            </a:r>
            <a:r>
              <a:rPr sz="1800" i="1" spc="-25">
                <a:latin typeface="Verdana" panose="020B0604030504040204" pitchFamily="34" charset="0"/>
                <a:ea typeface="Verdana" panose="020B0604030504040204" pitchFamily="34" charset="0"/>
              </a:rPr>
              <a:t>)</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3FC129F5-87AB-8DC7-0796-849987BC4DC4}"/>
              </a:ext>
            </a:extLst>
          </p:cNvPr>
          <p:cNvSpPr txBox="1"/>
          <p:nvPr/>
        </p:nvSpPr>
        <p:spPr>
          <a:xfrm>
            <a:off x="1920239" y="3164042"/>
            <a:ext cx="6500553" cy="522900"/>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 Cheryl Coleman</a:t>
            </a:r>
          </a:p>
        </p:txBody>
      </p:sp>
      <p:sp>
        <p:nvSpPr>
          <p:cNvPr id="10" name="TextBox 9">
            <a:extLst>
              <a:ext uri="{FF2B5EF4-FFF2-40B4-BE49-F238E27FC236}">
                <a16:creationId xmlns:a16="http://schemas.microsoft.com/office/drawing/2014/main" id="{A90CBEA9-222A-3827-F8B0-E53B46A53D3A}"/>
              </a:ext>
            </a:extLst>
          </p:cNvPr>
          <p:cNvSpPr txBox="1"/>
          <p:nvPr/>
        </p:nvSpPr>
        <p:spPr>
          <a:xfrm>
            <a:off x="839585" y="3794343"/>
            <a:ext cx="2410691" cy="369332"/>
          </a:xfrm>
          <a:prstGeom prst="rect">
            <a:avLst/>
          </a:prstGeom>
          <a:noFill/>
        </p:spPr>
        <p:txBody>
          <a:bodyPr wrap="square" rtlCol="0">
            <a:spAutoFit/>
          </a:bodyPr>
          <a:lstStyle/>
          <a:p>
            <a:r>
              <a:rPr lang="en-US" b="1" spc="-10">
                <a:solidFill>
                  <a:srgbClr val="592B8A"/>
                </a:solidFill>
                <a:latin typeface="Verdana" panose="020B0604030504040204" pitchFamily="34" charset="0"/>
                <a:ea typeface="Verdana" panose="020B0604030504040204" pitchFamily="34" charset="0"/>
                <a:cs typeface="Calibri"/>
              </a:rPr>
              <a:t>Disaster Relief </a:t>
            </a:r>
          </a:p>
        </p:txBody>
      </p:sp>
      <p:sp>
        <p:nvSpPr>
          <p:cNvPr id="13" name="TextBox 12">
            <a:extLst>
              <a:ext uri="{FF2B5EF4-FFF2-40B4-BE49-F238E27FC236}">
                <a16:creationId xmlns:a16="http://schemas.microsoft.com/office/drawing/2014/main" id="{A6D90E3D-9B86-F730-B663-2BE00B39555F}"/>
              </a:ext>
            </a:extLst>
          </p:cNvPr>
          <p:cNvSpPr txBox="1"/>
          <p:nvPr/>
        </p:nvSpPr>
        <p:spPr>
          <a:xfrm>
            <a:off x="1388225" y="4232881"/>
            <a:ext cx="10066712" cy="837986"/>
          </a:xfrm>
          <a:prstGeom prst="rect">
            <a:avLst/>
          </a:prstGeom>
          <a:noFill/>
        </p:spPr>
        <p:txBody>
          <a:bodyPr wrap="square" rtlCol="0">
            <a:spAutoFit/>
          </a:bodyPr>
          <a:lstStyle/>
          <a:p>
            <a:pPr marL="298450" indent="-285750">
              <a:lnSpc>
                <a:spcPct val="100000"/>
              </a:lnSpc>
              <a:spcBef>
                <a:spcPts val="335"/>
              </a:spcBef>
              <a:buFont typeface="Arial"/>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Mission:  (</a:t>
            </a:r>
            <a:r>
              <a:rPr lang="en-US" sz="1100" err="1">
                <a:solidFill>
                  <a:srgbClr val="592B8A"/>
                </a:solidFill>
                <a:latin typeface="Verdana" panose="020B0604030504040204" pitchFamily="34" charset="0"/>
                <a:ea typeface="Verdana" panose="020B0604030504040204" pitchFamily="34" charset="0"/>
                <a:cs typeface="Calibri"/>
              </a:rPr>
              <a:t>tbd</a:t>
            </a:r>
            <a:r>
              <a:rPr lang="en-US" sz="1100">
                <a:solidFill>
                  <a:srgbClr val="592B8A"/>
                </a:solidFill>
                <a:latin typeface="Verdana" panose="020B0604030504040204" pitchFamily="34" charset="0"/>
                <a:ea typeface="Verdana" panose="020B0604030504040204" pitchFamily="34" charset="0"/>
                <a:cs typeface="Calibri"/>
              </a:rPr>
              <a:t>)</a:t>
            </a:r>
          </a:p>
          <a:p>
            <a:pPr marL="298450" indent="-285750">
              <a:lnSpc>
                <a:spcPct val="100000"/>
              </a:lnSpc>
              <a:spcBef>
                <a:spcPts val="335"/>
              </a:spcBef>
              <a:buFont typeface="Arial"/>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Leadership:</a:t>
            </a:r>
          </a:p>
          <a:p>
            <a:pPr marL="640715" marR="5249545" indent="-171450">
              <a:lnSpc>
                <a:spcPct val="127299"/>
              </a:lnSpc>
              <a:spcBef>
                <a:spcPts val="25"/>
              </a:spcBef>
              <a:buFont typeface="Arial"/>
              <a:buChar char="•"/>
              <a:tabLst>
                <a:tab pos="2810510" algn="l"/>
              </a:tabLst>
            </a:pPr>
            <a:r>
              <a:rPr lang="en-US" sz="1000">
                <a:solidFill>
                  <a:srgbClr val="592B8A"/>
                </a:solidFill>
                <a:latin typeface="Verdana" panose="020B0604030504040204" pitchFamily="34" charset="0"/>
                <a:ea typeface="Verdana" panose="020B0604030504040204" pitchFamily="34" charset="0"/>
                <a:cs typeface="Calibri"/>
              </a:rPr>
              <a:t>Chair:  Barry Wolff</a:t>
            </a:r>
          </a:p>
          <a:p>
            <a:pPr marL="640715" marR="5249545" indent="-171450">
              <a:lnSpc>
                <a:spcPct val="127299"/>
              </a:lnSpc>
              <a:spcBef>
                <a:spcPts val="25"/>
              </a:spcBef>
              <a:buFont typeface="Arial"/>
              <a:buChar char="•"/>
              <a:tabLst>
                <a:tab pos="2810510" algn="l"/>
              </a:tabLst>
            </a:pPr>
            <a:r>
              <a:rPr lang="en-US" sz="1000">
                <a:solidFill>
                  <a:srgbClr val="592B8A"/>
                </a:solidFill>
                <a:latin typeface="Verdana" panose="020B0604030504040204" pitchFamily="34" charset="0"/>
                <a:ea typeface="Verdana" panose="020B0604030504040204" pitchFamily="34" charset="0"/>
                <a:cs typeface="Calibri"/>
              </a:rPr>
              <a:t>Staff Liaison: Chris Flock</a:t>
            </a:r>
          </a:p>
        </p:txBody>
      </p:sp>
    </p:spTree>
    <p:extLst>
      <p:ext uri="{BB962C8B-B14F-4D97-AF65-F5344CB8AC3E}">
        <p14:creationId xmlns:p14="http://schemas.microsoft.com/office/powerpoint/2010/main" val="118436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2C0A6883-AB43-A42D-D1B3-177A568F28B6}"/>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14</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7B3417E9-417B-774C-D9CE-BAD1DC791CD1}"/>
              </a:ext>
            </a:extLst>
          </p:cNvPr>
          <p:cNvSpPr txBox="1"/>
          <p:nvPr/>
        </p:nvSpPr>
        <p:spPr>
          <a:xfrm>
            <a:off x="724782" y="1060397"/>
            <a:ext cx="49140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Council</a:t>
            </a:r>
            <a:r>
              <a:rPr b="1" spc="-4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of</a:t>
            </a:r>
            <a:r>
              <a:rPr b="1" spc="-5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Chapter</a:t>
            </a:r>
            <a:r>
              <a:rPr b="1" spc="-4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Presidents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27029629-10B1-2669-0652-0F5B7A6F44D1}"/>
              </a:ext>
            </a:extLst>
          </p:cNvPr>
          <p:cNvSpPr txBox="1"/>
          <p:nvPr/>
        </p:nvSpPr>
        <p:spPr>
          <a:xfrm>
            <a:off x="1181982" y="1362149"/>
            <a:ext cx="9776460"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mission</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Council</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Chapter</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Presidents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provide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forum</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for</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Chapter</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Presidents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share</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information</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generally</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discuss</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issues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problems</a:t>
            </a:r>
            <a:r>
              <a:rPr sz="1050" spc="-40">
                <a:solidFill>
                  <a:srgbClr val="592B8A"/>
                </a:solidFill>
                <a:latin typeface="Verdana" panose="020B0604030504040204" pitchFamily="34" charset="0"/>
                <a:ea typeface="Verdana" panose="020B0604030504040204" pitchFamily="34" charset="0"/>
                <a:cs typeface="Calibri"/>
              </a:rPr>
              <a:t> </a:t>
            </a:r>
            <a:r>
              <a:rPr sz="1050" spc="-25">
                <a:solidFill>
                  <a:srgbClr val="592B8A"/>
                </a:solidFill>
                <a:latin typeface="Verdana" panose="020B0604030504040204" pitchFamily="34" charset="0"/>
                <a:ea typeface="Verdana" panose="020B0604030504040204" pitchFamily="34" charset="0"/>
                <a:cs typeface="Calibri"/>
              </a:rPr>
              <a:t>of </a:t>
            </a:r>
            <a:r>
              <a:rPr sz="1050">
                <a:solidFill>
                  <a:srgbClr val="592B8A"/>
                </a:solidFill>
                <a:latin typeface="Verdana" panose="020B0604030504040204" pitchFamily="34" charset="0"/>
                <a:ea typeface="Verdana" panose="020B0604030504040204" pitchFamily="34" charset="0"/>
                <a:cs typeface="Calibri"/>
              </a:rPr>
              <a:t>common</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interest</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with</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goal</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resolve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them</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best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interests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members</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10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747C748-02EB-EDBB-D5D2-783CDA45622F}"/>
              </a:ext>
            </a:extLst>
          </p:cNvPr>
          <p:cNvSpPr txBox="1"/>
          <p:nvPr/>
        </p:nvSpPr>
        <p:spPr>
          <a:xfrm>
            <a:off x="724782" y="2790519"/>
            <a:ext cx="41520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State</a:t>
            </a:r>
            <a:r>
              <a:rPr b="1" spc="-10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Lobbyist</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Network</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33046A6E-3D27-2C9A-3A23-D9B82227DED5}"/>
              </a:ext>
            </a:extLst>
          </p:cNvPr>
          <p:cNvSpPr txBox="1"/>
          <p:nvPr/>
        </p:nvSpPr>
        <p:spPr>
          <a:xfrm>
            <a:off x="1181982" y="3087709"/>
            <a:ext cx="9618980"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204">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Provide</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network</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lobbyists</a:t>
            </a:r>
            <a:r>
              <a:rPr sz="1050" spc="-5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effectively</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represent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all</a:t>
            </a:r>
            <a:r>
              <a:rPr sz="1050" spc="-25">
                <a:solidFill>
                  <a:srgbClr val="592B8A"/>
                </a:solidFill>
                <a:latin typeface="Verdana" panose="020B0604030504040204" pitchFamily="34" charset="0"/>
                <a:ea typeface="Verdana" panose="020B0604030504040204" pitchFamily="34" charset="0"/>
                <a:cs typeface="Calibri"/>
              </a:rPr>
              <a:t> </a:t>
            </a:r>
            <a:r>
              <a:rPr lang="en-US" sz="1050">
                <a:solidFill>
                  <a:srgbClr val="592B8A"/>
                </a:solidFill>
                <a:latin typeface="Verdana" panose="020B0604030504040204" pitchFamily="34" charset="0"/>
                <a:ea typeface="Verdana" panose="020B0604030504040204" pitchFamily="34" charset="0"/>
                <a:cs typeface="Calibri"/>
              </a:rPr>
              <a:t>ReMA</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members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on</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recycled</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materials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industry</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related</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issues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by</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sharing</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exchanging</a:t>
            </a:r>
            <a:r>
              <a:rPr sz="1050" spc="-4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information </a:t>
            </a:r>
            <a:r>
              <a:rPr sz="1050">
                <a:solidFill>
                  <a:srgbClr val="592B8A"/>
                </a:solidFill>
                <a:latin typeface="Verdana" panose="020B0604030504040204" pitchFamily="34" charset="0"/>
                <a:ea typeface="Verdana" panose="020B0604030504040204" pitchFamily="34" charset="0"/>
                <a:cs typeface="Calibri"/>
              </a:rPr>
              <a:t>encouraging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consistent</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language,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messaging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strategies.</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10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653A215D-87B8-B75F-F155-616D02D04123}"/>
              </a:ext>
            </a:extLst>
          </p:cNvPr>
          <p:cNvSpPr txBox="1"/>
          <p:nvPr/>
        </p:nvSpPr>
        <p:spPr>
          <a:xfrm>
            <a:off x="762000" y="4600526"/>
            <a:ext cx="3237618"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Circle</a:t>
            </a:r>
            <a:r>
              <a:rPr b="1" spc="-4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of</a:t>
            </a:r>
            <a:r>
              <a:rPr b="1" spc="-3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Safety</a:t>
            </a:r>
            <a:endParaRPr>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C9A9FAB2-2FC3-9B44-14BD-313AAE87F65B}"/>
              </a:ext>
            </a:extLst>
          </p:cNvPr>
          <p:cNvSpPr txBox="1"/>
          <p:nvPr/>
        </p:nvSpPr>
        <p:spPr>
          <a:xfrm>
            <a:off x="1295400" y="4923864"/>
            <a:ext cx="9257665" cy="561692"/>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050">
                <a:solidFill>
                  <a:srgbClr val="592B8A"/>
                </a:solidFill>
                <a:latin typeface="Verdana" panose="020B0604030504040204" pitchFamily="34" charset="0"/>
                <a:ea typeface="Verdana" panose="020B0604030504040204" pitchFamily="34" charset="0"/>
                <a:cs typeface="Calibri"/>
              </a:rPr>
              <a:t>Mission:</a:t>
            </a:r>
            <a:r>
              <a:rPr sz="1050" spc="2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brings</a:t>
            </a:r>
            <a:r>
              <a:rPr sz="1050" spc="-1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together</a:t>
            </a:r>
            <a:r>
              <a:rPr sz="1050" spc="-35">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like-</a:t>
            </a:r>
            <a:r>
              <a:rPr sz="1050">
                <a:solidFill>
                  <a:srgbClr val="592B8A"/>
                </a:solidFill>
                <a:latin typeface="Verdana" panose="020B0604030504040204" pitchFamily="34" charset="0"/>
                <a:ea typeface="Verdana" panose="020B0604030504040204" pitchFamily="34" charset="0"/>
                <a:cs typeface="Calibri"/>
              </a:rPr>
              <a:t>minded</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companies</a:t>
            </a:r>
            <a:r>
              <a:rPr sz="1050" spc="-4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a:t>
            </a:r>
            <a:r>
              <a:rPr lang="en-US" sz="1050">
                <a:solidFill>
                  <a:srgbClr val="592B8A"/>
                </a:solidFill>
                <a:latin typeface="Verdana" panose="020B0604030504040204" pitchFamily="34" charset="0"/>
                <a:ea typeface="Verdana" panose="020B0604030504040204" pitchFamily="34" charset="0"/>
                <a:cs typeface="Calibri"/>
              </a:rPr>
              <a: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focus</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on</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improving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operational</a:t>
            </a:r>
            <a:r>
              <a:rPr sz="1050" spc="-5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safety</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within</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member</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facilities</a:t>
            </a:r>
            <a:r>
              <a:rPr sz="1050" spc="-4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through</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sharing</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of</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best</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practices,</a:t>
            </a:r>
            <a:r>
              <a:rPr sz="1050" spc="-4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safety </a:t>
            </a:r>
            <a:r>
              <a:rPr sz="1050">
                <a:solidFill>
                  <a:srgbClr val="592B8A"/>
                </a:solidFill>
                <a:latin typeface="Verdana" panose="020B0604030504040204" pitchFamily="34" charset="0"/>
                <a:ea typeface="Verdana" panose="020B0604030504040204" pitchFamily="34" charset="0"/>
                <a:cs typeface="Calibri"/>
              </a:rPr>
              <a:t>benchmarking</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activities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and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other</a:t>
            </a:r>
            <a:r>
              <a:rPr sz="1050" spc="-3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efforts</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help</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make</a:t>
            </a:r>
            <a:r>
              <a:rPr sz="1050" spc="-2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the</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recycled</a:t>
            </a:r>
            <a:r>
              <a:rPr sz="1050" spc="-2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materials</a:t>
            </a:r>
            <a:r>
              <a:rPr sz="1050" spc="-5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industry</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a</a:t>
            </a:r>
            <a:r>
              <a:rPr sz="1050" spc="-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safe</a:t>
            </a:r>
            <a:r>
              <a:rPr sz="1050" spc="-15">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place</a:t>
            </a:r>
            <a:r>
              <a:rPr sz="1050" spc="-30">
                <a:solidFill>
                  <a:srgbClr val="592B8A"/>
                </a:solidFill>
                <a:latin typeface="Verdana" panose="020B0604030504040204" pitchFamily="34" charset="0"/>
                <a:ea typeface="Verdana" panose="020B0604030504040204" pitchFamily="34" charset="0"/>
                <a:cs typeface="Calibri"/>
              </a:rPr>
              <a:t> </a:t>
            </a:r>
            <a:r>
              <a:rPr sz="1050">
                <a:solidFill>
                  <a:srgbClr val="592B8A"/>
                </a:solidFill>
                <a:latin typeface="Verdana" panose="020B0604030504040204" pitchFamily="34" charset="0"/>
                <a:ea typeface="Verdana" panose="020B0604030504040204" pitchFamily="34" charset="0"/>
                <a:cs typeface="Calibri"/>
              </a:rPr>
              <a:t>to</a:t>
            </a:r>
            <a:r>
              <a:rPr sz="1050" spc="-20">
                <a:solidFill>
                  <a:srgbClr val="592B8A"/>
                </a:solidFill>
                <a:latin typeface="Verdana" panose="020B0604030504040204" pitchFamily="34" charset="0"/>
                <a:ea typeface="Verdana" panose="020B0604030504040204" pitchFamily="34" charset="0"/>
                <a:cs typeface="Calibri"/>
              </a:rPr>
              <a:t> </a:t>
            </a:r>
            <a:r>
              <a:rPr sz="1050" spc="-10">
                <a:solidFill>
                  <a:srgbClr val="592B8A"/>
                </a:solidFill>
                <a:latin typeface="Verdana" panose="020B0604030504040204" pitchFamily="34" charset="0"/>
                <a:ea typeface="Verdana" panose="020B0604030504040204" pitchFamily="34" charset="0"/>
                <a:cs typeface="Calibri"/>
              </a:rPr>
              <a:t>work.</a:t>
            </a:r>
            <a:endParaRPr sz="1050">
              <a:solidFill>
                <a:srgbClr val="592B8A"/>
              </a:solidFill>
              <a:latin typeface="Verdana" panose="020B0604030504040204" pitchFamily="34" charset="0"/>
              <a:ea typeface="Verdana" panose="020B0604030504040204" pitchFamily="34" charset="0"/>
              <a:cs typeface="Calibri"/>
            </a:endParaRPr>
          </a:p>
          <a:p>
            <a:pPr marL="240665" indent="-227965">
              <a:spcBef>
                <a:spcPts val="95"/>
              </a:spcBef>
              <a:buFont typeface="Arial"/>
              <a:buChar char="•"/>
              <a:tabLst>
                <a:tab pos="240665" algn="l"/>
              </a:tabLst>
            </a:pPr>
            <a:r>
              <a:rPr sz="1050" spc="-10">
                <a:solidFill>
                  <a:srgbClr val="592B8A"/>
                </a:solidFill>
                <a:latin typeface="Verdana" panose="020B0604030504040204" pitchFamily="34" charset="0"/>
                <a:ea typeface="Verdana" panose="020B0604030504040204" pitchFamily="34" charset="0"/>
                <a:cs typeface="Calibri"/>
              </a:rPr>
              <a:t>Leadership:</a:t>
            </a:r>
            <a:endParaRPr sz="1050">
              <a:solidFill>
                <a:srgbClr val="592B8A"/>
              </a:solidFill>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B9257536-A6C0-A25F-750F-21A983C5C4B8}"/>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Councils</a:t>
            </a:r>
            <a:r>
              <a:rPr sz="3200" spc="-110">
                <a:latin typeface="Verdana" panose="020B0604030504040204" pitchFamily="34" charset="0"/>
                <a:ea typeface="Verdana" panose="020B0604030504040204" pitchFamily="34" charset="0"/>
              </a:rPr>
              <a:t> </a:t>
            </a:r>
            <a:r>
              <a:rPr sz="3200" spc="-25">
                <a:latin typeface="Verdana" panose="020B0604030504040204" pitchFamily="34" charset="0"/>
                <a:ea typeface="Verdana" panose="020B0604030504040204" pitchFamily="34" charset="0"/>
              </a:rPr>
              <a:t>(9)</a:t>
            </a:r>
          </a:p>
        </p:txBody>
      </p:sp>
      <p:sp>
        <p:nvSpPr>
          <p:cNvPr id="10" name="TextBox 9">
            <a:extLst>
              <a:ext uri="{FF2B5EF4-FFF2-40B4-BE49-F238E27FC236}">
                <a16:creationId xmlns:a16="http://schemas.microsoft.com/office/drawing/2014/main" id="{2E232EB6-9F4A-70F3-862F-E8E1604DA13C}"/>
              </a:ext>
            </a:extLst>
          </p:cNvPr>
          <p:cNvSpPr txBox="1"/>
          <p:nvPr/>
        </p:nvSpPr>
        <p:spPr>
          <a:xfrm>
            <a:off x="1676400" y="3697719"/>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Liaisons: Abby Blocker &amp; Justin Short</a:t>
            </a:r>
          </a:p>
        </p:txBody>
      </p:sp>
      <p:sp>
        <p:nvSpPr>
          <p:cNvPr id="11" name="TextBox 10">
            <a:extLst>
              <a:ext uri="{FF2B5EF4-FFF2-40B4-BE49-F238E27FC236}">
                <a16:creationId xmlns:a16="http://schemas.microsoft.com/office/drawing/2014/main" id="{5695FA91-AD36-F345-F022-A51E40A53CC4}"/>
              </a:ext>
            </a:extLst>
          </p:cNvPr>
          <p:cNvSpPr txBox="1"/>
          <p:nvPr/>
        </p:nvSpPr>
        <p:spPr>
          <a:xfrm>
            <a:off x="1752600" y="5495851"/>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Doug Kramer</a:t>
            </a:r>
          </a:p>
          <a:p>
            <a:pPr>
              <a:lnSpc>
                <a:spcPct val="150000"/>
              </a:lnSpc>
            </a:pPr>
            <a:r>
              <a:rPr lang="en-US" sz="1000">
                <a:solidFill>
                  <a:srgbClr val="592B8A"/>
                </a:solidFill>
                <a:latin typeface="+mn-lt"/>
              </a:rPr>
              <a:t>Staff Liaison: Ryan Nolte</a:t>
            </a:r>
          </a:p>
        </p:txBody>
      </p:sp>
      <p:sp>
        <p:nvSpPr>
          <p:cNvPr id="12" name="TextBox 11">
            <a:extLst>
              <a:ext uri="{FF2B5EF4-FFF2-40B4-BE49-F238E27FC236}">
                <a16:creationId xmlns:a16="http://schemas.microsoft.com/office/drawing/2014/main" id="{1C37F03F-F94F-7B7B-8F33-A96A36BC01D8}"/>
              </a:ext>
            </a:extLst>
          </p:cNvPr>
          <p:cNvSpPr txBox="1"/>
          <p:nvPr/>
        </p:nvSpPr>
        <p:spPr>
          <a:xfrm>
            <a:off x="1676400" y="1892196"/>
            <a:ext cx="6019800" cy="522900"/>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Co-Chairs: Bill Sulak &amp; Eric Philips</a:t>
            </a:r>
          </a:p>
          <a:p>
            <a:pPr>
              <a:lnSpc>
                <a:spcPct val="150000"/>
              </a:lnSpc>
            </a:pPr>
            <a:r>
              <a:rPr lang="en-US" sz="1000">
                <a:solidFill>
                  <a:srgbClr val="592B8A"/>
                </a:solidFill>
                <a:latin typeface="+mn-lt"/>
              </a:rPr>
              <a:t>Staff Liaison: Lacey Capps</a:t>
            </a:r>
          </a:p>
        </p:txBody>
      </p:sp>
    </p:spTree>
    <p:extLst>
      <p:ext uri="{BB962C8B-B14F-4D97-AF65-F5344CB8AC3E}">
        <p14:creationId xmlns:p14="http://schemas.microsoft.com/office/powerpoint/2010/main" val="358028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976F1E64-8A51-2DA1-815E-EF0E9424ACFC}"/>
              </a:ext>
            </a:extLst>
          </p:cNvPr>
          <p:cNvSpPr txBox="1">
            <a:spLocks/>
          </p:cNvSpPr>
          <p:nvPr/>
        </p:nvSpPr>
        <p:spPr>
          <a:xfrm>
            <a:off x="11304355" y="6277461"/>
            <a:ext cx="244475" cy="153888"/>
          </a:xfrm>
          <a:prstGeom prst="rect">
            <a:avLst/>
          </a:prstGeom>
        </p:spPr>
        <p:txBody>
          <a:bodyPr vert="horz" wrap="square" lIns="0" tIns="0" rIns="0" bIns="0" rtlCol="0" anchor="t">
            <a:spAutoFit/>
          </a:bodyPr>
          <a:lstStyle>
            <a:defPPr>
              <a:defRPr kern="0"/>
            </a:defPPr>
          </a:lstStyle>
          <a:p>
            <a:pPr marL="38100">
              <a:lnSpc>
                <a:spcPts val="1240"/>
              </a:lnSpc>
            </a:pPr>
            <a:r>
              <a:rPr lang="en-US" sz="1050" spc="-25" dirty="0">
                <a:latin typeface="Verdana"/>
                <a:ea typeface="Verdana"/>
              </a:rPr>
              <a:t>15</a:t>
            </a:r>
          </a:p>
        </p:txBody>
      </p:sp>
      <p:sp>
        <p:nvSpPr>
          <p:cNvPr id="3" name="object 2">
            <a:extLst>
              <a:ext uri="{FF2B5EF4-FFF2-40B4-BE49-F238E27FC236}">
                <a16:creationId xmlns:a16="http://schemas.microsoft.com/office/drawing/2014/main" id="{217F0554-EC88-DC9A-8252-57FE154B8E88}"/>
              </a:ext>
            </a:extLst>
          </p:cNvPr>
          <p:cNvSpPr txBox="1"/>
          <p:nvPr/>
        </p:nvSpPr>
        <p:spPr>
          <a:xfrm>
            <a:off x="724782" y="1054302"/>
            <a:ext cx="2094618" cy="321242"/>
          </a:xfrm>
          <a:prstGeom prst="rect">
            <a:avLst/>
          </a:prstGeom>
        </p:spPr>
        <p:txBody>
          <a:bodyPr vert="horz" wrap="square" lIns="0" tIns="13335" rIns="0" bIns="0" rtlCol="0">
            <a:spAutoFit/>
          </a:bodyPr>
          <a:lstStyle/>
          <a:p>
            <a:pPr marL="12700">
              <a:lnSpc>
                <a:spcPct val="100000"/>
              </a:lnSpc>
              <a:spcBef>
                <a:spcPts val="105"/>
              </a:spcBef>
            </a:pPr>
            <a:r>
              <a:rPr sz="2000" b="1" spc="-20">
                <a:solidFill>
                  <a:srgbClr val="592B8A"/>
                </a:solidFill>
                <a:latin typeface="Verdana" panose="020B0604030504040204" pitchFamily="34" charset="0"/>
                <a:ea typeface="Verdana" panose="020B0604030504040204" pitchFamily="34" charset="0"/>
                <a:cs typeface="Calibri"/>
              </a:rPr>
              <a:t>ISEC</a:t>
            </a:r>
            <a:endParaRPr sz="20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39B95800-D8F4-D75F-DD5F-18DE1F05019D}"/>
              </a:ext>
            </a:extLst>
          </p:cNvPr>
          <p:cNvSpPr txBox="1"/>
          <p:nvPr/>
        </p:nvSpPr>
        <p:spPr>
          <a:xfrm>
            <a:off x="1181982" y="1378913"/>
            <a:ext cx="9743440" cy="748282"/>
          </a:xfrm>
          <a:prstGeom prst="rect">
            <a:avLst/>
          </a:prstGeom>
        </p:spPr>
        <p:txBody>
          <a:bodyPr vert="horz" wrap="square" lIns="0" tIns="57785" rIns="0" bIns="0" rtlCol="0">
            <a:spAutoFit/>
          </a:bodyPr>
          <a:lstStyle/>
          <a:p>
            <a:pPr marL="240665" marR="5080" indent="-228600">
              <a:spcBef>
                <a:spcPts val="45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1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promote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ongoing</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professional</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development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professionals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recycled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through</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safe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sharing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information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between</a:t>
            </a:r>
            <a:r>
              <a:rPr sz="1100" spc="-10">
                <a:solidFill>
                  <a:srgbClr val="592B8A"/>
                </a:solidFill>
                <a:latin typeface="Verdana" panose="020B0604030504040204" pitchFamily="34" charset="0"/>
                <a:ea typeface="Verdana" panose="020B0604030504040204" pitchFamily="34" charset="0"/>
                <a:cs typeface="Calibri"/>
              </a:rPr>
              <a:t> owners, </a:t>
            </a:r>
            <a:r>
              <a:rPr sz="1100">
                <a:solidFill>
                  <a:srgbClr val="592B8A"/>
                </a:solidFill>
                <a:latin typeface="Verdana" panose="020B0604030504040204" pitchFamily="34" charset="0"/>
                <a:ea typeface="Verdana" panose="020B0604030504040204" pitchFamily="34" charset="0"/>
                <a:cs typeface="Calibri"/>
              </a:rPr>
              <a:t>managers,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operators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safety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environmental</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professionals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regardless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size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expertise.</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14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A7345B1F-822B-DFA2-98C6-78217E6979EE}"/>
              </a:ext>
            </a:extLst>
          </p:cNvPr>
          <p:cNvSpPr txBox="1"/>
          <p:nvPr/>
        </p:nvSpPr>
        <p:spPr>
          <a:xfrm>
            <a:off x="724782" y="2813503"/>
            <a:ext cx="5980818" cy="321242"/>
          </a:xfrm>
          <a:prstGeom prst="rect">
            <a:avLst/>
          </a:prstGeom>
        </p:spPr>
        <p:txBody>
          <a:bodyPr vert="horz" wrap="square" lIns="0" tIns="13335" rIns="0" bIns="0" rtlCol="0">
            <a:spAutoFit/>
          </a:bodyPr>
          <a:lstStyle/>
          <a:p>
            <a:pPr marL="12700">
              <a:lnSpc>
                <a:spcPct val="100000"/>
              </a:lnSpc>
              <a:spcBef>
                <a:spcPts val="105"/>
              </a:spcBef>
            </a:pPr>
            <a:r>
              <a:rPr sz="2000" b="1" spc="-10">
                <a:solidFill>
                  <a:srgbClr val="592B8A"/>
                </a:solidFill>
                <a:latin typeface="Verdana" panose="020B0604030504040204" pitchFamily="34" charset="0"/>
                <a:ea typeface="Verdana" panose="020B0604030504040204" pitchFamily="34" charset="0"/>
                <a:cs typeface="Calibri"/>
              </a:rPr>
              <a:t>Sustainability Network</a:t>
            </a:r>
            <a:endParaRPr sz="20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EE8BB43B-D61F-1A25-60E1-9AA56A803158}"/>
              </a:ext>
            </a:extLst>
          </p:cNvPr>
          <p:cNvSpPr txBox="1"/>
          <p:nvPr/>
        </p:nvSpPr>
        <p:spPr>
          <a:xfrm>
            <a:off x="1181982" y="3133825"/>
            <a:ext cx="9431655" cy="630301"/>
          </a:xfrm>
          <a:prstGeom prst="rect">
            <a:avLst/>
          </a:prstGeom>
        </p:spPr>
        <p:txBody>
          <a:bodyPr vert="horz" wrap="square" lIns="0" tIns="57785" rIns="0" bIns="0" rtlCol="0">
            <a:spAutoFit/>
          </a:bodyPr>
          <a:lstStyle/>
          <a:p>
            <a:pPr marL="240665" marR="5080" indent="-228600">
              <a:spcBef>
                <a:spcPts val="45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17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This group brings together all interested members to discuss Sustainability and how to stay ahead of the curve using our 3P’s: People, Planet, &amp; Productivity. </a:t>
            </a:r>
          </a:p>
          <a:p>
            <a:pPr marL="240665" marR="5080" indent="-228600">
              <a:spcBef>
                <a:spcPts val="455"/>
              </a:spcBef>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Leadership:</a:t>
            </a:r>
            <a:endParaRPr lang="en-US" sz="11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8A945E98-0402-94A2-CB31-670EEE1566F0}"/>
              </a:ext>
            </a:extLst>
          </p:cNvPr>
          <p:cNvSpPr txBox="1"/>
          <p:nvPr/>
        </p:nvSpPr>
        <p:spPr>
          <a:xfrm>
            <a:off x="724782" y="4437439"/>
            <a:ext cx="8114418" cy="320601"/>
          </a:xfrm>
          <a:prstGeom prst="rect">
            <a:avLst/>
          </a:prstGeom>
        </p:spPr>
        <p:txBody>
          <a:bodyPr vert="horz" wrap="square" lIns="0" tIns="12700" rIns="0" bIns="0" rtlCol="0">
            <a:spAutoFit/>
          </a:bodyPr>
          <a:lstStyle/>
          <a:p>
            <a:pPr marL="12700">
              <a:lnSpc>
                <a:spcPct val="100000"/>
              </a:lnSpc>
              <a:spcBef>
                <a:spcPts val="100"/>
              </a:spcBef>
            </a:pPr>
            <a:r>
              <a:rPr sz="2000" b="1">
                <a:solidFill>
                  <a:srgbClr val="592B8A"/>
                </a:solidFill>
                <a:latin typeface="Verdana" panose="020B0604030504040204" pitchFamily="34" charset="0"/>
                <a:ea typeface="Verdana" panose="020B0604030504040204" pitchFamily="34" charset="0"/>
                <a:cs typeface="Calibri"/>
              </a:rPr>
              <a:t>Equipment</a:t>
            </a:r>
            <a:r>
              <a:rPr sz="2000" b="1" spc="-70">
                <a:solidFill>
                  <a:srgbClr val="592B8A"/>
                </a:solidFill>
                <a:latin typeface="Verdana" panose="020B0604030504040204" pitchFamily="34" charset="0"/>
                <a:ea typeface="Verdana" panose="020B0604030504040204" pitchFamily="34" charset="0"/>
                <a:cs typeface="Calibri"/>
              </a:rPr>
              <a:t> </a:t>
            </a:r>
            <a:r>
              <a:rPr sz="2000" b="1">
                <a:solidFill>
                  <a:srgbClr val="592B8A"/>
                </a:solidFill>
                <a:latin typeface="Verdana" panose="020B0604030504040204" pitchFamily="34" charset="0"/>
                <a:ea typeface="Verdana" panose="020B0604030504040204" pitchFamily="34" charset="0"/>
                <a:cs typeface="Calibri"/>
              </a:rPr>
              <a:t>&amp;</a:t>
            </a:r>
            <a:r>
              <a:rPr sz="2000" b="1" spc="-40">
                <a:solidFill>
                  <a:srgbClr val="592B8A"/>
                </a:solidFill>
                <a:latin typeface="Verdana" panose="020B0604030504040204" pitchFamily="34" charset="0"/>
                <a:ea typeface="Verdana" panose="020B0604030504040204" pitchFamily="34" charset="0"/>
                <a:cs typeface="Calibri"/>
              </a:rPr>
              <a:t> </a:t>
            </a:r>
            <a:r>
              <a:rPr sz="2000" b="1">
                <a:solidFill>
                  <a:srgbClr val="592B8A"/>
                </a:solidFill>
                <a:latin typeface="Verdana" panose="020B0604030504040204" pitchFamily="34" charset="0"/>
                <a:ea typeface="Verdana" panose="020B0604030504040204" pitchFamily="34" charset="0"/>
                <a:cs typeface="Calibri"/>
              </a:rPr>
              <a:t>Service</a:t>
            </a:r>
            <a:r>
              <a:rPr sz="2000" b="1" spc="-25">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Providers</a:t>
            </a:r>
            <a:r>
              <a:rPr sz="2000" b="1" spc="-55">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Council</a:t>
            </a:r>
            <a:endParaRPr sz="2000">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E7A7222B-8D83-D824-9B66-2B180A1B6097}"/>
              </a:ext>
            </a:extLst>
          </p:cNvPr>
          <p:cNvSpPr txBox="1"/>
          <p:nvPr/>
        </p:nvSpPr>
        <p:spPr>
          <a:xfrm>
            <a:off x="1220343" y="4712210"/>
            <a:ext cx="9846945" cy="766877"/>
          </a:xfrm>
          <a:prstGeom prst="rect">
            <a:avLst/>
          </a:prstGeom>
        </p:spPr>
        <p:txBody>
          <a:bodyPr vert="horz" wrap="square" lIns="0" tIns="63500" rIns="0" bIns="0" rtlCol="0">
            <a:spAutoFit/>
          </a:bodyPr>
          <a:lstStyle/>
          <a:p>
            <a:pPr marL="240665" marR="5080" indent="-228600">
              <a:spcBef>
                <a:spcPts val="5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forum</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equipment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services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providers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a:t>
            </a:r>
            <a:r>
              <a:rPr lang="en-US" sz="1100">
                <a:solidFill>
                  <a:srgbClr val="592B8A"/>
                </a:solidFill>
                <a:latin typeface="Verdana" panose="020B0604030504040204" pitchFamily="34" charset="0"/>
                <a:ea typeface="Verdana" panose="020B0604030504040204" pitchFamily="34" charset="0"/>
                <a:cs typeface="Calibri"/>
              </a:rPr>
              <a:t>e</a:t>
            </a:r>
            <a:r>
              <a:rPr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information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ensure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successful</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experience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within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association’s </a:t>
            </a:r>
            <a:r>
              <a:rPr sz="1100">
                <a:solidFill>
                  <a:srgbClr val="592B8A"/>
                </a:solidFill>
                <a:latin typeface="Verdana" panose="020B0604030504040204" pitchFamily="34" charset="0"/>
                <a:ea typeface="Verdana" panose="020B0604030504040204" pitchFamily="34" charset="0"/>
                <a:cs typeface="Calibri"/>
              </a:rPr>
              <a:t>convention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other</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9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105"/>
              </a:spcBef>
              <a:tabLst>
                <a:tab pos="1507490" algn="l"/>
              </a:tabLst>
            </a:pPr>
            <a:endParaRPr sz="1100">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5C8E40AB-E64A-2BD4-C79D-6E2C52188C54}"/>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Councils</a:t>
            </a:r>
            <a:endParaRPr spc="-1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1D229561-B149-9342-D144-F112836C8798}"/>
              </a:ext>
            </a:extLst>
          </p:cNvPr>
          <p:cNvSpPr txBox="1"/>
          <p:nvPr/>
        </p:nvSpPr>
        <p:spPr>
          <a:xfrm>
            <a:off x="1600200" y="2102766"/>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David Bestwick &amp; Rose Sinclair</a:t>
            </a:r>
          </a:p>
          <a:p>
            <a:pPr>
              <a:lnSpc>
                <a:spcPct val="150000"/>
              </a:lnSpc>
            </a:pPr>
            <a:r>
              <a:rPr lang="en-US" sz="1000">
                <a:solidFill>
                  <a:srgbClr val="592B8A"/>
                </a:solidFill>
                <a:latin typeface="+mn-lt"/>
              </a:rPr>
              <a:t>Staff Liaison: Ryan Nolte</a:t>
            </a:r>
          </a:p>
        </p:txBody>
      </p:sp>
      <p:sp>
        <p:nvSpPr>
          <p:cNvPr id="11" name="TextBox 10">
            <a:extLst>
              <a:ext uri="{FF2B5EF4-FFF2-40B4-BE49-F238E27FC236}">
                <a16:creationId xmlns:a16="http://schemas.microsoft.com/office/drawing/2014/main" id="{4AF9237C-191F-9B8A-5AF9-DA407A9CD61E}"/>
              </a:ext>
            </a:extLst>
          </p:cNvPr>
          <p:cNvSpPr txBox="1"/>
          <p:nvPr/>
        </p:nvSpPr>
        <p:spPr>
          <a:xfrm>
            <a:off x="1676400" y="3715268"/>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Abbie Webb</a:t>
            </a:r>
          </a:p>
          <a:p>
            <a:pPr>
              <a:lnSpc>
                <a:spcPct val="150000"/>
              </a:lnSpc>
            </a:pPr>
            <a:r>
              <a:rPr lang="en-US" sz="1000">
                <a:solidFill>
                  <a:srgbClr val="592B8A"/>
                </a:solidFill>
                <a:latin typeface="+mn-lt"/>
              </a:rPr>
              <a:t>Staff Liaison: Natalie Betts</a:t>
            </a:r>
          </a:p>
        </p:txBody>
      </p:sp>
      <p:sp>
        <p:nvSpPr>
          <p:cNvPr id="12" name="TextBox 11">
            <a:extLst>
              <a:ext uri="{FF2B5EF4-FFF2-40B4-BE49-F238E27FC236}">
                <a16:creationId xmlns:a16="http://schemas.microsoft.com/office/drawing/2014/main" id="{E4033645-2251-7D89-17DB-AB466407A7E5}"/>
              </a:ext>
            </a:extLst>
          </p:cNvPr>
          <p:cNvSpPr txBox="1"/>
          <p:nvPr/>
        </p:nvSpPr>
        <p:spPr>
          <a:xfrm>
            <a:off x="1772091" y="5280798"/>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Lisa Kagan &amp; Stuart Kagan</a:t>
            </a:r>
          </a:p>
          <a:p>
            <a:pPr>
              <a:lnSpc>
                <a:spcPct val="150000"/>
              </a:lnSpc>
            </a:pPr>
            <a:r>
              <a:rPr lang="en-US" sz="1000">
                <a:solidFill>
                  <a:srgbClr val="592B8A"/>
                </a:solidFill>
                <a:latin typeface="+mn-lt"/>
              </a:rPr>
              <a:t>Staff Liaison: Jason Glei</a:t>
            </a:r>
          </a:p>
        </p:txBody>
      </p:sp>
    </p:spTree>
    <p:extLst>
      <p:ext uri="{BB962C8B-B14F-4D97-AF65-F5344CB8AC3E}">
        <p14:creationId xmlns:p14="http://schemas.microsoft.com/office/powerpoint/2010/main" val="54213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A51998E9-8BB5-E8E7-D629-B495C61C7FFC}"/>
              </a:ext>
            </a:extLst>
          </p:cNvPr>
          <p:cNvSpPr txBox="1">
            <a:spLocks/>
          </p:cNvSpPr>
          <p:nvPr/>
        </p:nvSpPr>
        <p:spPr>
          <a:xfrm>
            <a:off x="11194289" y="6328262"/>
            <a:ext cx="244475" cy="153888"/>
          </a:xfrm>
          <a:prstGeom prst="rect">
            <a:avLst/>
          </a:prstGeom>
        </p:spPr>
        <p:txBody>
          <a:bodyPr vert="horz" wrap="square" lIns="0" tIns="0" rIns="0" bIns="0" rtlCol="0" anchor="t">
            <a:spAutoFit/>
          </a:bodyPr>
          <a:lstStyle>
            <a:defPPr>
              <a:defRPr kern="0"/>
            </a:defPPr>
          </a:lstStyle>
          <a:p>
            <a:pPr marL="38100">
              <a:lnSpc>
                <a:spcPts val="1240"/>
              </a:lnSpc>
            </a:pPr>
            <a:r>
              <a:rPr lang="en-US" sz="1050" spc="-25" dirty="0">
                <a:solidFill>
                  <a:srgbClr val="000000"/>
                </a:solidFill>
                <a:latin typeface="Verdana"/>
                <a:ea typeface="Verdana"/>
              </a:rPr>
              <a:t>16</a:t>
            </a:r>
          </a:p>
        </p:txBody>
      </p:sp>
      <p:sp>
        <p:nvSpPr>
          <p:cNvPr id="3" name="object 2">
            <a:extLst>
              <a:ext uri="{FF2B5EF4-FFF2-40B4-BE49-F238E27FC236}">
                <a16:creationId xmlns:a16="http://schemas.microsoft.com/office/drawing/2014/main" id="{9CF1715C-63A3-8C9E-2CAD-6EEC0DE1B1D4}"/>
              </a:ext>
            </a:extLst>
          </p:cNvPr>
          <p:cNvSpPr txBox="1">
            <a:spLocks/>
          </p:cNvSpPr>
          <p:nvPr/>
        </p:nvSpPr>
        <p:spPr>
          <a:xfrm>
            <a:off x="762000" y="947448"/>
            <a:ext cx="10170795" cy="4786247"/>
          </a:xfrm>
          <a:prstGeom prst="rect">
            <a:avLst/>
          </a:prstGeom>
        </p:spPr>
        <p:txBody>
          <a:bodyPr vert="horz" wrap="square" lIns="0" tIns="31115" rIns="0" bIns="0" rtlCol="0" anchor="t">
            <a:spAutoFit/>
          </a:bodyPr>
          <a:lstStyle>
            <a:lvl1pPr marL="0" indent="0" algn="l" defTabSz="914400" rtl="0" eaLnBrk="1" latinLnBrk="0" hangingPunct="1">
              <a:lnSpc>
                <a:spcPts val="3100"/>
              </a:lnSpc>
              <a:spcBef>
                <a:spcPts val="0"/>
              </a:spcBef>
              <a:buFontTx/>
              <a:buNone/>
              <a:defRPr sz="2100" kern="1200">
                <a:solidFill>
                  <a:schemeClr val="tx1"/>
                </a:solidFill>
                <a:latin typeface="+mn-lt"/>
                <a:ea typeface="+mn-ea"/>
                <a:cs typeface="+mn-cs"/>
              </a:defRPr>
            </a:lvl1pPr>
            <a:lvl2pPr marL="182880" indent="-182880" algn="l" defTabSz="914400" rtl="0" eaLnBrk="1" latinLnBrk="0" hangingPunct="1">
              <a:lnSpc>
                <a:spcPts val="3100"/>
              </a:lnSpc>
              <a:spcBef>
                <a:spcPts val="800"/>
              </a:spcBef>
              <a:buSzPct val="100000"/>
              <a:buFont typeface="Arial" panose="020B0604020202020204" pitchFamily="34" charset="0"/>
              <a:buChar char="•"/>
              <a:defRPr sz="2100" kern="1200">
                <a:solidFill>
                  <a:schemeClr val="tx1"/>
                </a:solidFill>
                <a:latin typeface="+mn-lt"/>
                <a:ea typeface="+mn-ea"/>
                <a:cs typeface="+mn-cs"/>
              </a:defRPr>
            </a:lvl2pPr>
            <a:lvl3pPr marL="365760" indent="-182880" algn="l" defTabSz="914400" rtl="0" eaLnBrk="1" latinLnBrk="0" hangingPunct="1">
              <a:lnSpc>
                <a:spcPts val="3100"/>
              </a:lnSpc>
              <a:spcBef>
                <a:spcPts val="800"/>
              </a:spcBef>
              <a:buFont typeface="System Font Regular"/>
              <a:buChar char="◦"/>
              <a:defRPr sz="2100" kern="1200">
                <a:solidFill>
                  <a:schemeClr val="tx1"/>
                </a:solidFill>
                <a:latin typeface="+mn-lt"/>
                <a:ea typeface="+mn-ea"/>
                <a:cs typeface="+mn-cs"/>
              </a:defRPr>
            </a:lvl3pPr>
            <a:lvl4pPr marL="548640" indent="-182880" algn="l" defTabSz="914400" rtl="0" eaLnBrk="1" latinLnBrk="0" hangingPunct="1">
              <a:lnSpc>
                <a:spcPts val="3100"/>
              </a:lnSpc>
              <a:spcBef>
                <a:spcPts val="800"/>
              </a:spcBef>
              <a:buFont typeface=".Hiragino Kaku Gothic Interface W3"/>
              <a:buChar char="・"/>
              <a:defRPr sz="2100" kern="1200">
                <a:solidFill>
                  <a:schemeClr val="tx1"/>
                </a:solidFill>
                <a:latin typeface="+mn-lt"/>
                <a:ea typeface="+mn-ea"/>
                <a:cs typeface="+mn-cs"/>
              </a:defRPr>
            </a:lvl4pPr>
            <a:lvl5pPr marL="2057400" indent="-182880" algn="l" defTabSz="914400" rtl="0" eaLnBrk="1" latinLnBrk="0" hangingPunct="1">
              <a:lnSpc>
                <a:spcPts val="3100"/>
              </a:lnSpc>
              <a:spcBef>
                <a:spcPts val="8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00000"/>
              </a:lnSpc>
              <a:spcBef>
                <a:spcPts val="245"/>
              </a:spcBef>
            </a:pPr>
            <a:r>
              <a:rPr lang="en-US" b="1" spc="-25" dirty="0">
                <a:solidFill>
                  <a:srgbClr val="592B8A"/>
                </a:solidFill>
                <a:latin typeface="Verdana"/>
                <a:ea typeface="Verdana"/>
              </a:rPr>
              <a:t>Young</a:t>
            </a:r>
            <a:r>
              <a:rPr lang="en-US" b="1" spc="-45" dirty="0">
                <a:solidFill>
                  <a:srgbClr val="592B8A"/>
                </a:solidFill>
                <a:latin typeface="Verdana"/>
                <a:ea typeface="Verdana"/>
              </a:rPr>
              <a:t> </a:t>
            </a:r>
            <a:r>
              <a:rPr lang="en-US" b="1" spc="-10" dirty="0">
                <a:solidFill>
                  <a:srgbClr val="592B8A"/>
                </a:solidFill>
                <a:latin typeface="Verdana"/>
                <a:ea typeface="Verdana"/>
              </a:rPr>
              <a:t>Executives</a:t>
            </a:r>
          </a:p>
          <a:p>
            <a:pPr marL="697865" indent="-227965">
              <a:lnSpc>
                <a:spcPct val="100000"/>
              </a:lnSpc>
              <a:spcBef>
                <a:spcPts val="110"/>
              </a:spcBef>
              <a:buFont typeface="Arial"/>
              <a:buChar char="•"/>
              <a:tabLst>
                <a:tab pos="697865" algn="l"/>
              </a:tabLst>
            </a:pPr>
            <a:r>
              <a:rPr lang="en-US" sz="1100" dirty="0">
                <a:solidFill>
                  <a:srgbClr val="592B8A"/>
                </a:solidFill>
                <a:latin typeface="Verdana"/>
                <a:ea typeface="Verdana"/>
              </a:rPr>
              <a:t>Mission:</a:t>
            </a:r>
            <a:r>
              <a:rPr lang="en-US" sz="1100" spc="220" dirty="0">
                <a:solidFill>
                  <a:srgbClr val="592B8A"/>
                </a:solidFill>
                <a:latin typeface="Verdana"/>
                <a:ea typeface="Verdana"/>
              </a:rPr>
              <a:t> </a:t>
            </a:r>
            <a:r>
              <a:rPr lang="en-US" sz="1100" dirty="0">
                <a:solidFill>
                  <a:srgbClr val="592B8A"/>
                </a:solidFill>
                <a:latin typeface="Verdana"/>
                <a:ea typeface="Verdana"/>
              </a:rPr>
              <a:t>to</a:t>
            </a:r>
            <a:r>
              <a:rPr lang="en-US" sz="1100" spc="-15" dirty="0">
                <a:solidFill>
                  <a:srgbClr val="592B8A"/>
                </a:solidFill>
                <a:latin typeface="Verdana"/>
                <a:ea typeface="Verdana"/>
              </a:rPr>
              <a:t> </a:t>
            </a:r>
            <a:r>
              <a:rPr lang="en-US" sz="1100" dirty="0">
                <a:solidFill>
                  <a:srgbClr val="592B8A"/>
                </a:solidFill>
                <a:latin typeface="Verdana"/>
                <a:ea typeface="Verdana"/>
              </a:rPr>
              <a:t>create</a:t>
            </a:r>
            <a:r>
              <a:rPr lang="en-US" sz="1100" spc="-20" dirty="0">
                <a:solidFill>
                  <a:srgbClr val="592B8A"/>
                </a:solidFill>
                <a:latin typeface="Verdana"/>
                <a:ea typeface="Verdana"/>
              </a:rPr>
              <a:t> </a:t>
            </a:r>
            <a:r>
              <a:rPr lang="en-US" sz="1100" dirty="0">
                <a:solidFill>
                  <a:srgbClr val="592B8A"/>
                </a:solidFill>
                <a:latin typeface="Verdana"/>
                <a:ea typeface="Verdana"/>
              </a:rPr>
              <a:t>a forum</a:t>
            </a:r>
            <a:r>
              <a:rPr lang="en-US" sz="1100" spc="-15" dirty="0">
                <a:solidFill>
                  <a:srgbClr val="592B8A"/>
                </a:solidFill>
                <a:latin typeface="Verdana"/>
                <a:ea typeface="Verdana"/>
              </a:rPr>
              <a:t> </a:t>
            </a:r>
            <a:r>
              <a:rPr lang="en-US" sz="1100" dirty="0">
                <a:solidFill>
                  <a:srgbClr val="592B8A"/>
                </a:solidFill>
                <a:latin typeface="Verdana"/>
                <a:ea typeface="Verdana"/>
              </a:rPr>
              <a:t>in</a:t>
            </a:r>
            <a:r>
              <a:rPr lang="en-US" sz="1100" spc="-5" dirty="0">
                <a:solidFill>
                  <a:srgbClr val="592B8A"/>
                </a:solidFill>
                <a:latin typeface="Verdana"/>
                <a:ea typeface="Verdana"/>
              </a:rPr>
              <a:t> </a:t>
            </a:r>
            <a:r>
              <a:rPr lang="en-US" sz="1100" dirty="0">
                <a:solidFill>
                  <a:srgbClr val="592B8A"/>
                </a:solidFill>
                <a:latin typeface="Verdana"/>
                <a:ea typeface="Verdana"/>
              </a:rPr>
              <a:t>which</a:t>
            </a:r>
            <a:r>
              <a:rPr lang="en-US" sz="1100" spc="-30" dirty="0">
                <a:solidFill>
                  <a:srgbClr val="592B8A"/>
                </a:solidFill>
                <a:latin typeface="Verdana"/>
                <a:ea typeface="Verdana"/>
              </a:rPr>
              <a:t> </a:t>
            </a:r>
            <a:r>
              <a:rPr lang="en-US" sz="1100" dirty="0">
                <a:solidFill>
                  <a:srgbClr val="592B8A"/>
                </a:solidFill>
                <a:latin typeface="Verdana"/>
                <a:ea typeface="Verdana"/>
              </a:rPr>
              <a:t>young</a:t>
            </a:r>
            <a:r>
              <a:rPr lang="en-US" sz="1100" spc="-25" dirty="0">
                <a:solidFill>
                  <a:srgbClr val="592B8A"/>
                </a:solidFill>
                <a:latin typeface="Verdana"/>
                <a:ea typeface="Verdana"/>
              </a:rPr>
              <a:t> </a:t>
            </a:r>
            <a:r>
              <a:rPr lang="en-US" sz="1100" dirty="0">
                <a:solidFill>
                  <a:srgbClr val="592B8A"/>
                </a:solidFill>
                <a:latin typeface="Verdana"/>
                <a:ea typeface="Verdana"/>
              </a:rPr>
              <a:t>professionals</a:t>
            </a:r>
            <a:r>
              <a:rPr lang="en-US" sz="1100" spc="-35" dirty="0">
                <a:solidFill>
                  <a:srgbClr val="592B8A"/>
                </a:solidFill>
                <a:latin typeface="Verdana"/>
                <a:ea typeface="Verdana"/>
              </a:rPr>
              <a:t> </a:t>
            </a:r>
            <a:r>
              <a:rPr lang="en-US" sz="1100" dirty="0">
                <a:solidFill>
                  <a:srgbClr val="592B8A"/>
                </a:solidFill>
                <a:latin typeface="Verdana"/>
                <a:ea typeface="Verdana"/>
              </a:rPr>
              <a:t>connect</a:t>
            </a:r>
            <a:r>
              <a:rPr lang="en-US" sz="1100" spc="-45" dirty="0">
                <a:solidFill>
                  <a:srgbClr val="592B8A"/>
                </a:solidFill>
                <a:latin typeface="Verdana"/>
                <a:ea typeface="Verdana"/>
              </a:rPr>
              <a:t> </a:t>
            </a:r>
            <a:r>
              <a:rPr lang="en-US" sz="1100" dirty="0">
                <a:solidFill>
                  <a:srgbClr val="592B8A"/>
                </a:solidFill>
                <a:latin typeface="Verdana"/>
                <a:ea typeface="Verdana"/>
              </a:rPr>
              <a:t>and</a:t>
            </a:r>
            <a:r>
              <a:rPr lang="en-US" sz="1100" spc="-5" dirty="0">
                <a:solidFill>
                  <a:srgbClr val="592B8A"/>
                </a:solidFill>
                <a:latin typeface="Verdana"/>
                <a:ea typeface="Verdana"/>
              </a:rPr>
              <a:t> </a:t>
            </a:r>
            <a:r>
              <a:rPr lang="en-US" sz="1100" dirty="0">
                <a:solidFill>
                  <a:srgbClr val="592B8A"/>
                </a:solidFill>
                <a:latin typeface="Verdana"/>
                <a:ea typeface="Verdana"/>
              </a:rPr>
              <a:t>engage</a:t>
            </a:r>
            <a:r>
              <a:rPr lang="en-US" sz="1100" spc="-20" dirty="0">
                <a:solidFill>
                  <a:srgbClr val="592B8A"/>
                </a:solidFill>
                <a:latin typeface="Verdana"/>
                <a:ea typeface="Verdana"/>
              </a:rPr>
              <a:t> </a:t>
            </a:r>
            <a:r>
              <a:rPr lang="en-US" sz="1100" dirty="0">
                <a:solidFill>
                  <a:srgbClr val="592B8A"/>
                </a:solidFill>
                <a:latin typeface="Verdana"/>
                <a:ea typeface="Verdana"/>
              </a:rPr>
              <a:t>via</a:t>
            </a:r>
            <a:r>
              <a:rPr lang="en-US" sz="1100" spc="-10" dirty="0">
                <a:solidFill>
                  <a:srgbClr val="592B8A"/>
                </a:solidFill>
                <a:latin typeface="Verdana"/>
                <a:ea typeface="Verdana"/>
              </a:rPr>
              <a:t> </a:t>
            </a:r>
            <a:r>
              <a:rPr lang="en-US" sz="1100" dirty="0" err="1">
                <a:solidFill>
                  <a:srgbClr val="592B8A"/>
                </a:solidFill>
                <a:latin typeface="Verdana"/>
                <a:ea typeface="Verdana"/>
              </a:rPr>
              <a:t>ReMA</a:t>
            </a:r>
            <a:r>
              <a:rPr lang="en-US" sz="1100" spc="-5" dirty="0">
                <a:solidFill>
                  <a:srgbClr val="592B8A"/>
                </a:solidFill>
                <a:latin typeface="Verdana"/>
                <a:ea typeface="Verdana"/>
              </a:rPr>
              <a:t> </a:t>
            </a:r>
            <a:r>
              <a:rPr lang="en-US" sz="1100" dirty="0">
                <a:solidFill>
                  <a:srgbClr val="592B8A"/>
                </a:solidFill>
                <a:latin typeface="Verdana"/>
                <a:ea typeface="Verdana"/>
              </a:rPr>
              <a:t>activities</a:t>
            </a:r>
            <a:r>
              <a:rPr lang="en-US" sz="1100" spc="-35" dirty="0">
                <a:solidFill>
                  <a:srgbClr val="592B8A"/>
                </a:solidFill>
                <a:latin typeface="Verdana"/>
                <a:ea typeface="Verdana"/>
              </a:rPr>
              <a:t> </a:t>
            </a:r>
            <a:r>
              <a:rPr lang="en-US" sz="1100" dirty="0">
                <a:solidFill>
                  <a:srgbClr val="592B8A"/>
                </a:solidFill>
                <a:latin typeface="Verdana"/>
                <a:ea typeface="Verdana"/>
              </a:rPr>
              <a:t>that</a:t>
            </a:r>
            <a:r>
              <a:rPr lang="en-US" sz="1100" spc="-20" dirty="0">
                <a:solidFill>
                  <a:srgbClr val="592B8A"/>
                </a:solidFill>
                <a:latin typeface="Verdana"/>
                <a:ea typeface="Verdana"/>
              </a:rPr>
              <a:t> </a:t>
            </a:r>
            <a:r>
              <a:rPr lang="en-US" sz="1100" dirty="0">
                <a:solidFill>
                  <a:srgbClr val="592B8A"/>
                </a:solidFill>
                <a:latin typeface="Verdana"/>
                <a:ea typeface="Verdana"/>
              </a:rPr>
              <a:t>foster</a:t>
            </a:r>
            <a:r>
              <a:rPr lang="en-US" sz="1100" spc="-35" dirty="0">
                <a:solidFill>
                  <a:srgbClr val="592B8A"/>
                </a:solidFill>
                <a:latin typeface="Verdana"/>
                <a:ea typeface="Verdana"/>
              </a:rPr>
              <a:t> </a:t>
            </a:r>
            <a:r>
              <a:rPr lang="en-US" sz="1100" dirty="0">
                <a:solidFill>
                  <a:srgbClr val="592B8A"/>
                </a:solidFill>
                <a:latin typeface="Verdana"/>
                <a:ea typeface="Verdana"/>
              </a:rPr>
              <a:t>personal</a:t>
            </a:r>
            <a:r>
              <a:rPr lang="en-US" sz="1100" spc="-25" dirty="0">
                <a:solidFill>
                  <a:srgbClr val="592B8A"/>
                </a:solidFill>
                <a:latin typeface="Verdana"/>
                <a:ea typeface="Verdana"/>
              </a:rPr>
              <a:t> </a:t>
            </a:r>
            <a:r>
              <a:rPr lang="en-US" sz="1100" dirty="0">
                <a:solidFill>
                  <a:srgbClr val="592B8A"/>
                </a:solidFill>
                <a:latin typeface="Verdana"/>
                <a:ea typeface="Verdana"/>
              </a:rPr>
              <a:t>and</a:t>
            </a:r>
            <a:r>
              <a:rPr lang="en-US" sz="1100" spc="-15" dirty="0">
                <a:solidFill>
                  <a:srgbClr val="592B8A"/>
                </a:solidFill>
                <a:latin typeface="Verdana"/>
                <a:ea typeface="Verdana"/>
              </a:rPr>
              <a:t> </a:t>
            </a:r>
            <a:r>
              <a:rPr lang="en-US" sz="1100" spc="-10" dirty="0">
                <a:solidFill>
                  <a:srgbClr val="592B8A"/>
                </a:solidFill>
                <a:latin typeface="Verdana"/>
                <a:ea typeface="Verdana"/>
              </a:rPr>
              <a:t>professional</a:t>
            </a:r>
            <a:r>
              <a:rPr lang="en-US" sz="1100" spc="-50" dirty="0">
                <a:solidFill>
                  <a:srgbClr val="592B8A"/>
                </a:solidFill>
                <a:latin typeface="Verdana"/>
                <a:ea typeface="Verdana"/>
              </a:rPr>
              <a:t> </a:t>
            </a:r>
            <a:r>
              <a:rPr lang="en-US" sz="1100" dirty="0">
                <a:solidFill>
                  <a:srgbClr val="592B8A"/>
                </a:solidFill>
                <a:latin typeface="Verdana"/>
                <a:ea typeface="Verdana"/>
              </a:rPr>
              <a:t>growth</a:t>
            </a:r>
            <a:r>
              <a:rPr lang="en-US" sz="1100" spc="-25" dirty="0">
                <a:solidFill>
                  <a:srgbClr val="592B8A"/>
                </a:solidFill>
                <a:latin typeface="Verdana"/>
                <a:ea typeface="Verdana"/>
              </a:rPr>
              <a:t> </a:t>
            </a:r>
            <a:r>
              <a:rPr lang="en-US" sz="1100" dirty="0">
                <a:solidFill>
                  <a:srgbClr val="592B8A"/>
                </a:solidFill>
                <a:latin typeface="Verdana"/>
                <a:ea typeface="Verdana"/>
              </a:rPr>
              <a:t>in</a:t>
            </a:r>
            <a:r>
              <a:rPr lang="en-US" sz="1100" spc="-20" dirty="0">
                <a:solidFill>
                  <a:srgbClr val="592B8A"/>
                </a:solidFill>
                <a:latin typeface="Verdana"/>
                <a:ea typeface="Verdana"/>
              </a:rPr>
              <a:t> </a:t>
            </a:r>
            <a:r>
              <a:rPr lang="en-US" sz="1100" dirty="0">
                <a:solidFill>
                  <a:srgbClr val="592B8A"/>
                </a:solidFill>
                <a:latin typeface="Verdana"/>
                <a:ea typeface="Verdana"/>
              </a:rPr>
              <a:t>the</a:t>
            </a:r>
            <a:r>
              <a:rPr lang="en-US" sz="1100" spc="-10" dirty="0">
                <a:solidFill>
                  <a:srgbClr val="592B8A"/>
                </a:solidFill>
                <a:latin typeface="Verdana"/>
                <a:ea typeface="Verdana"/>
              </a:rPr>
              <a:t> </a:t>
            </a:r>
            <a:r>
              <a:rPr lang="en-US" sz="1100" dirty="0">
                <a:solidFill>
                  <a:srgbClr val="592B8A"/>
                </a:solidFill>
                <a:latin typeface="Verdana"/>
                <a:ea typeface="Verdana"/>
              </a:rPr>
              <a:t>recycling</a:t>
            </a:r>
            <a:r>
              <a:rPr lang="en-US" sz="1100" spc="-25" dirty="0">
                <a:solidFill>
                  <a:srgbClr val="592B8A"/>
                </a:solidFill>
                <a:latin typeface="Verdana"/>
                <a:ea typeface="Verdana"/>
              </a:rPr>
              <a:t> </a:t>
            </a:r>
            <a:r>
              <a:rPr lang="en-US" sz="1100" spc="-10" dirty="0">
                <a:solidFill>
                  <a:srgbClr val="592B8A"/>
                </a:solidFill>
                <a:latin typeface="Verdana"/>
                <a:ea typeface="Verdana"/>
              </a:rPr>
              <a:t>industry</a:t>
            </a:r>
            <a:endParaRPr lang="en-US" sz="1100" dirty="0">
              <a:solidFill>
                <a:srgbClr val="592B8A"/>
              </a:solidFill>
              <a:latin typeface="Verdana"/>
              <a:ea typeface="Verdana"/>
            </a:endParaRPr>
          </a:p>
          <a:p>
            <a:pPr marL="697865" indent="-227965">
              <a:lnSpc>
                <a:spcPct val="100000"/>
              </a:lnSpc>
              <a:spcBef>
                <a:spcPts val="100"/>
              </a:spcBef>
              <a:buFont typeface="Arial"/>
              <a:buChar char="•"/>
              <a:tabLst>
                <a:tab pos="697865" algn="l"/>
              </a:tabLst>
            </a:pPr>
            <a:r>
              <a:rPr lang="en-US" sz="1100" spc="-10" dirty="0">
                <a:solidFill>
                  <a:srgbClr val="592B8A"/>
                </a:solidFill>
                <a:latin typeface="Verdana"/>
                <a:ea typeface="Verdana"/>
              </a:rPr>
              <a:t>Leadership:</a:t>
            </a:r>
            <a:endParaRPr lang="en-US" sz="1100" dirty="0">
              <a:solidFill>
                <a:srgbClr val="592B8A"/>
              </a:solidFill>
              <a:latin typeface="Verdana"/>
              <a:ea typeface="Verdana"/>
            </a:endParaRPr>
          </a:p>
          <a:p>
            <a:pPr>
              <a:lnSpc>
                <a:spcPct val="100000"/>
              </a:lnSpc>
            </a:pPr>
            <a:endParaRPr lang="en-US" sz="1100">
              <a:solidFill>
                <a:srgbClr val="002060"/>
              </a:solidFill>
              <a:latin typeface="Verdana" panose="020B0604030504040204" pitchFamily="34" charset="0"/>
              <a:ea typeface="Verdana" panose="020B0604030504040204" pitchFamily="34" charset="0"/>
            </a:endParaRPr>
          </a:p>
          <a:p>
            <a:pPr>
              <a:lnSpc>
                <a:spcPct val="100000"/>
              </a:lnSpc>
              <a:spcBef>
                <a:spcPts val="35"/>
              </a:spcBef>
            </a:pPr>
            <a:endParaRPr lang="en-US" sz="1100">
              <a:solidFill>
                <a:srgbClr val="002060"/>
              </a:solidFill>
              <a:latin typeface="Verdana" panose="020B0604030504040204" pitchFamily="34" charset="0"/>
              <a:ea typeface="Verdana" panose="020B0604030504040204" pitchFamily="34" charset="0"/>
            </a:endParaRPr>
          </a:p>
          <a:p>
            <a:pPr marL="12700">
              <a:lnSpc>
                <a:spcPct val="100000"/>
              </a:lnSpc>
            </a:pPr>
            <a:endParaRPr lang="en-US" b="1" spc="-10">
              <a:solidFill>
                <a:srgbClr val="002060"/>
              </a:solidFill>
              <a:latin typeface="Verdana" panose="020B0604030504040204" pitchFamily="34" charset="0"/>
              <a:ea typeface="Verdana" panose="020B0604030504040204" pitchFamily="34" charset="0"/>
            </a:endParaRPr>
          </a:p>
          <a:p>
            <a:pPr marL="12700">
              <a:lnSpc>
                <a:spcPct val="100000"/>
              </a:lnSpc>
            </a:pPr>
            <a:endParaRPr lang="en-US" b="1" spc="-10">
              <a:solidFill>
                <a:srgbClr val="002060"/>
              </a:solidFill>
              <a:latin typeface="Verdana" panose="020B0604030504040204" pitchFamily="34" charset="0"/>
              <a:ea typeface="Verdana" panose="020B0604030504040204" pitchFamily="34" charset="0"/>
            </a:endParaRPr>
          </a:p>
          <a:p>
            <a:pPr marL="12700">
              <a:lnSpc>
                <a:spcPct val="100000"/>
              </a:lnSpc>
            </a:pPr>
            <a:r>
              <a:rPr lang="en-US" b="1" spc="-10" dirty="0">
                <a:solidFill>
                  <a:srgbClr val="592B8A"/>
                </a:solidFill>
                <a:latin typeface="Verdana"/>
                <a:ea typeface="Verdana"/>
              </a:rPr>
              <a:t>Women</a:t>
            </a:r>
            <a:r>
              <a:rPr lang="en-US" b="1" spc="-25" dirty="0">
                <a:solidFill>
                  <a:srgbClr val="592B8A"/>
                </a:solidFill>
                <a:latin typeface="Verdana"/>
                <a:ea typeface="Verdana"/>
              </a:rPr>
              <a:t> </a:t>
            </a:r>
            <a:r>
              <a:rPr lang="en-US" b="1" dirty="0">
                <a:solidFill>
                  <a:srgbClr val="592B8A"/>
                </a:solidFill>
                <a:latin typeface="Verdana"/>
                <a:ea typeface="Verdana"/>
              </a:rPr>
              <a:t>in</a:t>
            </a:r>
            <a:r>
              <a:rPr lang="en-US" b="1" spc="-45" dirty="0">
                <a:solidFill>
                  <a:srgbClr val="592B8A"/>
                </a:solidFill>
                <a:latin typeface="Verdana"/>
                <a:ea typeface="Verdana"/>
              </a:rPr>
              <a:t> </a:t>
            </a:r>
            <a:r>
              <a:rPr lang="en-US" b="1" spc="-10" dirty="0">
                <a:solidFill>
                  <a:srgbClr val="592B8A"/>
                </a:solidFill>
                <a:latin typeface="Verdana"/>
                <a:ea typeface="Verdana"/>
              </a:rPr>
              <a:t>Recycling</a:t>
            </a:r>
          </a:p>
          <a:p>
            <a:pPr marL="697865" indent="-227965">
              <a:lnSpc>
                <a:spcPct val="100000"/>
              </a:lnSpc>
              <a:spcBef>
                <a:spcPts val="150"/>
              </a:spcBef>
              <a:buFont typeface="Arial"/>
              <a:buChar char="•"/>
              <a:tabLst>
                <a:tab pos="697865" algn="l"/>
              </a:tabLst>
            </a:pPr>
            <a:r>
              <a:rPr lang="en-US" sz="1100" dirty="0">
                <a:solidFill>
                  <a:srgbClr val="592B8A"/>
                </a:solidFill>
                <a:latin typeface="Verdana"/>
                <a:ea typeface="Verdana"/>
              </a:rPr>
              <a:t>Mission:</a:t>
            </a:r>
            <a:r>
              <a:rPr lang="en-US" sz="1100" spc="-35" dirty="0">
                <a:solidFill>
                  <a:srgbClr val="592B8A"/>
                </a:solidFill>
                <a:latin typeface="Verdana"/>
                <a:ea typeface="Verdana"/>
              </a:rPr>
              <a:t> </a:t>
            </a:r>
            <a:r>
              <a:rPr lang="en-US" sz="1100" dirty="0">
                <a:solidFill>
                  <a:srgbClr val="592B8A"/>
                </a:solidFill>
                <a:latin typeface="Verdana"/>
                <a:ea typeface="Verdana"/>
              </a:rPr>
              <a:t>to</a:t>
            </a:r>
            <a:r>
              <a:rPr lang="en-US" sz="1100" spc="-20" dirty="0">
                <a:solidFill>
                  <a:srgbClr val="592B8A"/>
                </a:solidFill>
                <a:latin typeface="Verdana"/>
                <a:ea typeface="Verdana"/>
              </a:rPr>
              <a:t> </a:t>
            </a:r>
            <a:r>
              <a:rPr lang="en-US" sz="1100" dirty="0">
                <a:solidFill>
                  <a:srgbClr val="592B8A"/>
                </a:solidFill>
                <a:latin typeface="Verdana"/>
                <a:ea typeface="Verdana"/>
              </a:rPr>
              <a:t>build</a:t>
            </a:r>
            <a:r>
              <a:rPr lang="en-US" sz="1100" spc="-40" dirty="0">
                <a:solidFill>
                  <a:srgbClr val="592B8A"/>
                </a:solidFill>
                <a:latin typeface="Verdana"/>
                <a:ea typeface="Verdana"/>
              </a:rPr>
              <a:t> </a:t>
            </a:r>
            <a:r>
              <a:rPr lang="en-US" sz="1100" dirty="0">
                <a:solidFill>
                  <a:srgbClr val="592B8A"/>
                </a:solidFill>
                <a:latin typeface="Verdana"/>
                <a:ea typeface="Verdana"/>
              </a:rPr>
              <a:t>a</a:t>
            </a:r>
            <a:r>
              <a:rPr lang="en-US" sz="1100" spc="-30" dirty="0">
                <a:solidFill>
                  <a:srgbClr val="592B8A"/>
                </a:solidFill>
                <a:latin typeface="Verdana"/>
                <a:ea typeface="Verdana"/>
              </a:rPr>
              <a:t> </a:t>
            </a:r>
            <a:r>
              <a:rPr lang="en-US" sz="1100" dirty="0">
                <a:solidFill>
                  <a:srgbClr val="592B8A"/>
                </a:solidFill>
                <a:latin typeface="Verdana"/>
                <a:ea typeface="Verdana"/>
              </a:rPr>
              <a:t>community</a:t>
            </a:r>
            <a:r>
              <a:rPr lang="en-US" sz="1100" spc="-10" dirty="0">
                <a:solidFill>
                  <a:srgbClr val="592B8A"/>
                </a:solidFill>
                <a:latin typeface="Verdana"/>
                <a:ea typeface="Verdana"/>
              </a:rPr>
              <a:t> </a:t>
            </a:r>
            <a:r>
              <a:rPr lang="en-US" sz="1100" dirty="0">
                <a:solidFill>
                  <a:srgbClr val="592B8A"/>
                </a:solidFill>
                <a:latin typeface="Verdana"/>
                <a:ea typeface="Verdana"/>
              </a:rPr>
              <a:t>amongst</a:t>
            </a:r>
            <a:r>
              <a:rPr lang="en-US" sz="1100" spc="-20" dirty="0">
                <a:solidFill>
                  <a:srgbClr val="592B8A"/>
                </a:solidFill>
                <a:latin typeface="Verdana"/>
                <a:ea typeface="Verdana"/>
              </a:rPr>
              <a:t> </a:t>
            </a:r>
            <a:r>
              <a:rPr lang="en-US" sz="1100" dirty="0">
                <a:solidFill>
                  <a:srgbClr val="592B8A"/>
                </a:solidFill>
                <a:latin typeface="Verdana"/>
                <a:ea typeface="Verdana"/>
              </a:rPr>
              <a:t>the</a:t>
            </a:r>
            <a:r>
              <a:rPr lang="en-US" sz="1100" spc="-25" dirty="0">
                <a:solidFill>
                  <a:srgbClr val="592B8A"/>
                </a:solidFill>
                <a:latin typeface="Verdana"/>
                <a:ea typeface="Verdana"/>
              </a:rPr>
              <a:t> </a:t>
            </a:r>
            <a:r>
              <a:rPr lang="en-US" sz="1100" dirty="0">
                <a:solidFill>
                  <a:srgbClr val="592B8A"/>
                </a:solidFill>
                <a:latin typeface="Verdana"/>
                <a:ea typeface="Verdana"/>
              </a:rPr>
              <a:t>women</a:t>
            </a:r>
            <a:r>
              <a:rPr lang="en-US" sz="1100" spc="-5" dirty="0">
                <a:solidFill>
                  <a:srgbClr val="592B8A"/>
                </a:solidFill>
                <a:latin typeface="Verdana"/>
                <a:ea typeface="Verdana"/>
              </a:rPr>
              <a:t> </a:t>
            </a:r>
            <a:r>
              <a:rPr lang="en-US" sz="1100" dirty="0">
                <a:solidFill>
                  <a:srgbClr val="592B8A"/>
                </a:solidFill>
                <a:latin typeface="Verdana"/>
                <a:ea typeface="Verdana"/>
              </a:rPr>
              <a:t>in</a:t>
            </a:r>
            <a:r>
              <a:rPr lang="en-US" sz="1100" spc="-15" dirty="0">
                <a:solidFill>
                  <a:srgbClr val="592B8A"/>
                </a:solidFill>
                <a:latin typeface="Verdana"/>
                <a:ea typeface="Verdana"/>
              </a:rPr>
              <a:t> </a:t>
            </a:r>
            <a:r>
              <a:rPr lang="en-US" sz="1100" dirty="0">
                <a:solidFill>
                  <a:srgbClr val="592B8A"/>
                </a:solidFill>
                <a:latin typeface="Verdana"/>
                <a:ea typeface="Verdana"/>
              </a:rPr>
              <a:t>recycling</a:t>
            </a:r>
            <a:r>
              <a:rPr lang="en-US" sz="1100" spc="-20" dirty="0">
                <a:solidFill>
                  <a:srgbClr val="592B8A"/>
                </a:solidFill>
                <a:latin typeface="Verdana"/>
                <a:ea typeface="Verdana"/>
              </a:rPr>
              <a:t> </a:t>
            </a:r>
            <a:r>
              <a:rPr lang="en-US" sz="1100" dirty="0">
                <a:solidFill>
                  <a:srgbClr val="592B8A"/>
                </a:solidFill>
                <a:latin typeface="Verdana"/>
                <a:ea typeface="Verdana"/>
              </a:rPr>
              <a:t>as</a:t>
            </a:r>
            <a:r>
              <a:rPr lang="en-US" sz="1100" spc="-25" dirty="0">
                <a:solidFill>
                  <a:srgbClr val="592B8A"/>
                </a:solidFill>
                <a:latin typeface="Verdana"/>
                <a:ea typeface="Verdana"/>
              </a:rPr>
              <a:t> </a:t>
            </a:r>
            <a:r>
              <a:rPr lang="en-US" sz="1100" dirty="0">
                <a:solidFill>
                  <a:srgbClr val="592B8A"/>
                </a:solidFill>
                <a:latin typeface="Verdana"/>
                <a:ea typeface="Verdana"/>
              </a:rPr>
              <a:t>Nagorno</a:t>
            </a:r>
            <a:r>
              <a:rPr lang="en-US" sz="1100" spc="-25" dirty="0">
                <a:solidFill>
                  <a:srgbClr val="592B8A"/>
                </a:solidFill>
                <a:latin typeface="Verdana"/>
                <a:ea typeface="Verdana"/>
              </a:rPr>
              <a:t> </a:t>
            </a:r>
            <a:r>
              <a:rPr lang="en-US" sz="1100" dirty="0">
                <a:solidFill>
                  <a:srgbClr val="592B8A"/>
                </a:solidFill>
                <a:latin typeface="Verdana"/>
                <a:ea typeface="Verdana"/>
              </a:rPr>
              <a:t>to</a:t>
            </a:r>
            <a:r>
              <a:rPr lang="en-US" sz="1100" spc="-30" dirty="0">
                <a:solidFill>
                  <a:srgbClr val="592B8A"/>
                </a:solidFill>
                <a:latin typeface="Verdana"/>
                <a:ea typeface="Verdana"/>
              </a:rPr>
              <a:t> </a:t>
            </a:r>
            <a:r>
              <a:rPr lang="en-US" sz="1100" dirty="0">
                <a:solidFill>
                  <a:srgbClr val="592B8A"/>
                </a:solidFill>
                <a:latin typeface="Verdana"/>
                <a:ea typeface="Verdana"/>
              </a:rPr>
              <a:t>increase</a:t>
            </a:r>
            <a:r>
              <a:rPr lang="en-US" sz="1100" spc="-15" dirty="0">
                <a:solidFill>
                  <a:srgbClr val="592B8A"/>
                </a:solidFill>
                <a:latin typeface="Verdana"/>
                <a:ea typeface="Verdana"/>
              </a:rPr>
              <a:t> </a:t>
            </a:r>
            <a:r>
              <a:rPr lang="en-US" sz="1100" dirty="0">
                <a:solidFill>
                  <a:srgbClr val="592B8A"/>
                </a:solidFill>
                <a:latin typeface="Verdana"/>
                <a:ea typeface="Verdana"/>
              </a:rPr>
              <a:t>knowledge,</a:t>
            </a:r>
            <a:r>
              <a:rPr lang="en-US" sz="1100" spc="-5" dirty="0">
                <a:solidFill>
                  <a:srgbClr val="592B8A"/>
                </a:solidFill>
                <a:latin typeface="Verdana"/>
                <a:ea typeface="Verdana"/>
              </a:rPr>
              <a:t> </a:t>
            </a:r>
            <a:r>
              <a:rPr lang="en-US" sz="1100" dirty="0">
                <a:solidFill>
                  <a:srgbClr val="592B8A"/>
                </a:solidFill>
                <a:latin typeface="Verdana"/>
                <a:ea typeface="Verdana"/>
              </a:rPr>
              <a:t>skills</a:t>
            </a:r>
            <a:r>
              <a:rPr lang="en-US" sz="1100" spc="-40" dirty="0">
                <a:solidFill>
                  <a:srgbClr val="592B8A"/>
                </a:solidFill>
                <a:latin typeface="Verdana"/>
                <a:ea typeface="Verdana"/>
              </a:rPr>
              <a:t> </a:t>
            </a:r>
            <a:r>
              <a:rPr lang="en-US" sz="1100" dirty="0">
                <a:solidFill>
                  <a:srgbClr val="592B8A"/>
                </a:solidFill>
                <a:latin typeface="Verdana"/>
                <a:ea typeface="Verdana"/>
              </a:rPr>
              <a:t>and</a:t>
            </a:r>
            <a:r>
              <a:rPr lang="en-US" sz="1100" spc="-30" dirty="0">
                <a:solidFill>
                  <a:srgbClr val="592B8A"/>
                </a:solidFill>
                <a:latin typeface="Verdana"/>
                <a:ea typeface="Verdana"/>
              </a:rPr>
              <a:t> </a:t>
            </a:r>
            <a:r>
              <a:rPr lang="en-US" sz="1100" spc="-10" dirty="0">
                <a:solidFill>
                  <a:srgbClr val="592B8A"/>
                </a:solidFill>
                <a:latin typeface="Verdana"/>
                <a:ea typeface="Verdana"/>
              </a:rPr>
              <a:t>visibility</a:t>
            </a:r>
            <a:r>
              <a:rPr lang="en-US" sz="1100" spc="-40" dirty="0">
                <a:solidFill>
                  <a:srgbClr val="592B8A"/>
                </a:solidFill>
                <a:latin typeface="Verdana"/>
                <a:ea typeface="Verdana"/>
              </a:rPr>
              <a:t> </a:t>
            </a:r>
            <a:r>
              <a:rPr lang="en-US" sz="1100" dirty="0">
                <a:solidFill>
                  <a:srgbClr val="592B8A"/>
                </a:solidFill>
                <a:latin typeface="Verdana"/>
                <a:ea typeface="Verdana"/>
              </a:rPr>
              <a:t>into</a:t>
            </a:r>
            <a:r>
              <a:rPr lang="en-US" sz="1100" spc="-25" dirty="0">
                <a:solidFill>
                  <a:srgbClr val="592B8A"/>
                </a:solidFill>
                <a:latin typeface="Verdana"/>
                <a:ea typeface="Verdana"/>
              </a:rPr>
              <a:t> </a:t>
            </a:r>
            <a:r>
              <a:rPr lang="en-US" sz="1100" spc="-10" dirty="0">
                <a:solidFill>
                  <a:srgbClr val="592B8A"/>
                </a:solidFill>
                <a:latin typeface="Verdana"/>
                <a:ea typeface="Verdana"/>
              </a:rPr>
              <a:t>management</a:t>
            </a:r>
            <a:r>
              <a:rPr lang="en-US" sz="1100" dirty="0">
                <a:solidFill>
                  <a:srgbClr val="592B8A"/>
                </a:solidFill>
                <a:latin typeface="Verdana"/>
                <a:ea typeface="Verdana"/>
              </a:rPr>
              <a:t> and</a:t>
            </a:r>
            <a:r>
              <a:rPr lang="en-US" sz="1100" spc="-30" dirty="0">
                <a:solidFill>
                  <a:srgbClr val="592B8A"/>
                </a:solidFill>
                <a:latin typeface="Verdana"/>
                <a:ea typeface="Verdana"/>
              </a:rPr>
              <a:t> </a:t>
            </a:r>
            <a:r>
              <a:rPr lang="en-US" sz="1100" dirty="0">
                <a:solidFill>
                  <a:srgbClr val="592B8A"/>
                </a:solidFill>
                <a:latin typeface="Verdana"/>
                <a:ea typeface="Verdana"/>
              </a:rPr>
              <a:t>leadership</a:t>
            </a:r>
            <a:r>
              <a:rPr lang="en-US" sz="1100" spc="-15" dirty="0">
                <a:solidFill>
                  <a:srgbClr val="592B8A"/>
                </a:solidFill>
                <a:latin typeface="Verdana"/>
                <a:ea typeface="Verdana"/>
              </a:rPr>
              <a:t> </a:t>
            </a:r>
            <a:r>
              <a:rPr lang="en-US" sz="1100" spc="-10" dirty="0">
                <a:solidFill>
                  <a:srgbClr val="592B8A"/>
                </a:solidFill>
                <a:latin typeface="Verdana"/>
                <a:ea typeface="Verdana"/>
              </a:rPr>
              <a:t>roles.</a:t>
            </a:r>
            <a:endParaRPr lang="en-US" sz="1100" dirty="0">
              <a:solidFill>
                <a:srgbClr val="592B8A"/>
              </a:solidFill>
              <a:latin typeface="Verdana"/>
              <a:ea typeface="Verdana"/>
            </a:endParaRPr>
          </a:p>
          <a:p>
            <a:pPr marL="697865" indent="-227965">
              <a:lnSpc>
                <a:spcPct val="100000"/>
              </a:lnSpc>
              <a:spcBef>
                <a:spcPts val="135"/>
              </a:spcBef>
              <a:buFont typeface="Arial"/>
              <a:buChar char="•"/>
              <a:tabLst>
                <a:tab pos="697865" algn="l"/>
              </a:tabLst>
            </a:pPr>
            <a:r>
              <a:rPr lang="en-US" sz="1100" spc="-10" dirty="0">
                <a:solidFill>
                  <a:srgbClr val="592B8A"/>
                </a:solidFill>
                <a:latin typeface="Verdana"/>
                <a:ea typeface="Verdana"/>
              </a:rPr>
              <a:t>Leadership:</a:t>
            </a:r>
          </a:p>
          <a:p>
            <a:pPr marL="697865" indent="-227965">
              <a:lnSpc>
                <a:spcPct val="100000"/>
              </a:lnSpc>
              <a:spcBef>
                <a:spcPts val="135"/>
              </a:spcBef>
              <a:buFont typeface="Arial"/>
              <a:buChar char="•"/>
              <a:tabLst>
                <a:tab pos="697865" algn="l"/>
              </a:tabLst>
            </a:pPr>
            <a:endParaRPr lang="en-US" sz="1000" spc="-1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spc="-1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spc="-10">
              <a:solidFill>
                <a:srgbClr val="592B8A"/>
              </a:solidFill>
              <a:latin typeface="Verdana" panose="020B0604030504040204" pitchFamily="34" charset="0"/>
              <a:ea typeface="Verdana" panose="020B0604030504040204" pitchFamily="34" charset="0"/>
            </a:endParaRPr>
          </a:p>
          <a:p>
            <a:pPr marL="697865" indent="-227965">
              <a:lnSpc>
                <a:spcPct val="100000"/>
              </a:lnSpc>
              <a:spcBef>
                <a:spcPts val="135"/>
              </a:spcBef>
              <a:buFont typeface="Arial"/>
              <a:buChar char="•"/>
              <a:tabLst>
                <a:tab pos="697865" algn="l"/>
              </a:tabLst>
            </a:pPr>
            <a:endParaRPr lang="en-US" sz="1000">
              <a:solidFill>
                <a:srgbClr val="592B8A"/>
              </a:solidFill>
              <a:latin typeface="Verdana" panose="020B0604030504040204" pitchFamily="34" charset="0"/>
              <a:ea typeface="Verdana" panose="020B0604030504040204" pitchFamily="34" charset="0"/>
            </a:endParaRPr>
          </a:p>
          <a:p>
            <a:pPr marL="12700">
              <a:lnSpc>
                <a:spcPct val="100000"/>
              </a:lnSpc>
            </a:pPr>
            <a:r>
              <a:rPr lang="en-US" b="1" dirty="0">
                <a:solidFill>
                  <a:srgbClr val="592B8A"/>
                </a:solidFill>
                <a:latin typeface="Verdana"/>
                <a:ea typeface="Verdana"/>
              </a:rPr>
              <a:t>Century</a:t>
            </a:r>
            <a:r>
              <a:rPr lang="en-US" b="1" spc="-50" dirty="0">
                <a:solidFill>
                  <a:srgbClr val="592B8A"/>
                </a:solidFill>
                <a:latin typeface="Verdana"/>
                <a:ea typeface="Verdana"/>
              </a:rPr>
              <a:t> </a:t>
            </a:r>
            <a:r>
              <a:rPr lang="en-US" b="1" spc="-20" dirty="0">
                <a:solidFill>
                  <a:srgbClr val="592B8A"/>
                </a:solidFill>
                <a:latin typeface="Verdana"/>
                <a:ea typeface="Verdana"/>
              </a:rPr>
              <a:t>Club</a:t>
            </a:r>
          </a:p>
          <a:p>
            <a:pPr marL="698500" marR="5080" indent="-228600">
              <a:lnSpc>
                <a:spcPct val="100000"/>
              </a:lnSpc>
              <a:spcBef>
                <a:spcPts val="515"/>
              </a:spcBef>
              <a:buFont typeface="Arial"/>
              <a:buChar char="•"/>
              <a:tabLst>
                <a:tab pos="698500" algn="l"/>
              </a:tabLst>
            </a:pPr>
            <a:r>
              <a:rPr lang="en-US" sz="1100" dirty="0">
                <a:solidFill>
                  <a:srgbClr val="592B8A"/>
                </a:solidFill>
                <a:latin typeface="Verdana"/>
                <a:ea typeface="Verdana"/>
              </a:rPr>
              <a:t>Mission:</a:t>
            </a:r>
            <a:r>
              <a:rPr lang="en-US" sz="1100" spc="180" dirty="0">
                <a:solidFill>
                  <a:srgbClr val="592B8A"/>
                </a:solidFill>
                <a:latin typeface="Verdana"/>
                <a:ea typeface="Verdana"/>
              </a:rPr>
              <a:t> </a:t>
            </a:r>
            <a:r>
              <a:rPr lang="en-US" sz="1100" dirty="0">
                <a:solidFill>
                  <a:srgbClr val="592B8A"/>
                </a:solidFill>
                <a:latin typeface="Verdana"/>
                <a:ea typeface="Verdana"/>
              </a:rPr>
              <a:t>maintain</a:t>
            </a:r>
            <a:r>
              <a:rPr lang="en-US" sz="1100" spc="-35" dirty="0">
                <a:solidFill>
                  <a:srgbClr val="592B8A"/>
                </a:solidFill>
                <a:latin typeface="Verdana"/>
                <a:ea typeface="Verdana"/>
              </a:rPr>
              <a:t> </a:t>
            </a:r>
            <a:r>
              <a:rPr lang="en-US" sz="1100" dirty="0">
                <a:solidFill>
                  <a:srgbClr val="592B8A"/>
                </a:solidFill>
                <a:latin typeface="Verdana"/>
                <a:ea typeface="Verdana"/>
              </a:rPr>
              <a:t>and</a:t>
            </a:r>
            <a:r>
              <a:rPr lang="en-US" sz="1100" spc="-20" dirty="0">
                <a:solidFill>
                  <a:srgbClr val="592B8A"/>
                </a:solidFill>
                <a:latin typeface="Verdana"/>
                <a:ea typeface="Verdana"/>
              </a:rPr>
              <a:t> </a:t>
            </a:r>
            <a:r>
              <a:rPr lang="en-US" sz="1100" dirty="0">
                <a:solidFill>
                  <a:srgbClr val="592B8A"/>
                </a:solidFill>
                <a:latin typeface="Verdana"/>
                <a:ea typeface="Verdana"/>
              </a:rPr>
              <a:t>grow</a:t>
            </a:r>
            <a:r>
              <a:rPr lang="en-US" sz="1100" spc="-10" dirty="0">
                <a:solidFill>
                  <a:srgbClr val="592B8A"/>
                </a:solidFill>
                <a:latin typeface="Verdana"/>
                <a:ea typeface="Verdana"/>
              </a:rPr>
              <a:t> </a:t>
            </a:r>
            <a:r>
              <a:rPr lang="en-US" sz="1100" dirty="0">
                <a:solidFill>
                  <a:srgbClr val="592B8A"/>
                </a:solidFill>
                <a:latin typeface="Verdana"/>
                <a:ea typeface="Verdana"/>
              </a:rPr>
              <a:t>a</a:t>
            </a:r>
            <a:r>
              <a:rPr lang="en-US" sz="1100" spc="-25" dirty="0">
                <a:solidFill>
                  <a:srgbClr val="592B8A"/>
                </a:solidFill>
                <a:latin typeface="Verdana"/>
                <a:ea typeface="Verdana"/>
              </a:rPr>
              <a:t> </a:t>
            </a:r>
            <a:r>
              <a:rPr lang="en-US" sz="1100" dirty="0">
                <a:solidFill>
                  <a:srgbClr val="592B8A"/>
                </a:solidFill>
                <a:latin typeface="Verdana"/>
                <a:ea typeface="Verdana"/>
              </a:rPr>
              <a:t>community</a:t>
            </a:r>
            <a:r>
              <a:rPr lang="en-US" sz="1100" spc="-10" dirty="0">
                <a:solidFill>
                  <a:srgbClr val="592B8A"/>
                </a:solidFill>
                <a:latin typeface="Verdana"/>
                <a:ea typeface="Verdana"/>
              </a:rPr>
              <a:t> </a:t>
            </a:r>
            <a:r>
              <a:rPr lang="en-US" sz="1100" dirty="0">
                <a:solidFill>
                  <a:srgbClr val="592B8A"/>
                </a:solidFill>
                <a:latin typeface="Verdana"/>
                <a:ea typeface="Verdana"/>
              </a:rPr>
              <a:t>within</a:t>
            </a:r>
            <a:r>
              <a:rPr lang="en-US" sz="1100" spc="-10" dirty="0">
                <a:solidFill>
                  <a:srgbClr val="592B8A"/>
                </a:solidFill>
                <a:latin typeface="Verdana"/>
                <a:ea typeface="Verdana"/>
              </a:rPr>
              <a:t> </a:t>
            </a:r>
            <a:r>
              <a:rPr lang="en-US" sz="1100" dirty="0" err="1">
                <a:solidFill>
                  <a:srgbClr val="592B8A"/>
                </a:solidFill>
                <a:latin typeface="Verdana"/>
                <a:ea typeface="Verdana"/>
              </a:rPr>
              <a:t>ReMA</a:t>
            </a:r>
            <a:r>
              <a:rPr lang="en-US" sz="1100" spc="-25" dirty="0">
                <a:solidFill>
                  <a:srgbClr val="592B8A"/>
                </a:solidFill>
                <a:latin typeface="Verdana"/>
                <a:ea typeface="Verdana"/>
              </a:rPr>
              <a:t> </a:t>
            </a:r>
            <a:r>
              <a:rPr lang="en-US" sz="1100" dirty="0">
                <a:solidFill>
                  <a:srgbClr val="592B8A"/>
                </a:solidFill>
                <a:latin typeface="Verdana"/>
                <a:ea typeface="Verdana"/>
              </a:rPr>
              <a:t>that</a:t>
            </a:r>
            <a:r>
              <a:rPr lang="en-US" sz="1100" spc="-15" dirty="0">
                <a:solidFill>
                  <a:srgbClr val="592B8A"/>
                </a:solidFill>
                <a:latin typeface="Verdana"/>
                <a:ea typeface="Verdana"/>
              </a:rPr>
              <a:t> </a:t>
            </a:r>
            <a:r>
              <a:rPr lang="en-US" sz="1100" dirty="0">
                <a:solidFill>
                  <a:srgbClr val="592B8A"/>
                </a:solidFill>
                <a:latin typeface="Verdana"/>
                <a:ea typeface="Verdana"/>
              </a:rPr>
              <a:t>caters</a:t>
            </a:r>
            <a:r>
              <a:rPr lang="en-US" sz="1100" spc="-10" dirty="0">
                <a:solidFill>
                  <a:srgbClr val="592B8A"/>
                </a:solidFill>
                <a:latin typeface="Verdana"/>
                <a:ea typeface="Verdana"/>
              </a:rPr>
              <a:t> </a:t>
            </a:r>
            <a:r>
              <a:rPr lang="en-US" sz="1100" dirty="0">
                <a:solidFill>
                  <a:srgbClr val="592B8A"/>
                </a:solidFill>
                <a:latin typeface="Verdana"/>
                <a:ea typeface="Verdana"/>
              </a:rPr>
              <a:t>to</a:t>
            </a:r>
            <a:r>
              <a:rPr lang="en-US" sz="1100" spc="-25" dirty="0">
                <a:solidFill>
                  <a:srgbClr val="592B8A"/>
                </a:solidFill>
                <a:latin typeface="Verdana"/>
                <a:ea typeface="Verdana"/>
              </a:rPr>
              <a:t> </a:t>
            </a:r>
            <a:r>
              <a:rPr lang="en-US" sz="1100" dirty="0">
                <a:solidFill>
                  <a:srgbClr val="592B8A"/>
                </a:solidFill>
                <a:latin typeface="Verdana"/>
                <a:ea typeface="Verdana"/>
              </a:rPr>
              <a:t>past</a:t>
            </a:r>
            <a:r>
              <a:rPr lang="en-US" sz="1100" spc="-10" dirty="0">
                <a:solidFill>
                  <a:srgbClr val="592B8A"/>
                </a:solidFill>
                <a:latin typeface="Verdana"/>
                <a:ea typeface="Verdana"/>
              </a:rPr>
              <a:t> </a:t>
            </a:r>
            <a:r>
              <a:rPr lang="en-US" sz="1100" dirty="0">
                <a:solidFill>
                  <a:srgbClr val="592B8A"/>
                </a:solidFill>
                <a:latin typeface="Verdana"/>
                <a:ea typeface="Verdana"/>
              </a:rPr>
              <a:t>&amp;</a:t>
            </a:r>
            <a:r>
              <a:rPr lang="en-US" sz="1100" spc="-10" dirty="0">
                <a:solidFill>
                  <a:srgbClr val="592B8A"/>
                </a:solidFill>
                <a:latin typeface="Verdana"/>
                <a:ea typeface="Verdana"/>
              </a:rPr>
              <a:t> </a:t>
            </a:r>
            <a:r>
              <a:rPr lang="en-US" sz="1100" dirty="0">
                <a:solidFill>
                  <a:srgbClr val="592B8A"/>
                </a:solidFill>
                <a:latin typeface="Verdana"/>
                <a:ea typeface="Verdana"/>
              </a:rPr>
              <a:t>retired members</a:t>
            </a:r>
            <a:r>
              <a:rPr lang="en-US" sz="1100" spc="10" dirty="0">
                <a:solidFill>
                  <a:srgbClr val="592B8A"/>
                </a:solidFill>
                <a:latin typeface="Verdana"/>
                <a:ea typeface="Verdana"/>
              </a:rPr>
              <a:t> </a:t>
            </a:r>
            <a:r>
              <a:rPr lang="en-US" sz="1100" dirty="0">
                <a:solidFill>
                  <a:srgbClr val="592B8A"/>
                </a:solidFill>
                <a:latin typeface="Verdana"/>
                <a:ea typeface="Verdana"/>
              </a:rPr>
              <a:t>to</a:t>
            </a:r>
            <a:r>
              <a:rPr lang="en-US" sz="1100" spc="-20" dirty="0">
                <a:solidFill>
                  <a:srgbClr val="592B8A"/>
                </a:solidFill>
                <a:latin typeface="Verdana"/>
                <a:ea typeface="Verdana"/>
              </a:rPr>
              <a:t> </a:t>
            </a:r>
            <a:r>
              <a:rPr lang="en-US" sz="1100" dirty="0">
                <a:solidFill>
                  <a:srgbClr val="592B8A"/>
                </a:solidFill>
                <a:latin typeface="Verdana"/>
                <a:ea typeface="Verdana"/>
              </a:rPr>
              <a:t>share</a:t>
            </a:r>
            <a:r>
              <a:rPr lang="en-US" sz="1100" spc="-20" dirty="0">
                <a:solidFill>
                  <a:srgbClr val="592B8A"/>
                </a:solidFill>
                <a:latin typeface="Verdana"/>
                <a:ea typeface="Verdana"/>
              </a:rPr>
              <a:t> </a:t>
            </a:r>
            <a:r>
              <a:rPr lang="en-US" sz="1100" dirty="0">
                <a:solidFill>
                  <a:srgbClr val="592B8A"/>
                </a:solidFill>
                <a:latin typeface="Verdana"/>
                <a:ea typeface="Verdana"/>
              </a:rPr>
              <a:t>their</a:t>
            </a:r>
            <a:r>
              <a:rPr lang="en-US" sz="1100" spc="-5" dirty="0">
                <a:solidFill>
                  <a:srgbClr val="592B8A"/>
                </a:solidFill>
                <a:latin typeface="Verdana"/>
                <a:ea typeface="Verdana"/>
              </a:rPr>
              <a:t> </a:t>
            </a:r>
            <a:r>
              <a:rPr lang="en-US" sz="1100" spc="-10" dirty="0">
                <a:solidFill>
                  <a:srgbClr val="592B8A"/>
                </a:solidFill>
                <a:latin typeface="Verdana"/>
                <a:ea typeface="Verdana"/>
              </a:rPr>
              <a:t>backgrounds</a:t>
            </a:r>
            <a:r>
              <a:rPr lang="en-US" sz="1100" spc="-35" dirty="0">
                <a:solidFill>
                  <a:srgbClr val="592B8A"/>
                </a:solidFill>
                <a:latin typeface="Verdana"/>
                <a:ea typeface="Verdana"/>
              </a:rPr>
              <a:t> </a:t>
            </a:r>
            <a:r>
              <a:rPr lang="en-US" sz="1100" dirty="0">
                <a:solidFill>
                  <a:srgbClr val="592B8A"/>
                </a:solidFill>
                <a:latin typeface="Verdana"/>
                <a:ea typeface="Verdana"/>
              </a:rPr>
              <a:t>and</a:t>
            </a:r>
            <a:r>
              <a:rPr lang="en-US" sz="1100" spc="-25" dirty="0">
                <a:solidFill>
                  <a:srgbClr val="592B8A"/>
                </a:solidFill>
                <a:latin typeface="Verdana"/>
                <a:ea typeface="Verdana"/>
              </a:rPr>
              <a:t> </a:t>
            </a:r>
            <a:r>
              <a:rPr lang="en-US" sz="1100" spc="-10" dirty="0">
                <a:solidFill>
                  <a:srgbClr val="592B8A"/>
                </a:solidFill>
                <a:latin typeface="Verdana"/>
                <a:ea typeface="Verdana"/>
              </a:rPr>
              <a:t>knowledge</a:t>
            </a:r>
            <a:r>
              <a:rPr lang="en-US" sz="1100" spc="-20" dirty="0">
                <a:solidFill>
                  <a:srgbClr val="592B8A"/>
                </a:solidFill>
                <a:latin typeface="Verdana"/>
                <a:ea typeface="Verdana"/>
              </a:rPr>
              <a:t> </a:t>
            </a:r>
            <a:r>
              <a:rPr lang="en-US" sz="1100" dirty="0">
                <a:solidFill>
                  <a:srgbClr val="592B8A"/>
                </a:solidFill>
                <a:latin typeface="Verdana"/>
                <a:ea typeface="Verdana"/>
              </a:rPr>
              <a:t>with</a:t>
            </a:r>
            <a:r>
              <a:rPr lang="en-US" sz="1100" spc="-10" dirty="0">
                <a:solidFill>
                  <a:srgbClr val="592B8A"/>
                </a:solidFill>
                <a:latin typeface="Verdana"/>
                <a:ea typeface="Verdana"/>
              </a:rPr>
              <a:t> </a:t>
            </a:r>
            <a:r>
              <a:rPr lang="en-US" sz="1100" dirty="0">
                <a:solidFill>
                  <a:srgbClr val="592B8A"/>
                </a:solidFill>
                <a:latin typeface="Verdana"/>
                <a:ea typeface="Verdana"/>
              </a:rPr>
              <a:t>the</a:t>
            </a:r>
            <a:r>
              <a:rPr lang="en-US" sz="1100" spc="-15" dirty="0">
                <a:solidFill>
                  <a:srgbClr val="592B8A"/>
                </a:solidFill>
                <a:latin typeface="Verdana"/>
                <a:ea typeface="Verdana"/>
              </a:rPr>
              <a:t> </a:t>
            </a:r>
            <a:r>
              <a:rPr lang="en-US" sz="1100" dirty="0">
                <a:solidFill>
                  <a:srgbClr val="592B8A"/>
                </a:solidFill>
                <a:latin typeface="Verdana"/>
                <a:ea typeface="Verdana"/>
              </a:rPr>
              <a:t>future</a:t>
            </a:r>
            <a:r>
              <a:rPr lang="en-US" sz="1100" spc="-20" dirty="0">
                <a:solidFill>
                  <a:srgbClr val="592B8A"/>
                </a:solidFill>
                <a:latin typeface="Verdana"/>
                <a:ea typeface="Verdana"/>
              </a:rPr>
              <a:t> </a:t>
            </a:r>
            <a:r>
              <a:rPr lang="en-US" sz="1100" dirty="0">
                <a:solidFill>
                  <a:srgbClr val="592B8A"/>
                </a:solidFill>
                <a:latin typeface="Verdana"/>
                <a:ea typeface="Verdana"/>
              </a:rPr>
              <a:t>of</a:t>
            </a:r>
            <a:r>
              <a:rPr lang="en-US" sz="1100" spc="-20" dirty="0">
                <a:solidFill>
                  <a:srgbClr val="592B8A"/>
                </a:solidFill>
                <a:latin typeface="Verdana"/>
                <a:ea typeface="Verdana"/>
              </a:rPr>
              <a:t> </a:t>
            </a:r>
            <a:r>
              <a:rPr lang="en-US" sz="1100" dirty="0">
                <a:solidFill>
                  <a:srgbClr val="592B8A"/>
                </a:solidFill>
                <a:latin typeface="Verdana"/>
                <a:ea typeface="Verdana"/>
              </a:rPr>
              <a:t>the</a:t>
            </a:r>
            <a:r>
              <a:rPr lang="en-US" sz="1100" spc="-20" dirty="0">
                <a:solidFill>
                  <a:srgbClr val="592B8A"/>
                </a:solidFill>
                <a:latin typeface="Verdana"/>
                <a:ea typeface="Verdana"/>
              </a:rPr>
              <a:t> </a:t>
            </a:r>
            <a:r>
              <a:rPr lang="en-US" sz="1100" dirty="0">
                <a:solidFill>
                  <a:srgbClr val="592B8A"/>
                </a:solidFill>
                <a:latin typeface="Verdana"/>
                <a:ea typeface="Verdana"/>
              </a:rPr>
              <a:t>industry</a:t>
            </a:r>
            <a:r>
              <a:rPr lang="en-US" sz="1100" spc="-20" dirty="0">
                <a:solidFill>
                  <a:srgbClr val="592B8A"/>
                </a:solidFill>
                <a:latin typeface="Verdana"/>
                <a:ea typeface="Verdana"/>
              </a:rPr>
              <a:t> </a:t>
            </a:r>
            <a:r>
              <a:rPr lang="en-US" sz="1100" dirty="0">
                <a:solidFill>
                  <a:srgbClr val="592B8A"/>
                </a:solidFill>
                <a:latin typeface="Verdana"/>
                <a:ea typeface="Verdana"/>
              </a:rPr>
              <a:t>and</a:t>
            </a:r>
            <a:r>
              <a:rPr lang="en-US" sz="1100" spc="-20" dirty="0">
                <a:solidFill>
                  <a:srgbClr val="592B8A"/>
                </a:solidFill>
                <a:latin typeface="Verdana"/>
                <a:ea typeface="Verdana"/>
              </a:rPr>
              <a:t> </a:t>
            </a:r>
            <a:r>
              <a:rPr lang="en-US" sz="1100" spc="-10" dirty="0">
                <a:solidFill>
                  <a:srgbClr val="592B8A"/>
                </a:solidFill>
                <a:latin typeface="Verdana"/>
                <a:ea typeface="Verdana"/>
              </a:rPr>
              <a:t>honors/gives </a:t>
            </a:r>
            <a:r>
              <a:rPr lang="en-US" sz="1100" dirty="0">
                <a:solidFill>
                  <a:srgbClr val="592B8A"/>
                </a:solidFill>
                <a:latin typeface="Verdana"/>
                <a:ea typeface="Verdana"/>
              </a:rPr>
              <a:t>back</a:t>
            </a:r>
            <a:r>
              <a:rPr lang="en-US" sz="1100" spc="-35" dirty="0">
                <a:solidFill>
                  <a:srgbClr val="592B8A"/>
                </a:solidFill>
                <a:latin typeface="Verdana"/>
                <a:ea typeface="Verdana"/>
              </a:rPr>
              <a:t> </a:t>
            </a:r>
            <a:r>
              <a:rPr lang="en-US" sz="1100" dirty="0">
                <a:solidFill>
                  <a:srgbClr val="592B8A"/>
                </a:solidFill>
                <a:latin typeface="Verdana"/>
                <a:ea typeface="Verdana"/>
              </a:rPr>
              <a:t>to</a:t>
            </a:r>
            <a:r>
              <a:rPr lang="en-US" sz="1100" spc="-25" dirty="0">
                <a:solidFill>
                  <a:srgbClr val="592B8A"/>
                </a:solidFill>
                <a:latin typeface="Verdana"/>
                <a:ea typeface="Verdana"/>
              </a:rPr>
              <a:t> </a:t>
            </a:r>
            <a:r>
              <a:rPr lang="en-US" sz="1100" dirty="0">
                <a:solidFill>
                  <a:srgbClr val="592B8A"/>
                </a:solidFill>
                <a:latin typeface="Verdana"/>
                <a:ea typeface="Verdana"/>
              </a:rPr>
              <a:t>members</a:t>
            </a:r>
            <a:r>
              <a:rPr lang="en-US" sz="1100" spc="-5" dirty="0">
                <a:solidFill>
                  <a:srgbClr val="592B8A"/>
                </a:solidFill>
                <a:latin typeface="Verdana"/>
                <a:ea typeface="Verdana"/>
              </a:rPr>
              <a:t> </a:t>
            </a:r>
            <a:r>
              <a:rPr lang="en-US" sz="1100" dirty="0">
                <a:solidFill>
                  <a:srgbClr val="592B8A"/>
                </a:solidFill>
                <a:latin typeface="Verdana"/>
                <a:ea typeface="Verdana"/>
              </a:rPr>
              <a:t>who</a:t>
            </a:r>
            <a:r>
              <a:rPr lang="en-US" sz="1100" spc="-25" dirty="0">
                <a:solidFill>
                  <a:srgbClr val="592B8A"/>
                </a:solidFill>
                <a:latin typeface="Verdana"/>
                <a:ea typeface="Verdana"/>
              </a:rPr>
              <a:t> </a:t>
            </a:r>
            <a:r>
              <a:rPr lang="en-US" sz="1100" dirty="0">
                <a:solidFill>
                  <a:srgbClr val="592B8A"/>
                </a:solidFill>
                <a:latin typeface="Verdana"/>
                <a:ea typeface="Verdana"/>
              </a:rPr>
              <a:t>have</a:t>
            </a:r>
            <a:r>
              <a:rPr lang="en-US" sz="1100" spc="-25" dirty="0">
                <a:solidFill>
                  <a:srgbClr val="592B8A"/>
                </a:solidFill>
                <a:latin typeface="Verdana"/>
                <a:ea typeface="Verdana"/>
              </a:rPr>
              <a:t> </a:t>
            </a:r>
            <a:r>
              <a:rPr lang="en-US" sz="1100" dirty="0">
                <a:solidFill>
                  <a:srgbClr val="592B8A"/>
                </a:solidFill>
                <a:latin typeface="Verdana"/>
                <a:ea typeface="Verdana"/>
              </a:rPr>
              <a:t>served</a:t>
            </a:r>
            <a:r>
              <a:rPr lang="en-US" sz="1100" spc="5" dirty="0">
                <a:solidFill>
                  <a:srgbClr val="592B8A"/>
                </a:solidFill>
                <a:latin typeface="Verdana"/>
                <a:ea typeface="Verdana"/>
              </a:rPr>
              <a:t> </a:t>
            </a:r>
            <a:r>
              <a:rPr lang="en-US" sz="1100" dirty="0" err="1">
                <a:solidFill>
                  <a:srgbClr val="592B8A"/>
                </a:solidFill>
                <a:latin typeface="Verdana"/>
                <a:ea typeface="Verdana"/>
              </a:rPr>
              <a:t>ReMA</a:t>
            </a:r>
            <a:r>
              <a:rPr lang="en-US" sz="1100" spc="-25" dirty="0">
                <a:solidFill>
                  <a:srgbClr val="592B8A"/>
                </a:solidFill>
                <a:latin typeface="Verdana"/>
                <a:ea typeface="Verdana"/>
              </a:rPr>
              <a:t> </a:t>
            </a:r>
            <a:r>
              <a:rPr lang="en-US" sz="1100" dirty="0">
                <a:solidFill>
                  <a:srgbClr val="592B8A"/>
                </a:solidFill>
                <a:latin typeface="Verdana"/>
                <a:ea typeface="Verdana"/>
              </a:rPr>
              <a:t>for</a:t>
            </a:r>
            <a:r>
              <a:rPr lang="en-US" sz="1100" spc="-35" dirty="0">
                <a:solidFill>
                  <a:srgbClr val="592B8A"/>
                </a:solidFill>
                <a:latin typeface="Verdana"/>
                <a:ea typeface="Verdana"/>
              </a:rPr>
              <a:t> </a:t>
            </a:r>
            <a:r>
              <a:rPr lang="en-US" sz="1100" dirty="0">
                <a:solidFill>
                  <a:srgbClr val="592B8A"/>
                </a:solidFill>
                <a:latin typeface="Verdana"/>
                <a:ea typeface="Verdana"/>
              </a:rPr>
              <a:t>much</a:t>
            </a:r>
            <a:r>
              <a:rPr lang="en-US" sz="1100" spc="-10" dirty="0">
                <a:solidFill>
                  <a:srgbClr val="592B8A"/>
                </a:solidFill>
                <a:latin typeface="Verdana"/>
                <a:ea typeface="Verdana"/>
              </a:rPr>
              <a:t> </a:t>
            </a:r>
            <a:r>
              <a:rPr lang="en-US" sz="1100" dirty="0">
                <a:solidFill>
                  <a:srgbClr val="592B8A"/>
                </a:solidFill>
                <a:latin typeface="Verdana"/>
                <a:ea typeface="Verdana"/>
              </a:rPr>
              <a:t>of</a:t>
            </a:r>
            <a:r>
              <a:rPr lang="en-US" sz="1100" spc="-35" dirty="0">
                <a:solidFill>
                  <a:srgbClr val="592B8A"/>
                </a:solidFill>
                <a:latin typeface="Verdana"/>
                <a:ea typeface="Verdana"/>
              </a:rPr>
              <a:t> </a:t>
            </a:r>
            <a:r>
              <a:rPr lang="en-US" sz="1100" dirty="0">
                <a:solidFill>
                  <a:srgbClr val="592B8A"/>
                </a:solidFill>
                <a:latin typeface="Verdana"/>
                <a:ea typeface="Verdana"/>
              </a:rPr>
              <a:t>their</a:t>
            </a:r>
            <a:r>
              <a:rPr lang="en-US" sz="1100" spc="-25" dirty="0">
                <a:solidFill>
                  <a:srgbClr val="592B8A"/>
                </a:solidFill>
                <a:latin typeface="Verdana"/>
                <a:ea typeface="Verdana"/>
              </a:rPr>
              <a:t> </a:t>
            </a:r>
            <a:r>
              <a:rPr lang="en-US" sz="1100" spc="-10" dirty="0">
                <a:solidFill>
                  <a:srgbClr val="592B8A"/>
                </a:solidFill>
                <a:latin typeface="Verdana"/>
                <a:ea typeface="Verdana"/>
              </a:rPr>
              <a:t>careers</a:t>
            </a:r>
            <a:endParaRPr lang="en-US" sz="1100" dirty="0">
              <a:solidFill>
                <a:srgbClr val="592B8A"/>
              </a:solidFill>
              <a:latin typeface="Verdana"/>
              <a:ea typeface="Verdana"/>
            </a:endParaRPr>
          </a:p>
          <a:p>
            <a:pPr marL="697865" indent="-227965">
              <a:lnSpc>
                <a:spcPct val="100000"/>
              </a:lnSpc>
              <a:spcBef>
                <a:spcPts val="130"/>
              </a:spcBef>
              <a:buFont typeface="Arial"/>
              <a:buChar char="•"/>
              <a:tabLst>
                <a:tab pos="697865" algn="l"/>
              </a:tabLst>
            </a:pPr>
            <a:r>
              <a:rPr lang="en-US" sz="1100" spc="-10">
                <a:solidFill>
                  <a:srgbClr val="592B8A"/>
                </a:solidFill>
                <a:latin typeface="Verdana"/>
                <a:ea typeface="Verdana"/>
              </a:rPr>
              <a:t>Leadership:</a:t>
            </a:r>
            <a:endParaRPr lang="en-US" sz="1000" spc="-10">
              <a:solidFill>
                <a:srgbClr val="323232"/>
              </a:solidFill>
              <a:latin typeface="Verdana"/>
              <a:ea typeface="Verdana"/>
            </a:endParaRPr>
          </a:p>
          <a:p>
            <a:pPr marL="697865" lvl="1" indent="0">
              <a:lnSpc>
                <a:spcPct val="100000"/>
              </a:lnSpc>
              <a:spcBef>
                <a:spcPts val="130"/>
              </a:spcBef>
              <a:buNone/>
              <a:tabLst>
                <a:tab pos="697865" algn="l"/>
              </a:tabLst>
            </a:pPr>
            <a:r>
              <a:rPr lang="en-US" sz="1000" spc="-10">
                <a:solidFill>
                  <a:srgbClr val="592B8A"/>
                </a:solidFill>
                <a:latin typeface="Verdana"/>
                <a:ea typeface="Verdana"/>
              </a:rPr>
              <a:t> </a:t>
            </a:r>
            <a:r>
              <a:rPr lang="en-US" sz="1000" spc="-10" dirty="0">
                <a:solidFill>
                  <a:srgbClr val="592B8A"/>
                </a:solidFill>
                <a:latin typeface="Verdana"/>
                <a:ea typeface="Verdana"/>
              </a:rPr>
              <a:t>Co-Chairs: Barry Hunter &amp; Ron Donn </a:t>
            </a:r>
            <a:endParaRPr lang="en-US">
              <a:solidFill>
                <a:srgbClr val="323232"/>
              </a:solidFill>
              <a:latin typeface="Verdana"/>
              <a:ea typeface="Verdana"/>
            </a:endParaRPr>
          </a:p>
          <a:p>
            <a:pPr marL="697865" lvl="1" indent="0">
              <a:lnSpc>
                <a:spcPct val="100000"/>
              </a:lnSpc>
              <a:spcBef>
                <a:spcPts val="130"/>
              </a:spcBef>
              <a:buNone/>
              <a:tabLst>
                <a:tab pos="697865" algn="l"/>
              </a:tabLst>
            </a:pPr>
            <a:r>
              <a:rPr lang="en-US" sz="1000" spc="-10" dirty="0">
                <a:solidFill>
                  <a:srgbClr val="592B8A"/>
                </a:solidFill>
                <a:latin typeface="Verdana"/>
                <a:ea typeface="Verdana"/>
              </a:rPr>
              <a:t> Staff Liaison: Brianna </a:t>
            </a:r>
            <a:r>
              <a:rPr lang="en-US" sz="1000" spc="-10" dirty="0" err="1">
                <a:solidFill>
                  <a:srgbClr val="592B8A"/>
                </a:solidFill>
                <a:latin typeface="Verdana"/>
                <a:ea typeface="Verdana"/>
              </a:rPr>
              <a:t>Gianti</a:t>
            </a:r>
            <a:endParaRPr lang="en-US">
              <a:ea typeface="Verdana"/>
            </a:endParaRPr>
          </a:p>
        </p:txBody>
      </p:sp>
      <p:sp>
        <p:nvSpPr>
          <p:cNvPr id="4" name="object 3">
            <a:extLst>
              <a:ext uri="{FF2B5EF4-FFF2-40B4-BE49-F238E27FC236}">
                <a16:creationId xmlns:a16="http://schemas.microsoft.com/office/drawing/2014/main" id="{D01D47A1-F915-C68C-39D4-A49DF6ADEFF1}"/>
              </a:ext>
            </a:extLst>
          </p:cNvPr>
          <p:cNvSpPr txBox="1">
            <a:spLocks noGrp="1"/>
          </p:cNvSpPr>
          <p:nvPr>
            <p:ph type="title"/>
          </p:nvPr>
        </p:nvSpPr>
        <p:spPr>
          <a:xfrm>
            <a:off x="225516" y="5563"/>
            <a:ext cx="11740967" cy="689290"/>
          </a:xfrm>
          <a:prstGeom prst="rect">
            <a:avLst/>
          </a:prstGeom>
        </p:spPr>
        <p:txBody>
          <a:bodyPr vert="horz" wrap="square" lIns="0" tIns="194944"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Councils</a:t>
            </a:r>
            <a:endParaRPr spc="-1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9BDC5B1-2B98-EDBE-622A-8D98ADF12F1F}"/>
              </a:ext>
            </a:extLst>
          </p:cNvPr>
          <p:cNvSpPr txBox="1"/>
          <p:nvPr/>
        </p:nvSpPr>
        <p:spPr>
          <a:xfrm>
            <a:off x="1524000" y="1828800"/>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Sam Shine &amp; Rob Wise</a:t>
            </a:r>
          </a:p>
          <a:p>
            <a:pPr>
              <a:lnSpc>
                <a:spcPct val="150000"/>
              </a:lnSpc>
            </a:pPr>
            <a:r>
              <a:rPr lang="en-US" sz="1000">
                <a:solidFill>
                  <a:srgbClr val="592B8A"/>
                </a:solidFill>
                <a:latin typeface="+mn-lt"/>
              </a:rPr>
              <a:t>Staff Liaison: Lacey Capps</a:t>
            </a:r>
          </a:p>
        </p:txBody>
      </p:sp>
      <p:sp>
        <p:nvSpPr>
          <p:cNvPr id="6" name="TextBox 5">
            <a:extLst>
              <a:ext uri="{FF2B5EF4-FFF2-40B4-BE49-F238E27FC236}">
                <a16:creationId xmlns:a16="http://schemas.microsoft.com/office/drawing/2014/main" id="{045C4463-311F-291C-673F-9ED1E3DFB6FD}"/>
              </a:ext>
            </a:extLst>
          </p:cNvPr>
          <p:cNvSpPr txBox="1"/>
          <p:nvPr/>
        </p:nvSpPr>
        <p:spPr>
          <a:xfrm>
            <a:off x="1524000" y="3581400"/>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Josephita Harry &amp; Kim Scott</a:t>
            </a:r>
          </a:p>
          <a:p>
            <a:pPr>
              <a:lnSpc>
                <a:spcPct val="150000"/>
              </a:lnSpc>
            </a:pPr>
            <a:r>
              <a:rPr lang="en-US" sz="1000">
                <a:solidFill>
                  <a:srgbClr val="592B8A"/>
                </a:solidFill>
                <a:latin typeface="+mn-lt"/>
              </a:rPr>
              <a:t>Staff Liaison: Rachel Bookman</a:t>
            </a:r>
          </a:p>
        </p:txBody>
      </p:sp>
    </p:spTree>
    <p:extLst>
      <p:ext uri="{BB962C8B-B14F-4D97-AF65-F5344CB8AC3E}">
        <p14:creationId xmlns:p14="http://schemas.microsoft.com/office/powerpoint/2010/main" val="123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B13269E1-731F-4833-B317-6F8F54E1DE95}"/>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100" spc="-25" smtClean="0">
                <a:latin typeface="Verdana" panose="020B0604030504040204" pitchFamily="34" charset="0"/>
                <a:ea typeface="Verdana" panose="020B0604030504040204" pitchFamily="34" charset="0"/>
              </a:rPr>
              <a:pPr marL="38100">
                <a:lnSpc>
                  <a:spcPts val="1240"/>
                </a:lnSpc>
              </a:pPr>
              <a:t>17</a:t>
            </a:fld>
            <a:endParaRPr lang="en-US" sz="110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0FA556E6-BE9C-146D-E3A5-3A230566AEB4}"/>
              </a:ext>
            </a:extLst>
          </p:cNvPr>
          <p:cNvSpPr txBox="1"/>
          <p:nvPr/>
        </p:nvSpPr>
        <p:spPr>
          <a:xfrm>
            <a:off x="784418" y="1246323"/>
            <a:ext cx="9654981" cy="381515"/>
          </a:xfrm>
          <a:prstGeom prst="rect">
            <a:avLst/>
          </a:prstGeom>
        </p:spPr>
        <p:txBody>
          <a:bodyPr vert="horz" wrap="square" lIns="0" tIns="12065" rIns="0" bIns="0" rtlCol="0">
            <a:spAutoFit/>
          </a:bodyPr>
          <a:lstStyle/>
          <a:p>
            <a:pPr marL="12700">
              <a:lnSpc>
                <a:spcPct val="100000"/>
              </a:lnSpc>
              <a:spcBef>
                <a:spcPts val="95"/>
              </a:spcBef>
            </a:pPr>
            <a:r>
              <a:rPr sz="2400" b="1" spc="-30">
                <a:solidFill>
                  <a:srgbClr val="592B8A"/>
                </a:solidFill>
                <a:latin typeface="Verdana" panose="020B0604030504040204" pitchFamily="34" charset="0"/>
                <a:ea typeface="Verdana" panose="020B0604030504040204" pitchFamily="34" charset="0"/>
                <a:cs typeface="Calibri"/>
              </a:rPr>
              <a:t>Youth</a:t>
            </a:r>
            <a:r>
              <a:rPr sz="2400" b="1" spc="-9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Outreach</a:t>
            </a:r>
            <a:r>
              <a:rPr sz="2400" b="1" spc="-6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&amp;</a:t>
            </a:r>
            <a:r>
              <a:rPr sz="2400" b="1" spc="-80">
                <a:solidFill>
                  <a:srgbClr val="592B8A"/>
                </a:solidFill>
                <a:latin typeface="Verdana" panose="020B0604030504040204" pitchFamily="34" charset="0"/>
                <a:ea typeface="Verdana" panose="020B0604030504040204" pitchFamily="34" charset="0"/>
                <a:cs typeface="Calibri"/>
              </a:rPr>
              <a:t> </a:t>
            </a:r>
            <a:r>
              <a:rPr sz="2400" b="1" spc="-20">
                <a:solidFill>
                  <a:srgbClr val="592B8A"/>
                </a:solidFill>
                <a:latin typeface="Verdana" panose="020B0604030504040204" pitchFamily="34" charset="0"/>
                <a:ea typeface="Verdana" panose="020B0604030504040204" pitchFamily="34" charset="0"/>
                <a:cs typeface="Calibri"/>
              </a:rPr>
              <a:t>Workforce</a:t>
            </a:r>
            <a:r>
              <a:rPr sz="2400" b="1" spc="-7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Development</a:t>
            </a:r>
            <a:endParaRPr sz="24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A804F083-0EAF-0FFA-64C7-9F55C97CF286}"/>
              </a:ext>
            </a:extLst>
          </p:cNvPr>
          <p:cNvSpPr txBox="1"/>
          <p:nvPr/>
        </p:nvSpPr>
        <p:spPr>
          <a:xfrm>
            <a:off x="1241619" y="1684321"/>
            <a:ext cx="7679690" cy="648253"/>
          </a:xfrm>
          <a:prstGeom prst="rect">
            <a:avLst/>
          </a:prstGeom>
        </p:spPr>
        <p:txBody>
          <a:bodyPr vert="horz" wrap="square" lIns="0" tIns="55244" rIns="0" bIns="0" rtlCol="0">
            <a:spAutoFit/>
          </a:bodyPr>
          <a:lstStyle/>
          <a:p>
            <a:pPr marL="240665" indent="-227965">
              <a:lnSpc>
                <a:spcPct val="100000"/>
              </a:lnSpc>
              <a:spcBef>
                <a:spcPts val="434"/>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Mission:</a:t>
            </a:r>
            <a:r>
              <a:rPr sz="1200" spc="-6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Provide</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support</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guidance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for</a:t>
            </a:r>
            <a:r>
              <a:rPr sz="1200" spc="-65">
                <a:solidFill>
                  <a:srgbClr val="592B8A"/>
                </a:solidFill>
                <a:latin typeface="Verdana" panose="020B0604030504040204" pitchFamily="34" charset="0"/>
                <a:ea typeface="Verdana" panose="020B0604030504040204" pitchFamily="34" charset="0"/>
                <a:cs typeface="Calibri"/>
              </a:rPr>
              <a:t> </a:t>
            </a:r>
            <a:r>
              <a:rPr lang="en-US" sz="1200" spc="-10">
                <a:solidFill>
                  <a:srgbClr val="592B8A"/>
                </a:solidFill>
                <a:latin typeface="Verdana" panose="020B0604030504040204" pitchFamily="34" charset="0"/>
                <a:ea typeface="Verdana" panose="020B0604030504040204" pitchFamily="34" charset="0"/>
                <a:cs typeface="Calibri"/>
              </a:rPr>
              <a:t>ReMA</a:t>
            </a:r>
            <a:r>
              <a:rPr sz="1200" spc="-10">
                <a:solidFill>
                  <a:srgbClr val="592B8A"/>
                </a:solidFill>
                <a:latin typeface="Verdana" panose="020B0604030504040204" pitchFamily="34" charset="0"/>
                <a:ea typeface="Verdana" panose="020B0604030504040204" pitchFamily="34" charset="0"/>
                <a:cs typeface="Calibri"/>
              </a:rPr>
              <a:t>’s</a:t>
            </a:r>
            <a:r>
              <a:rPr sz="1200" spc="-5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workforce</a:t>
            </a:r>
            <a:r>
              <a:rPr sz="1200" spc="-6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development</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youth</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outreach</a:t>
            </a:r>
            <a:r>
              <a:rPr sz="1200" spc="-2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programs</a:t>
            </a:r>
            <a:endParaRPr sz="12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35"/>
              </a:spcBef>
              <a:buFont typeface="Arial"/>
              <a:buChar char="•"/>
              <a:tabLst>
                <a:tab pos="240665" algn="l"/>
              </a:tabLst>
            </a:pPr>
            <a:r>
              <a:rPr sz="1200" spc="-10">
                <a:solidFill>
                  <a:srgbClr val="592B8A"/>
                </a:solidFill>
                <a:latin typeface="Verdana" panose="020B0604030504040204" pitchFamily="34" charset="0"/>
                <a:ea typeface="Verdana" panose="020B0604030504040204" pitchFamily="34" charset="0"/>
                <a:cs typeface="Calibri"/>
              </a:rPr>
              <a:t>Leadership:</a:t>
            </a:r>
            <a:endParaRPr sz="12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169D276D-0B34-7B64-40F0-E8B339A0525B}"/>
              </a:ext>
            </a:extLst>
          </p:cNvPr>
          <p:cNvSpPr txBox="1"/>
          <p:nvPr/>
        </p:nvSpPr>
        <p:spPr>
          <a:xfrm>
            <a:off x="784419" y="3637479"/>
            <a:ext cx="6530781" cy="381515"/>
          </a:xfrm>
          <a:prstGeom prst="rect">
            <a:avLst/>
          </a:prstGeom>
        </p:spPr>
        <p:txBody>
          <a:bodyPr vert="horz" wrap="square" lIns="0" tIns="12065" rIns="0" bIns="0" rtlCol="0">
            <a:spAutoFit/>
          </a:bodyPr>
          <a:lstStyle/>
          <a:p>
            <a:pPr marL="12700">
              <a:lnSpc>
                <a:spcPct val="100000"/>
              </a:lnSpc>
              <a:spcBef>
                <a:spcPts val="95"/>
              </a:spcBef>
            </a:pPr>
            <a:r>
              <a:rPr sz="2400" b="1" spc="-45">
                <a:solidFill>
                  <a:srgbClr val="592B8A"/>
                </a:solidFill>
                <a:latin typeface="Verdana" panose="020B0604030504040204" pitchFamily="34" charset="0"/>
                <a:ea typeface="Verdana" panose="020B0604030504040204" pitchFamily="34" charset="0"/>
                <a:cs typeface="Calibri"/>
              </a:rPr>
              <a:t>PAC</a:t>
            </a:r>
            <a:r>
              <a:rPr sz="2400" b="1" spc="-114">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Leadership</a:t>
            </a:r>
            <a:endParaRPr sz="24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B1111CA2-A4CB-357E-0E83-17200F339AEC}"/>
              </a:ext>
            </a:extLst>
          </p:cNvPr>
          <p:cNvSpPr txBox="1"/>
          <p:nvPr/>
        </p:nvSpPr>
        <p:spPr>
          <a:xfrm>
            <a:off x="1241619" y="4117539"/>
            <a:ext cx="9718040" cy="645690"/>
          </a:xfrm>
          <a:prstGeom prst="rect">
            <a:avLst/>
          </a:prstGeom>
        </p:spPr>
        <p:txBody>
          <a:bodyPr vert="horz" wrap="square" lIns="0" tIns="37465" rIns="0" bIns="0" rtlCol="0">
            <a:spAutoFit/>
          </a:bodyPr>
          <a:lstStyle/>
          <a:p>
            <a:pPr marL="240665" marR="5080" indent="-228600">
              <a:lnSpc>
                <a:spcPts val="1510"/>
              </a:lnSpc>
              <a:spcBef>
                <a:spcPts val="295"/>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Mission: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Broaden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understanding</a:t>
            </a:r>
            <a:r>
              <a:rPr sz="1200">
                <a:solidFill>
                  <a:srgbClr val="592B8A"/>
                </a:solidFill>
                <a:latin typeface="Verdana" panose="020B0604030504040204" pitchFamily="34" charset="0"/>
                <a:ea typeface="Verdana" panose="020B0604030504040204" pitchFamily="34" charset="0"/>
                <a:cs typeface="Calibri"/>
              </a:rPr>
              <a:t> 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increase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participation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political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activities</a:t>
            </a:r>
            <a:r>
              <a:rPr sz="1200" spc="-1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5">
                <a:solidFill>
                  <a:srgbClr val="592B8A"/>
                </a:solidFill>
                <a:latin typeface="Verdana" panose="020B0604030504040204" pitchFamily="34" charset="0"/>
                <a:ea typeface="Verdana" panose="020B0604030504040204" pitchFamily="34" charset="0"/>
                <a:cs typeface="Calibri"/>
              </a:rPr>
              <a:t> </a:t>
            </a:r>
            <a:r>
              <a:rPr lang="en-US" sz="1200">
                <a:solidFill>
                  <a:srgbClr val="592B8A"/>
                </a:solidFill>
                <a:latin typeface="Verdana" panose="020B0604030504040204" pitchFamily="34" charset="0"/>
                <a:ea typeface="Verdana" panose="020B0604030504040204" pitchFamily="34" charset="0"/>
                <a:cs typeface="Calibri"/>
              </a:rPr>
              <a:t>ReMA</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provide</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strategic</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planning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execution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such</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activities.</a:t>
            </a:r>
            <a:endParaRPr sz="12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05"/>
              </a:spcBef>
              <a:buFont typeface="Arial"/>
              <a:buChar char="•"/>
              <a:tabLst>
                <a:tab pos="240665" algn="l"/>
              </a:tabLst>
            </a:pPr>
            <a:r>
              <a:rPr sz="1200" spc="-10">
                <a:solidFill>
                  <a:srgbClr val="592B8A"/>
                </a:solidFill>
                <a:latin typeface="Verdana" panose="020B0604030504040204" pitchFamily="34" charset="0"/>
                <a:ea typeface="Verdana" panose="020B0604030504040204" pitchFamily="34" charset="0"/>
                <a:cs typeface="Calibri"/>
              </a:rPr>
              <a:t>Leadership:</a:t>
            </a:r>
            <a:endParaRPr sz="12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0FA24A69-9786-0F35-CDEC-0F2635068B35}"/>
              </a:ext>
            </a:extLst>
          </p:cNvPr>
          <p:cNvSpPr txBox="1">
            <a:spLocks noGrp="1"/>
          </p:cNvSpPr>
          <p:nvPr>
            <p:ph type="title"/>
          </p:nvPr>
        </p:nvSpPr>
        <p:spPr>
          <a:xfrm>
            <a:off x="225516" y="5563"/>
            <a:ext cx="11740967" cy="750846"/>
          </a:xfrm>
          <a:prstGeom prst="rect">
            <a:avLst/>
          </a:prstGeom>
        </p:spPr>
        <p:txBody>
          <a:bodyPr vert="horz" wrap="square" lIns="0" tIns="194944" rIns="0" bIns="0" rtlCol="0">
            <a:spAutoFit/>
          </a:bodyPr>
          <a:lstStyle/>
          <a:p>
            <a:pPr marL="1270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Advisory</a:t>
            </a:r>
            <a:r>
              <a:rPr sz="3600" spc="-114">
                <a:latin typeface="Verdana" panose="020B0604030504040204" pitchFamily="34" charset="0"/>
                <a:ea typeface="Verdana" panose="020B0604030504040204" pitchFamily="34" charset="0"/>
              </a:rPr>
              <a:t> </a:t>
            </a:r>
            <a:r>
              <a:rPr sz="3600" spc="-10">
                <a:latin typeface="Verdana" panose="020B0604030504040204" pitchFamily="34" charset="0"/>
                <a:ea typeface="Verdana" panose="020B0604030504040204" pitchFamily="34" charset="0"/>
              </a:rPr>
              <a:t>Groups</a:t>
            </a:r>
          </a:p>
        </p:txBody>
      </p:sp>
      <p:sp>
        <p:nvSpPr>
          <p:cNvPr id="8" name="TextBox 7">
            <a:extLst>
              <a:ext uri="{FF2B5EF4-FFF2-40B4-BE49-F238E27FC236}">
                <a16:creationId xmlns:a16="http://schemas.microsoft.com/office/drawing/2014/main" id="{2DEA3021-126E-704C-9ACC-DC362B053EB1}"/>
              </a:ext>
            </a:extLst>
          </p:cNvPr>
          <p:cNvSpPr txBox="1"/>
          <p:nvPr/>
        </p:nvSpPr>
        <p:spPr>
          <a:xfrm>
            <a:off x="1752600" y="2289774"/>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Co-Chairs: Andy Wahl &amp; Marvin Finkelstein</a:t>
            </a:r>
          </a:p>
          <a:p>
            <a:pPr>
              <a:lnSpc>
                <a:spcPct val="150000"/>
              </a:lnSpc>
            </a:pPr>
            <a:r>
              <a:rPr lang="en-US" sz="1000">
                <a:solidFill>
                  <a:srgbClr val="592B8A"/>
                </a:solidFill>
                <a:latin typeface="+mn-lt"/>
              </a:rPr>
              <a:t>Staff Liaison: Cheryl Coleman</a:t>
            </a:r>
          </a:p>
        </p:txBody>
      </p:sp>
      <p:sp>
        <p:nvSpPr>
          <p:cNvPr id="9" name="TextBox 8">
            <a:extLst>
              <a:ext uri="{FF2B5EF4-FFF2-40B4-BE49-F238E27FC236}">
                <a16:creationId xmlns:a16="http://schemas.microsoft.com/office/drawing/2014/main" id="{6393AF11-5C7E-392E-0CBB-FCE7E5931A30}"/>
              </a:ext>
            </a:extLst>
          </p:cNvPr>
          <p:cNvSpPr txBox="1"/>
          <p:nvPr/>
        </p:nvSpPr>
        <p:spPr>
          <a:xfrm>
            <a:off x="1752600" y="4786177"/>
            <a:ext cx="6019800" cy="522900"/>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Chair: TBD</a:t>
            </a:r>
          </a:p>
          <a:p>
            <a:pPr>
              <a:lnSpc>
                <a:spcPct val="150000"/>
              </a:lnSpc>
            </a:pPr>
            <a:r>
              <a:rPr lang="en-US" sz="1000">
                <a:solidFill>
                  <a:srgbClr val="592B8A"/>
                </a:solidFill>
                <a:latin typeface="+mn-lt"/>
              </a:rPr>
              <a:t>Staff Liaison: Cheryl Coleman</a:t>
            </a:r>
          </a:p>
        </p:txBody>
      </p:sp>
    </p:spTree>
    <p:extLst>
      <p:ext uri="{BB962C8B-B14F-4D97-AF65-F5344CB8AC3E}">
        <p14:creationId xmlns:p14="http://schemas.microsoft.com/office/powerpoint/2010/main" val="174956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5EB95D4A-D904-5A31-9820-414B5A001329}"/>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100" spc="-25" smtClean="0">
                <a:latin typeface="Verdana" panose="020B0604030504040204" pitchFamily="34" charset="0"/>
                <a:ea typeface="Verdana" panose="020B0604030504040204" pitchFamily="34" charset="0"/>
              </a:rPr>
              <a:pPr marL="38100">
                <a:lnSpc>
                  <a:spcPts val="1240"/>
                </a:lnSpc>
              </a:pPr>
              <a:t>18</a:t>
            </a:fld>
            <a:endParaRPr lang="en-US" sz="110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2173609D-094D-28D6-7D37-76A1B6885BAE}"/>
              </a:ext>
            </a:extLst>
          </p:cNvPr>
          <p:cNvSpPr txBox="1">
            <a:spLocks noGrp="1"/>
          </p:cNvSpPr>
          <p:nvPr>
            <p:ph type="title"/>
          </p:nvPr>
        </p:nvSpPr>
        <p:spPr>
          <a:xfrm>
            <a:off x="225516" y="5563"/>
            <a:ext cx="11740967" cy="983979"/>
          </a:xfrm>
          <a:prstGeom prst="rect">
            <a:avLst/>
          </a:prstGeom>
        </p:spPr>
        <p:txBody>
          <a:bodyPr vert="horz" wrap="square" lIns="0" tIns="425823" rIns="0" bIns="0" rtlCol="0">
            <a:spAutoFit/>
          </a:bodyPr>
          <a:lstStyle/>
          <a:p>
            <a:pPr marL="14351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Chapters</a:t>
            </a:r>
            <a:r>
              <a:rPr sz="3600" spc="-110">
                <a:latin typeface="Verdana" panose="020B0604030504040204" pitchFamily="34" charset="0"/>
                <a:ea typeface="Verdana" panose="020B0604030504040204" pitchFamily="34" charset="0"/>
              </a:rPr>
              <a:t> </a:t>
            </a:r>
            <a:r>
              <a:rPr sz="3600">
                <a:latin typeface="Verdana" panose="020B0604030504040204" pitchFamily="34" charset="0"/>
                <a:ea typeface="Verdana" panose="020B0604030504040204" pitchFamily="34" charset="0"/>
              </a:rPr>
              <a:t>&amp;</a:t>
            </a:r>
            <a:r>
              <a:rPr sz="3600" spc="-140">
                <a:latin typeface="Verdana" panose="020B0604030504040204" pitchFamily="34" charset="0"/>
                <a:ea typeface="Verdana" panose="020B0604030504040204" pitchFamily="34" charset="0"/>
              </a:rPr>
              <a:t> </a:t>
            </a:r>
            <a:r>
              <a:rPr sz="3600">
                <a:latin typeface="Verdana" panose="020B0604030504040204" pitchFamily="34" charset="0"/>
                <a:ea typeface="Verdana" panose="020B0604030504040204" pitchFamily="34" charset="0"/>
              </a:rPr>
              <a:t>Regions</a:t>
            </a:r>
            <a:r>
              <a:rPr sz="3600" spc="-105">
                <a:latin typeface="Verdana" panose="020B0604030504040204" pitchFamily="34" charset="0"/>
                <a:ea typeface="Verdana" panose="020B0604030504040204" pitchFamily="34" charset="0"/>
              </a:rPr>
              <a:t> </a:t>
            </a:r>
            <a:r>
              <a:rPr sz="3600" spc="-20">
                <a:latin typeface="Verdana" panose="020B0604030504040204" pitchFamily="34" charset="0"/>
                <a:ea typeface="Verdana" panose="020B0604030504040204" pitchFamily="34" charset="0"/>
              </a:rPr>
              <a:t>(18)</a:t>
            </a:r>
          </a:p>
        </p:txBody>
      </p:sp>
      <p:sp>
        <p:nvSpPr>
          <p:cNvPr id="4" name="object 3">
            <a:extLst>
              <a:ext uri="{FF2B5EF4-FFF2-40B4-BE49-F238E27FC236}">
                <a16:creationId xmlns:a16="http://schemas.microsoft.com/office/drawing/2014/main" id="{223BC3B9-5762-61AA-D436-7D5938FEB029}"/>
              </a:ext>
            </a:extLst>
          </p:cNvPr>
          <p:cNvSpPr txBox="1"/>
          <p:nvPr/>
        </p:nvSpPr>
        <p:spPr>
          <a:xfrm>
            <a:off x="860618" y="1298252"/>
            <a:ext cx="5616382" cy="381515"/>
          </a:xfrm>
          <a:prstGeom prst="rect">
            <a:avLst/>
          </a:prstGeom>
        </p:spPr>
        <p:txBody>
          <a:bodyPr vert="horz" wrap="square" lIns="0" tIns="12065" rIns="0" bIns="0" rtlCol="0">
            <a:spAutoFit/>
          </a:bodyPr>
          <a:lstStyle/>
          <a:p>
            <a:pPr marL="12700">
              <a:lnSpc>
                <a:spcPct val="100000"/>
              </a:lnSpc>
              <a:spcBef>
                <a:spcPts val="95"/>
              </a:spcBef>
            </a:pPr>
            <a:r>
              <a:rPr sz="2400" b="1">
                <a:solidFill>
                  <a:srgbClr val="592B8A"/>
                </a:solidFill>
                <a:latin typeface="Verdana" panose="020B0604030504040204" pitchFamily="34" charset="0"/>
                <a:ea typeface="Verdana" panose="020B0604030504040204" pitchFamily="34" charset="0"/>
                <a:cs typeface="Calibri"/>
              </a:rPr>
              <a:t>Role</a:t>
            </a:r>
            <a:r>
              <a:rPr sz="2400" b="1" spc="-5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(Sec</a:t>
            </a:r>
            <a:r>
              <a:rPr sz="2400" b="1" spc="-3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9.04</a:t>
            </a:r>
            <a:r>
              <a:rPr sz="2400" b="1" spc="-2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of</a:t>
            </a:r>
            <a:r>
              <a:rPr sz="2400" b="1" spc="-50">
                <a:solidFill>
                  <a:srgbClr val="592B8A"/>
                </a:solidFill>
                <a:latin typeface="Verdana" panose="020B0604030504040204" pitchFamily="34" charset="0"/>
                <a:ea typeface="Verdana" panose="020B0604030504040204" pitchFamily="34" charset="0"/>
                <a:cs typeface="Calibri"/>
              </a:rPr>
              <a:t> </a:t>
            </a:r>
            <a:r>
              <a:rPr lang="en-US" sz="2400" b="1">
                <a:solidFill>
                  <a:srgbClr val="592B8A"/>
                </a:solidFill>
                <a:latin typeface="Verdana" panose="020B0604030504040204" pitchFamily="34" charset="0"/>
                <a:ea typeface="Verdana" panose="020B0604030504040204" pitchFamily="34" charset="0"/>
                <a:cs typeface="Calibri"/>
              </a:rPr>
              <a:t>ReMA</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Bylaws)</a:t>
            </a:r>
            <a:endParaRPr sz="24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EC32E7E5-EF86-C80A-F3F6-69150A824A23}"/>
              </a:ext>
            </a:extLst>
          </p:cNvPr>
          <p:cNvSpPr txBox="1"/>
          <p:nvPr/>
        </p:nvSpPr>
        <p:spPr>
          <a:xfrm>
            <a:off x="1317818" y="1778312"/>
            <a:ext cx="9881870" cy="1263650"/>
          </a:xfrm>
          <a:prstGeom prst="rect">
            <a:avLst/>
          </a:prstGeom>
        </p:spPr>
        <p:txBody>
          <a:bodyPr vert="horz" wrap="square" lIns="0" tIns="37465" rIns="0" bIns="0" rtlCol="0">
            <a:spAutoFit/>
          </a:bodyPr>
          <a:lstStyle/>
          <a:p>
            <a:pPr marL="241300" marR="40005" indent="-228600">
              <a:lnSpc>
                <a:spcPts val="1510"/>
              </a:lnSpc>
              <a:spcBef>
                <a:spcPts val="295"/>
              </a:spcBef>
              <a:buFont typeface="Arial"/>
              <a:buChar char="•"/>
              <a:tabLst>
                <a:tab pos="241300" algn="l"/>
              </a:tabLst>
            </a:pP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Officers</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a:t>
            </a:r>
            <a:r>
              <a:rPr sz="1200" spc="-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have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power</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to</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do</a:t>
            </a:r>
            <a:r>
              <a:rPr sz="1200" spc="-3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everything </a:t>
            </a:r>
            <a:r>
              <a:rPr sz="1200">
                <a:solidFill>
                  <a:srgbClr val="592B8A"/>
                </a:solidFill>
                <a:latin typeface="Verdana" panose="020B0604030504040204" pitchFamily="34" charset="0"/>
                <a:ea typeface="Verdana" panose="020B0604030504040204" pitchFamily="34" charset="0"/>
                <a:cs typeface="Calibri"/>
              </a:rPr>
              <a:t>possible</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to</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bring</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about</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spirit</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cooperation</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among</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Chapter </a:t>
            </a:r>
            <a:r>
              <a:rPr sz="1200">
                <a:solidFill>
                  <a:srgbClr val="592B8A"/>
                </a:solidFill>
                <a:latin typeface="Verdana" panose="020B0604030504040204" pitchFamily="34" charset="0"/>
                <a:ea typeface="Verdana" panose="020B0604030504040204" pitchFamily="34" charset="0"/>
                <a:cs typeface="Calibri"/>
              </a:rPr>
              <a:t>members,</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encourage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use</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facilities</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services</a:t>
            </a:r>
            <a:r>
              <a:rPr sz="1200" spc="-2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established</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by</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0">
                <a:solidFill>
                  <a:srgbClr val="592B8A"/>
                </a:solidFill>
                <a:latin typeface="Verdana" panose="020B0604030504040204" pitchFamily="34" charset="0"/>
                <a:ea typeface="Verdana" panose="020B0604030504040204" pitchFamily="34" charset="0"/>
                <a:cs typeface="Calibri"/>
              </a:rPr>
              <a:t> Association,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encourage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arbitration</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disputes </a:t>
            </a:r>
            <a:r>
              <a:rPr sz="1200">
                <a:solidFill>
                  <a:srgbClr val="592B8A"/>
                </a:solidFill>
                <a:latin typeface="Verdana" panose="020B0604030504040204" pitchFamily="34" charset="0"/>
                <a:ea typeface="Verdana" panose="020B0604030504040204" pitchFamily="34" charset="0"/>
                <a:cs typeface="Calibri"/>
              </a:rPr>
              <a:t>among</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 members,</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shall</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cooperate</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0">
                <a:solidFill>
                  <a:srgbClr val="592B8A"/>
                </a:solidFill>
                <a:latin typeface="Verdana" panose="020B0604030504040204" pitchFamily="34" charset="0"/>
                <a:ea typeface="Verdana" panose="020B0604030504040204" pitchFamily="34" charset="0"/>
                <a:cs typeface="Calibri"/>
              </a:rPr>
              <a:t> Officers</a:t>
            </a:r>
            <a:r>
              <a:rPr sz="1200" spc="-5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and</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Directors</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Association</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carrying</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on</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2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programs</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25">
                <a:solidFill>
                  <a:srgbClr val="592B8A"/>
                </a:solidFill>
                <a:latin typeface="Verdana" panose="020B0604030504040204" pitchFamily="34" charset="0"/>
                <a:ea typeface="Verdana" panose="020B0604030504040204" pitchFamily="34" charset="0"/>
                <a:cs typeface="Calibri"/>
              </a:rPr>
              <a:t>the </a:t>
            </a:r>
            <a:r>
              <a:rPr sz="1200" spc="-10">
                <a:solidFill>
                  <a:srgbClr val="592B8A"/>
                </a:solidFill>
                <a:latin typeface="Verdana" panose="020B0604030504040204" pitchFamily="34" charset="0"/>
                <a:ea typeface="Verdana" panose="020B0604030504040204" pitchFamily="34" charset="0"/>
                <a:cs typeface="Calibri"/>
              </a:rPr>
              <a:t>Association.”</a:t>
            </a:r>
            <a:endParaRPr sz="1200">
              <a:solidFill>
                <a:srgbClr val="592B8A"/>
              </a:solidFill>
              <a:latin typeface="Verdana" panose="020B0604030504040204" pitchFamily="34" charset="0"/>
              <a:ea typeface="Verdana" panose="020B0604030504040204" pitchFamily="34" charset="0"/>
              <a:cs typeface="Calibri"/>
            </a:endParaRPr>
          </a:p>
          <a:p>
            <a:pPr marL="240665" marR="5080" indent="-228600">
              <a:lnSpc>
                <a:spcPts val="1510"/>
              </a:lnSpc>
              <a:spcBef>
                <a:spcPts val="509"/>
              </a:spcBef>
              <a:buFont typeface="Arial"/>
              <a:buChar char="•"/>
              <a:tabLst>
                <a:tab pos="240665" algn="l"/>
              </a:tabLst>
            </a:pPr>
            <a:r>
              <a:rPr sz="1200">
                <a:solidFill>
                  <a:srgbClr val="592B8A"/>
                </a:solidFill>
                <a:latin typeface="Verdana" panose="020B0604030504040204" pitchFamily="34" charset="0"/>
                <a:ea typeface="Verdana" panose="020B0604030504040204" pitchFamily="34" charset="0"/>
                <a:cs typeface="Calibri"/>
              </a:rPr>
              <a:t>“No</a:t>
            </a:r>
            <a:r>
              <a:rPr sz="1200" spc="-4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Chapter shall</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do</a:t>
            </a:r>
            <a:r>
              <a:rPr sz="1200" spc="-2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anything</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inconsistent</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or</a:t>
            </a:r>
            <a:r>
              <a:rPr sz="1200" spc="-3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in</a:t>
            </a:r>
            <a:r>
              <a:rPr sz="1200" spc="-2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conflict</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with,</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Certificate</a:t>
            </a:r>
            <a:r>
              <a:rPr sz="1200" spc="-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3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Incorporation,</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codes,</a:t>
            </a:r>
            <a:r>
              <a:rPr sz="1200" spc="-15">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rules,</a:t>
            </a:r>
            <a:r>
              <a:rPr sz="1200" spc="-30">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regulations,</a:t>
            </a:r>
            <a:r>
              <a:rPr sz="1200" spc="-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policies, </a:t>
            </a:r>
            <a:r>
              <a:rPr sz="1200">
                <a:solidFill>
                  <a:srgbClr val="592B8A"/>
                </a:solidFill>
                <a:latin typeface="Verdana" panose="020B0604030504040204" pitchFamily="34" charset="0"/>
                <a:ea typeface="Verdana" panose="020B0604030504040204" pitchFamily="34" charset="0"/>
                <a:cs typeface="Calibri"/>
              </a:rPr>
              <a:t>and</a:t>
            </a:r>
            <a:r>
              <a:rPr sz="1200" spc="-3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Bylaws</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of</a:t>
            </a:r>
            <a:r>
              <a:rPr sz="1200" spc="-40">
                <a:solidFill>
                  <a:srgbClr val="592B8A"/>
                </a:solidFill>
                <a:latin typeface="Verdana" panose="020B0604030504040204" pitchFamily="34" charset="0"/>
                <a:ea typeface="Verdana" panose="020B0604030504040204" pitchFamily="34" charset="0"/>
                <a:cs typeface="Calibri"/>
              </a:rPr>
              <a:t> </a:t>
            </a:r>
            <a:r>
              <a:rPr sz="1200">
                <a:solidFill>
                  <a:srgbClr val="592B8A"/>
                </a:solidFill>
                <a:latin typeface="Verdana" panose="020B0604030504040204" pitchFamily="34" charset="0"/>
                <a:ea typeface="Verdana" panose="020B0604030504040204" pitchFamily="34" charset="0"/>
                <a:cs typeface="Calibri"/>
              </a:rPr>
              <a:t>the</a:t>
            </a:r>
            <a:r>
              <a:rPr sz="1200" spc="-15">
                <a:solidFill>
                  <a:srgbClr val="592B8A"/>
                </a:solidFill>
                <a:latin typeface="Verdana" panose="020B0604030504040204" pitchFamily="34" charset="0"/>
                <a:ea typeface="Verdana" panose="020B0604030504040204" pitchFamily="34" charset="0"/>
                <a:cs typeface="Calibri"/>
              </a:rPr>
              <a:t> </a:t>
            </a:r>
            <a:r>
              <a:rPr sz="1200" spc="-10">
                <a:solidFill>
                  <a:srgbClr val="592B8A"/>
                </a:solidFill>
                <a:latin typeface="Verdana" panose="020B0604030504040204" pitchFamily="34" charset="0"/>
                <a:ea typeface="Verdana" panose="020B0604030504040204" pitchFamily="34" charset="0"/>
                <a:cs typeface="Calibri"/>
              </a:rPr>
              <a:t>Association.”</a:t>
            </a:r>
            <a:endParaRPr sz="1200">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E5D92933-9050-E898-E4E1-EF67AFE8569C}"/>
              </a:ext>
            </a:extLst>
          </p:cNvPr>
          <p:cNvSpPr txBox="1"/>
          <p:nvPr/>
        </p:nvSpPr>
        <p:spPr>
          <a:xfrm>
            <a:off x="860618" y="3599492"/>
            <a:ext cx="1730182" cy="381515"/>
          </a:xfrm>
          <a:prstGeom prst="rect">
            <a:avLst/>
          </a:prstGeom>
        </p:spPr>
        <p:txBody>
          <a:bodyPr vert="horz" wrap="square" lIns="0" tIns="12065" rIns="0" bIns="0" rtlCol="0">
            <a:spAutoFit/>
          </a:bodyPr>
          <a:lstStyle/>
          <a:p>
            <a:pPr marL="12700">
              <a:lnSpc>
                <a:spcPct val="100000"/>
              </a:lnSpc>
              <a:spcBef>
                <a:spcPts val="95"/>
              </a:spcBef>
            </a:pPr>
            <a:r>
              <a:rPr sz="2400" b="1" spc="-10">
                <a:solidFill>
                  <a:srgbClr val="592B8A"/>
                </a:solidFill>
                <a:latin typeface="Verdana" panose="020B0604030504040204" pitchFamily="34" charset="0"/>
                <a:ea typeface="Verdana" panose="020B0604030504040204" pitchFamily="34" charset="0"/>
                <a:cs typeface="Calibri"/>
              </a:rPr>
              <a:t>Listing</a:t>
            </a:r>
            <a:endParaRPr sz="2400">
              <a:solidFill>
                <a:srgbClr val="592B8A"/>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D707A861-5B57-2911-BFC7-76EA2CD31CAD}"/>
              </a:ext>
            </a:extLst>
          </p:cNvPr>
          <p:cNvSpPr txBox="1"/>
          <p:nvPr/>
        </p:nvSpPr>
        <p:spPr>
          <a:xfrm>
            <a:off x="1290850" y="4181702"/>
            <a:ext cx="2876924"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Empire</a:t>
            </a:r>
            <a:r>
              <a:rPr sz="1400" spc="-5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Gulf</a:t>
            </a:r>
            <a:r>
              <a:rPr sz="1400" spc="-4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Coast</a:t>
            </a:r>
            <a:r>
              <a:rPr sz="1400" spc="-2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Indiana</a:t>
            </a:r>
            <a:r>
              <a:rPr sz="1400" spc="-2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Michigan</a:t>
            </a:r>
            <a:r>
              <a:rPr sz="1400" spc="-3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Mid-</a:t>
            </a:r>
            <a:r>
              <a:rPr sz="1400" spc="-10">
                <a:solidFill>
                  <a:srgbClr val="592B8A"/>
                </a:solidFill>
                <a:latin typeface="Verdana" panose="020B0604030504040204" pitchFamily="34" charset="0"/>
                <a:ea typeface="Verdana" panose="020B0604030504040204" pitchFamily="34" charset="0"/>
                <a:cs typeface="Calibri"/>
              </a:rPr>
              <a:t>Atlantic</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Mid-America</a:t>
            </a:r>
            <a:r>
              <a:rPr sz="1400" spc="-8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2E310400-F4CE-9E49-C506-5DC6B15F5AF9}"/>
              </a:ext>
            </a:extLst>
          </p:cNvPr>
          <p:cNvSpPr txBox="1"/>
          <p:nvPr/>
        </p:nvSpPr>
        <p:spPr>
          <a:xfrm>
            <a:off x="4590676" y="4181702"/>
            <a:ext cx="2876924"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15">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England</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55">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Jersey</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New</a:t>
            </a:r>
            <a:r>
              <a:rPr sz="1400" spc="-40">
                <a:solidFill>
                  <a:srgbClr val="592B8A"/>
                </a:solidFill>
                <a:latin typeface="Verdana" panose="020B0604030504040204" pitchFamily="34" charset="0"/>
                <a:ea typeface="Verdana" panose="020B0604030504040204" pitchFamily="34" charset="0"/>
                <a:cs typeface="Calibri"/>
              </a:rPr>
              <a:t> </a:t>
            </a:r>
            <a:r>
              <a:rPr sz="1400" spc="-20">
                <a:solidFill>
                  <a:srgbClr val="592B8A"/>
                </a:solidFill>
                <a:latin typeface="Verdana" panose="020B0604030504040204" pitchFamily="34" charset="0"/>
                <a:ea typeface="Verdana" panose="020B0604030504040204" pitchFamily="34" charset="0"/>
                <a:cs typeface="Calibri"/>
              </a:rPr>
              <a:t>York</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Northern</a:t>
            </a:r>
            <a:r>
              <a:rPr sz="1400" spc="-2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Ohio</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Ohio</a:t>
            </a:r>
            <a:r>
              <a:rPr sz="1400" spc="-3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Valley</a:t>
            </a:r>
            <a:r>
              <a:rPr sz="1400" spc="-4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Pacific</a:t>
            </a:r>
            <a:r>
              <a:rPr sz="1400" spc="-7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Northwest Chapter</a:t>
            </a:r>
            <a:endParaRPr sz="1400">
              <a:solidFill>
                <a:srgbClr val="592B8A"/>
              </a:solidFill>
              <a:latin typeface="Verdana" panose="020B0604030504040204" pitchFamily="34" charset="0"/>
              <a:ea typeface="Verdana" panose="020B0604030504040204" pitchFamily="34" charset="0"/>
              <a:cs typeface="Calibri"/>
            </a:endParaRPr>
          </a:p>
        </p:txBody>
      </p:sp>
      <p:sp>
        <p:nvSpPr>
          <p:cNvPr id="9" name="object 8">
            <a:extLst>
              <a:ext uri="{FF2B5EF4-FFF2-40B4-BE49-F238E27FC236}">
                <a16:creationId xmlns:a16="http://schemas.microsoft.com/office/drawing/2014/main" id="{A8AA75D1-EE34-C5D3-572C-88B3D94E5F35}"/>
              </a:ext>
            </a:extLst>
          </p:cNvPr>
          <p:cNvSpPr txBox="1"/>
          <p:nvPr/>
        </p:nvSpPr>
        <p:spPr>
          <a:xfrm>
            <a:off x="7888678" y="4181702"/>
            <a:ext cx="3178610" cy="1304844"/>
          </a:xfrm>
          <a:prstGeom prst="rect">
            <a:avLst/>
          </a:prstGeom>
        </p:spPr>
        <p:txBody>
          <a:bodyPr vert="horz" wrap="square" lIns="0" tIns="12065" rIns="0" bIns="0" rtlCol="0">
            <a:spAutoFit/>
          </a:bodyPr>
          <a:lstStyle/>
          <a:p>
            <a:pPr marL="299085" indent="-286385">
              <a:lnSpc>
                <a:spcPct val="100000"/>
              </a:lnSpc>
              <a:spcBef>
                <a:spcPts val="95"/>
              </a:spcBef>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PSI</a:t>
            </a:r>
            <a:r>
              <a:rPr sz="1400" spc="-2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spc="-10">
                <a:solidFill>
                  <a:srgbClr val="592B8A"/>
                </a:solidFill>
                <a:latin typeface="Verdana" panose="020B0604030504040204" pitchFamily="34" charset="0"/>
                <a:ea typeface="Verdana" panose="020B0604030504040204" pitchFamily="34" charset="0"/>
                <a:cs typeface="Calibri"/>
              </a:rPr>
              <a:t>Pittsburgh</a:t>
            </a:r>
            <a:r>
              <a:rPr sz="1400" spc="-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Rocky</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Mountain</a:t>
            </a:r>
            <a:r>
              <a:rPr sz="1400" spc="-8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Southeast</a:t>
            </a:r>
            <a:r>
              <a:rPr sz="1400" spc="-7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Region</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a:solidFill>
                  <a:srgbClr val="592B8A"/>
                </a:solidFill>
                <a:latin typeface="Verdana" panose="020B0604030504040204" pitchFamily="34" charset="0"/>
                <a:ea typeface="Verdana" panose="020B0604030504040204" pitchFamily="34" charset="0"/>
                <a:cs typeface="Calibri"/>
              </a:rPr>
              <a:t>Upper</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Midwest</a:t>
            </a:r>
            <a:r>
              <a:rPr sz="1400" spc="-70">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a:p>
            <a:pPr marL="299085" indent="-286385">
              <a:lnSpc>
                <a:spcPct val="100000"/>
              </a:lnSpc>
              <a:buFont typeface="Arial"/>
              <a:buChar char="•"/>
              <a:tabLst>
                <a:tab pos="299085" algn="l"/>
              </a:tabLst>
            </a:pPr>
            <a:r>
              <a:rPr sz="1400" spc="-10">
                <a:solidFill>
                  <a:srgbClr val="592B8A"/>
                </a:solidFill>
                <a:latin typeface="Verdana" panose="020B0604030504040204" pitchFamily="34" charset="0"/>
                <a:ea typeface="Verdana" panose="020B0604030504040204" pitchFamily="34" charset="0"/>
                <a:cs typeface="Calibri"/>
              </a:rPr>
              <a:t>West</a:t>
            </a:r>
            <a:r>
              <a:rPr sz="1400" spc="-50">
                <a:solidFill>
                  <a:srgbClr val="592B8A"/>
                </a:solidFill>
                <a:latin typeface="Verdana" panose="020B0604030504040204" pitchFamily="34" charset="0"/>
                <a:ea typeface="Verdana" panose="020B0604030504040204" pitchFamily="34" charset="0"/>
                <a:cs typeface="Calibri"/>
              </a:rPr>
              <a:t> </a:t>
            </a:r>
            <a:r>
              <a:rPr sz="1400">
                <a:solidFill>
                  <a:srgbClr val="592B8A"/>
                </a:solidFill>
                <a:latin typeface="Verdana" panose="020B0604030504040204" pitchFamily="34" charset="0"/>
                <a:ea typeface="Verdana" panose="020B0604030504040204" pitchFamily="34" charset="0"/>
                <a:cs typeface="Calibri"/>
              </a:rPr>
              <a:t>Coast</a:t>
            </a:r>
            <a:r>
              <a:rPr sz="1400" spc="-65">
                <a:solidFill>
                  <a:srgbClr val="592B8A"/>
                </a:solidFill>
                <a:latin typeface="Verdana" panose="020B0604030504040204" pitchFamily="34" charset="0"/>
                <a:ea typeface="Verdana" panose="020B0604030504040204" pitchFamily="34" charset="0"/>
                <a:cs typeface="Calibri"/>
              </a:rPr>
              <a:t> </a:t>
            </a:r>
            <a:r>
              <a:rPr sz="1400" spc="-10">
                <a:solidFill>
                  <a:srgbClr val="592B8A"/>
                </a:solidFill>
                <a:latin typeface="Verdana" panose="020B0604030504040204" pitchFamily="34" charset="0"/>
                <a:ea typeface="Verdana" panose="020B0604030504040204" pitchFamily="34" charset="0"/>
                <a:cs typeface="Calibri"/>
              </a:rPr>
              <a:t>Chapter</a:t>
            </a:r>
            <a:endParaRPr sz="14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56282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B76D3F4D-2154-A2C1-82B1-9F54F5DC7968}"/>
              </a:ext>
            </a:extLst>
          </p:cNvPr>
          <p:cNvSpPr txBox="1">
            <a:spLocks/>
          </p:cNvSpPr>
          <p:nvPr/>
        </p:nvSpPr>
        <p:spPr>
          <a:xfrm>
            <a:off x="11067288" y="6463728"/>
            <a:ext cx="397222" cy="153888"/>
          </a:xfrm>
          <a:prstGeom prst="rect">
            <a:avLst/>
          </a:prstGeom>
        </p:spPr>
        <p:txBody>
          <a:bodyPr vert="horz" wrap="square" lIns="0" tIns="0" rIns="0" bIns="0" rtlCol="0" anchor="t">
            <a:spAutoFit/>
          </a:bodyPr>
          <a:lstStyle>
            <a:defPPr>
              <a:defRPr kern="0"/>
            </a:defPPr>
          </a:lstStyle>
          <a:p>
            <a:pPr marL="38100">
              <a:lnSpc>
                <a:spcPts val="1240"/>
              </a:lnSpc>
            </a:pPr>
            <a:fld id="{81D60167-4931-47E6-BA6A-407CBD079E47}" type="slidenum">
              <a:rPr lang="en-US" sz="1050" spc="-25" dirty="0" smtClean="0">
                <a:latin typeface="Verdana"/>
                <a:ea typeface="Verdana"/>
              </a:rPr>
              <a:pPr marL="38100">
                <a:lnSpc>
                  <a:spcPts val="1240"/>
                </a:lnSpc>
              </a:pPr>
              <a:t>19</a:t>
            </a:fld>
            <a:endParaRPr lang="en-US" sz="1050" spc="-25" dirty="0">
              <a:latin typeface="Verdana"/>
              <a:ea typeface="Verdana"/>
            </a:endParaRPr>
          </a:p>
        </p:txBody>
      </p:sp>
      <p:sp>
        <p:nvSpPr>
          <p:cNvPr id="3" name="object 2">
            <a:extLst>
              <a:ext uri="{FF2B5EF4-FFF2-40B4-BE49-F238E27FC236}">
                <a16:creationId xmlns:a16="http://schemas.microsoft.com/office/drawing/2014/main" id="{F7B71545-D3BB-40AB-1B30-C9A8850A02CF}"/>
              </a:ext>
            </a:extLst>
          </p:cNvPr>
          <p:cNvSpPr txBox="1">
            <a:spLocks noGrp="1"/>
          </p:cNvSpPr>
          <p:nvPr>
            <p:ph type="title"/>
          </p:nvPr>
        </p:nvSpPr>
        <p:spPr>
          <a:xfrm>
            <a:off x="225516" y="5563"/>
            <a:ext cx="19076665" cy="982689"/>
          </a:xfrm>
          <a:prstGeom prst="rect">
            <a:avLst/>
          </a:prstGeom>
        </p:spPr>
        <p:txBody>
          <a:bodyPr vert="horz" wrap="square" lIns="0" tIns="424545" rIns="0" bIns="0" rtlCol="0">
            <a:spAutoFit/>
          </a:bodyPr>
          <a:lstStyle/>
          <a:p>
            <a:pPr marL="264160">
              <a:lnSpc>
                <a:spcPct val="100000"/>
              </a:lnSpc>
              <a:spcBef>
                <a:spcPts val="95"/>
              </a:spcBef>
            </a:pPr>
            <a:r>
              <a:rPr lang="en-US" sz="3200">
                <a:latin typeface="Verdana" panose="020B0604030504040204" pitchFamily="34" charset="0"/>
                <a:ea typeface="Verdana" panose="020B0604030504040204" pitchFamily="34" charset="0"/>
              </a:rPr>
              <a:t>ReMA </a:t>
            </a:r>
            <a:r>
              <a:rPr sz="3200">
                <a:latin typeface="Verdana" panose="020B0604030504040204" pitchFamily="34" charset="0"/>
                <a:ea typeface="Verdana" panose="020B0604030504040204" pitchFamily="34" charset="0"/>
              </a:rPr>
              <a:t>Divisions</a:t>
            </a:r>
            <a:r>
              <a:rPr spc="-125">
                <a:latin typeface="Verdana" panose="020B0604030504040204" pitchFamily="34" charset="0"/>
                <a:ea typeface="Verdana" panose="020B0604030504040204" pitchFamily="34" charset="0"/>
              </a:rPr>
              <a:t> </a:t>
            </a:r>
            <a:r>
              <a:rPr spc="-25">
                <a:latin typeface="Verdana" panose="020B0604030504040204" pitchFamily="34" charset="0"/>
                <a:ea typeface="Verdana" panose="020B0604030504040204" pitchFamily="34" charset="0"/>
              </a:rPr>
              <a:t>(6)</a:t>
            </a:r>
          </a:p>
        </p:txBody>
      </p:sp>
      <p:sp>
        <p:nvSpPr>
          <p:cNvPr id="4" name="object 3">
            <a:extLst>
              <a:ext uri="{FF2B5EF4-FFF2-40B4-BE49-F238E27FC236}">
                <a16:creationId xmlns:a16="http://schemas.microsoft.com/office/drawing/2014/main" id="{628DEC2D-DF1A-97FF-703A-0EF0A326ABBB}"/>
              </a:ext>
            </a:extLst>
          </p:cNvPr>
          <p:cNvSpPr txBox="1"/>
          <p:nvPr/>
        </p:nvSpPr>
        <p:spPr>
          <a:xfrm>
            <a:off x="916938" y="1435695"/>
            <a:ext cx="5026661" cy="2769989"/>
          </a:xfrm>
          <a:prstGeom prst="rect">
            <a:avLst/>
          </a:prstGeom>
        </p:spPr>
        <p:txBody>
          <a:bodyPr vert="horz" wrap="square" lIns="0" tIns="104140" rIns="0" bIns="0" rtlCol="0">
            <a:spAutoFit/>
          </a:bodyPr>
          <a:lstStyle/>
          <a:p>
            <a:pPr marL="240029" indent="-227329">
              <a:lnSpc>
                <a:spcPct val="100000"/>
              </a:lnSpc>
              <a:spcBef>
                <a:spcPts val="8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Electronics</a:t>
            </a:r>
            <a:r>
              <a:rPr sz="2400" b="1" spc="-12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Ferrous</a:t>
            </a:r>
            <a:r>
              <a:rPr sz="2400" b="1" spc="-12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05"/>
              </a:spcBef>
              <a:buFont typeface="Arial"/>
              <a:buChar char="•"/>
              <a:tabLst>
                <a:tab pos="240029" algn="l"/>
              </a:tabLst>
            </a:pPr>
            <a:r>
              <a:rPr sz="2400" b="1" spc="-10">
                <a:solidFill>
                  <a:srgbClr val="592B8A"/>
                </a:solidFill>
                <a:latin typeface="Verdana" panose="020B0604030504040204" pitchFamily="34" charset="0"/>
                <a:ea typeface="Verdana" panose="020B0604030504040204" pitchFamily="34" charset="0"/>
                <a:cs typeface="Calibri"/>
              </a:rPr>
              <a:t>Non-</a:t>
            </a:r>
            <a:r>
              <a:rPr sz="2400" b="1">
                <a:solidFill>
                  <a:srgbClr val="592B8A"/>
                </a:solidFill>
                <a:latin typeface="Verdana" panose="020B0604030504040204" pitchFamily="34" charset="0"/>
                <a:ea typeface="Verdana" panose="020B0604030504040204" pitchFamily="34" charset="0"/>
                <a:cs typeface="Calibri"/>
              </a:rPr>
              <a:t>Ferrous</a:t>
            </a:r>
            <a:r>
              <a:rPr sz="2400" b="1" spc="-10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1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Paper</a:t>
            </a:r>
            <a:r>
              <a:rPr sz="2400" b="1" spc="-9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2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Plastics</a:t>
            </a:r>
            <a:r>
              <a:rPr sz="2400" b="1" spc="-10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a:p>
            <a:pPr marL="240029" indent="-227329">
              <a:lnSpc>
                <a:spcPct val="100000"/>
              </a:lnSpc>
              <a:spcBef>
                <a:spcPts val="710"/>
              </a:spcBef>
              <a:buFont typeface="Arial"/>
              <a:buChar char="•"/>
              <a:tabLst>
                <a:tab pos="240029" algn="l"/>
              </a:tabLst>
            </a:pPr>
            <a:r>
              <a:rPr sz="2400" b="1">
                <a:solidFill>
                  <a:srgbClr val="592B8A"/>
                </a:solidFill>
                <a:latin typeface="Verdana" panose="020B0604030504040204" pitchFamily="34" charset="0"/>
                <a:ea typeface="Verdana" panose="020B0604030504040204" pitchFamily="34" charset="0"/>
                <a:cs typeface="Calibri"/>
              </a:rPr>
              <a:t>Tire</a:t>
            </a:r>
            <a:r>
              <a:rPr sz="2400" b="1" spc="-4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&amp;</a:t>
            </a:r>
            <a:r>
              <a:rPr sz="2400" b="1" spc="-3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Rubber</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Division</a:t>
            </a:r>
            <a:endParaRPr sz="24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70459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id="{42983751-41D1-0BE9-3551-1EFB2FFE1C64}"/>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115570">
              <a:lnSpc>
                <a:spcPts val="1240"/>
              </a:lnSpc>
            </a:pPr>
            <a:fld id="{81D60167-4931-47E6-BA6A-407CBD079E47}" type="slidenum">
              <a:rPr lang="en-US" sz="1100" spc="-50" smtClean="0">
                <a:latin typeface="Verdana" panose="020B0604030504040204" pitchFamily="34" charset="0"/>
                <a:ea typeface="Verdana" panose="020B0604030504040204" pitchFamily="34" charset="0"/>
              </a:rPr>
              <a:pPr marL="115570">
                <a:lnSpc>
                  <a:spcPts val="1240"/>
                </a:lnSpc>
              </a:pPr>
              <a:t>2</a:t>
            </a:fld>
            <a:endParaRPr lang="en-US" sz="1100" spc="-50">
              <a:latin typeface="Verdana" panose="020B0604030504040204" pitchFamily="34" charset="0"/>
              <a:ea typeface="Verdana" panose="020B0604030504040204" pitchFamily="34" charset="0"/>
            </a:endParaRPr>
          </a:p>
        </p:txBody>
      </p:sp>
      <p:sp>
        <p:nvSpPr>
          <p:cNvPr id="26" name="object 3">
            <a:extLst>
              <a:ext uri="{FF2B5EF4-FFF2-40B4-BE49-F238E27FC236}">
                <a16:creationId xmlns:a16="http://schemas.microsoft.com/office/drawing/2014/main" id="{C6E547CA-7B15-E2C6-F170-918DC2CA0C22}"/>
              </a:ext>
            </a:extLst>
          </p:cNvPr>
          <p:cNvSpPr txBox="1"/>
          <p:nvPr/>
        </p:nvSpPr>
        <p:spPr>
          <a:xfrm>
            <a:off x="916939" y="1484463"/>
            <a:ext cx="10311130" cy="3774175"/>
          </a:xfrm>
          <a:prstGeom prst="rect">
            <a:avLst/>
          </a:prstGeom>
        </p:spPr>
        <p:txBody>
          <a:bodyPr vert="horz" wrap="square" lIns="0" tIns="12065" rIns="0" bIns="0" rtlCol="0">
            <a:spAutoFit/>
          </a:bodyPr>
          <a:lstStyle/>
          <a:p>
            <a:pPr marL="12700">
              <a:lnSpc>
                <a:spcPts val="3329"/>
              </a:lnSpc>
              <a:spcBef>
                <a:spcPts val="95"/>
              </a:spcBef>
            </a:pPr>
            <a:r>
              <a:rPr sz="2400" b="1">
                <a:solidFill>
                  <a:srgbClr val="592B8A"/>
                </a:solidFill>
                <a:latin typeface="Verdana" panose="020B0604030504040204" pitchFamily="34" charset="0"/>
                <a:ea typeface="Verdana" panose="020B0604030504040204" pitchFamily="34" charset="0"/>
                <a:cs typeface="Calibri"/>
              </a:rPr>
              <a:t>Leadership</a:t>
            </a:r>
            <a:r>
              <a:rPr sz="2400" b="1" spc="-35">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has</a:t>
            </a:r>
            <a:r>
              <a:rPr sz="2400" b="1" spc="-6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several</a:t>
            </a:r>
            <a:r>
              <a:rPr sz="2400" b="1" spc="-35">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components:</a:t>
            </a:r>
            <a:endParaRPr sz="2400">
              <a:solidFill>
                <a:srgbClr val="592B8A"/>
              </a:solidFill>
              <a:latin typeface="Verdana" panose="020B0604030504040204" pitchFamily="34" charset="0"/>
              <a:ea typeface="Verdana" panose="020B0604030504040204" pitchFamily="34" charset="0"/>
              <a:cs typeface="Calibri"/>
            </a:endParaRPr>
          </a:p>
          <a:p>
            <a:pPr marL="696595" marR="236854" indent="-227329">
              <a:lnSpc>
                <a:spcPct val="81700"/>
              </a:lnSpc>
              <a:spcBef>
                <a:spcPts val="500"/>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Governance</a:t>
            </a:r>
            <a:r>
              <a:rPr lang="en-US" i="1" u="sng">
                <a:solidFill>
                  <a:srgbClr val="592B8A"/>
                </a:solidFill>
                <a:latin typeface="Abadi" panose="020B0604020104020204" pitchFamily="34" charset="0"/>
                <a:ea typeface="Verdana" panose="020B0604030504040204" pitchFamily="34" charset="0"/>
                <a:cs typeface="Calibri"/>
              </a:rPr>
              <a:t>:</a:t>
            </a:r>
            <a:r>
              <a:rPr spc="-9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with</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decision</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making</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authority</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having</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fiduciary</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responsibilities</a:t>
            </a:r>
            <a:r>
              <a:rPr sz="1600" spc="-45">
                <a:solidFill>
                  <a:srgbClr val="592B8A"/>
                </a:solidFill>
                <a:latin typeface="Abadi" panose="020B0604020104020204" pitchFamily="34" charset="0"/>
                <a:ea typeface="Verdana" panose="020B0604030504040204" pitchFamily="34" charset="0"/>
                <a:cs typeface="Calibri"/>
              </a:rPr>
              <a:t> </a:t>
            </a:r>
            <a:r>
              <a:rPr sz="1600" spc="-25">
                <a:solidFill>
                  <a:srgbClr val="592B8A"/>
                </a:solidFill>
                <a:latin typeface="Abadi" panose="020B0604020104020204" pitchFamily="34" charset="0"/>
                <a:ea typeface="Verdana" panose="020B0604030504040204" pitchFamily="34" charset="0"/>
                <a:cs typeface="Calibri"/>
              </a:rPr>
              <a:t>for </a:t>
            </a:r>
            <a:r>
              <a:rPr sz="1600">
                <a:solidFill>
                  <a:srgbClr val="592B8A"/>
                </a:solidFill>
                <a:latin typeface="Abadi" panose="020B0604020104020204" pitchFamily="34" charset="0"/>
                <a:ea typeface="Verdana" panose="020B0604030504040204" pitchFamily="34" charset="0"/>
                <a:cs typeface="Calibri"/>
              </a:rPr>
              <a:t>the</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Association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noted</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bylaws.</a:t>
            </a:r>
            <a:endParaRPr sz="1600">
              <a:solidFill>
                <a:srgbClr val="592B8A"/>
              </a:solidFill>
              <a:latin typeface="Abadi" panose="020B0604020104020204" pitchFamily="34" charset="0"/>
              <a:ea typeface="Verdana" panose="020B0604030504040204" pitchFamily="34" charset="0"/>
              <a:cs typeface="Calibri"/>
            </a:endParaRPr>
          </a:p>
          <a:p>
            <a:pPr marL="697230" marR="52069" indent="-227329">
              <a:lnSpc>
                <a:spcPct val="81700"/>
              </a:lnSpc>
              <a:spcBef>
                <a:spcPts val="420"/>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Council</a:t>
            </a:r>
            <a:r>
              <a:rPr lang="en-US" i="1" u="sng">
                <a:solidFill>
                  <a:srgbClr val="592B8A"/>
                </a:solidFill>
                <a:latin typeface="Abadi" panose="020B0604020104020204" pitchFamily="34" charset="0"/>
                <a:ea typeface="Verdana" panose="020B0604030504040204" pitchFamily="34" charset="0"/>
                <a:cs typeface="Calibri"/>
              </a:rPr>
              <a:t>s:</a:t>
            </a:r>
            <a:r>
              <a:rPr spc="-11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Shared</a:t>
            </a:r>
            <a:r>
              <a:rPr sz="1600" spc="-6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interest</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groups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(also</a:t>
            </a:r>
            <a:r>
              <a:rPr sz="1600" spc="-7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called</a:t>
            </a:r>
            <a:r>
              <a:rPr sz="1600" spc="-7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Networks)</a:t>
            </a:r>
            <a:r>
              <a:rPr sz="1600" spc="-8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provide</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forums</a:t>
            </a:r>
            <a:r>
              <a:rPr sz="1600" spc="-8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individuals</a:t>
            </a:r>
            <a:r>
              <a:rPr sz="1600" spc="-40">
                <a:solidFill>
                  <a:srgbClr val="592B8A"/>
                </a:solidFill>
                <a:latin typeface="Abadi" panose="020B0604020104020204" pitchFamily="34" charset="0"/>
                <a:ea typeface="Verdana" panose="020B0604030504040204" pitchFamily="34" charset="0"/>
                <a:cs typeface="Calibri"/>
              </a:rPr>
              <a:t> </a:t>
            </a:r>
            <a:r>
              <a:rPr sz="1600" spc="-20">
                <a:solidFill>
                  <a:srgbClr val="592B8A"/>
                </a:solidFill>
                <a:latin typeface="Abadi" panose="020B0604020104020204" pitchFamily="34" charset="0"/>
                <a:ea typeface="Verdana" panose="020B0604030504040204" pitchFamily="34" charset="0"/>
                <a:cs typeface="Calibri"/>
              </a:rPr>
              <a:t>with </a:t>
            </a:r>
            <a:r>
              <a:rPr sz="1600">
                <a:solidFill>
                  <a:srgbClr val="592B8A"/>
                </a:solidFill>
                <a:latin typeface="Abadi" panose="020B0604020104020204" pitchFamily="34" charset="0"/>
                <a:ea typeface="Verdana" panose="020B0604030504040204" pitchFamily="34" charset="0"/>
                <a:cs typeface="Calibri"/>
              </a:rPr>
              <a:t>common</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interests</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gather</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share</a:t>
            </a:r>
            <a:r>
              <a:rPr sz="1600" spc="-5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information</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best</a:t>
            </a:r>
            <a:r>
              <a:rPr sz="1600" spc="-5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practices.</a:t>
            </a:r>
            <a:endParaRPr sz="1600">
              <a:solidFill>
                <a:srgbClr val="592B8A"/>
              </a:solidFill>
              <a:latin typeface="Abadi" panose="020B0604020104020204" pitchFamily="34" charset="0"/>
              <a:ea typeface="Verdana" panose="020B0604030504040204" pitchFamily="34" charset="0"/>
              <a:cs typeface="Calibri"/>
            </a:endParaRPr>
          </a:p>
          <a:p>
            <a:pPr marL="696595" marR="222250" indent="-227329">
              <a:lnSpc>
                <a:spcPct val="81700"/>
              </a:lnSpc>
              <a:spcBef>
                <a:spcPts val="439"/>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Advisory</a:t>
            </a:r>
            <a:r>
              <a:rPr i="1" u="sng" spc="-90">
                <a:solidFill>
                  <a:srgbClr val="592B8A"/>
                </a:solidFill>
                <a:latin typeface="Abadi" panose="020B0604020104020204" pitchFamily="34" charset="0"/>
                <a:ea typeface="Verdana" panose="020B0604030504040204" pitchFamily="34" charset="0"/>
                <a:cs typeface="Calibri"/>
              </a:rPr>
              <a:t> </a:t>
            </a:r>
            <a:r>
              <a:rPr i="1" u="sng">
                <a:solidFill>
                  <a:srgbClr val="592B8A"/>
                </a:solidFill>
                <a:latin typeface="Abadi" panose="020B0604020104020204" pitchFamily="34" charset="0"/>
                <a:ea typeface="Verdana" panose="020B0604030504040204" pitchFamily="34" charset="0"/>
                <a:cs typeface="Calibri"/>
              </a:rPr>
              <a:t>Groups</a:t>
            </a:r>
            <a:r>
              <a:rPr lang="en-US" i="1" u="sng">
                <a:solidFill>
                  <a:srgbClr val="592B8A"/>
                </a:solidFill>
                <a:latin typeface="Abadi" panose="020B0604020104020204" pitchFamily="34" charset="0"/>
                <a:ea typeface="Verdana" panose="020B0604030504040204" pitchFamily="34" charset="0"/>
                <a:cs typeface="Calibri"/>
              </a:rPr>
              <a:t>:</a:t>
            </a:r>
            <a:r>
              <a:rPr spc="-9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provide</a:t>
            </a:r>
            <a:r>
              <a:rPr sz="1600" spc="-2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forums</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members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weigh</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on</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key</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issues</a:t>
            </a:r>
            <a:r>
              <a:rPr sz="1600" spc="-6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facing </a:t>
            </a:r>
            <a:r>
              <a:rPr sz="1600">
                <a:solidFill>
                  <a:srgbClr val="592B8A"/>
                </a:solidFill>
                <a:latin typeface="Abadi" panose="020B0604020104020204" pitchFamily="34" charset="0"/>
                <a:ea typeface="Verdana" panose="020B0604030504040204" pitchFamily="34" charset="0"/>
                <a:cs typeface="Calibri"/>
              </a:rPr>
              <a:t>the</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Association.</a:t>
            </a:r>
            <a:endParaRPr sz="1600">
              <a:solidFill>
                <a:srgbClr val="592B8A"/>
              </a:solidFill>
              <a:latin typeface="Abadi" panose="020B0604020104020204" pitchFamily="34" charset="0"/>
              <a:ea typeface="Verdana" panose="020B0604030504040204" pitchFamily="34" charset="0"/>
              <a:cs typeface="Calibri"/>
            </a:endParaRPr>
          </a:p>
          <a:p>
            <a:pPr marL="696595" marR="116839" indent="-227329">
              <a:lnSpc>
                <a:spcPct val="81700"/>
              </a:lnSpc>
              <a:spcBef>
                <a:spcPts val="434"/>
              </a:spcBef>
              <a:buFont typeface="Arial"/>
              <a:buChar char="•"/>
              <a:tabLst>
                <a:tab pos="698500" algn="l"/>
              </a:tabLst>
            </a:pPr>
            <a:r>
              <a:rPr i="1" u="sng">
                <a:solidFill>
                  <a:srgbClr val="592B8A"/>
                </a:solidFill>
                <a:latin typeface="Abadi" panose="020B0604020104020204" pitchFamily="34" charset="0"/>
                <a:ea typeface="Verdana" panose="020B0604030504040204" pitchFamily="34" charset="0"/>
                <a:cs typeface="Calibri"/>
              </a:rPr>
              <a:t>Working</a:t>
            </a:r>
            <a:r>
              <a:rPr i="1" u="sng" spc="-85">
                <a:solidFill>
                  <a:srgbClr val="592B8A"/>
                </a:solidFill>
                <a:latin typeface="Abadi" panose="020B0604020104020204" pitchFamily="34" charset="0"/>
                <a:ea typeface="Verdana" panose="020B0604030504040204" pitchFamily="34" charset="0"/>
                <a:cs typeface="Calibri"/>
              </a:rPr>
              <a:t> </a:t>
            </a:r>
            <a:r>
              <a:rPr i="1" u="sng">
                <a:solidFill>
                  <a:srgbClr val="592B8A"/>
                </a:solidFill>
                <a:latin typeface="Abadi" panose="020B0604020104020204" pitchFamily="34" charset="0"/>
                <a:ea typeface="Verdana" panose="020B0604030504040204" pitchFamily="34" charset="0"/>
                <a:cs typeface="Calibri"/>
              </a:rPr>
              <a:t>Groups</a:t>
            </a:r>
            <a:r>
              <a:rPr lang="en-US" i="1" u="sng">
                <a:solidFill>
                  <a:srgbClr val="592B8A"/>
                </a:solidFill>
                <a:latin typeface="Abadi" panose="020B0604020104020204" pitchFamily="34" charset="0"/>
                <a:ea typeface="Verdana" panose="020B0604030504040204" pitchFamily="34" charset="0"/>
                <a:cs typeface="Calibri"/>
              </a:rPr>
              <a:t>:</a:t>
            </a:r>
            <a:r>
              <a:rPr spc="-8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Groups</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formed</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7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specific</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task</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of</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limited</a:t>
            </a:r>
            <a:r>
              <a:rPr sz="1600" spc="-3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duration</a:t>
            </a:r>
            <a:r>
              <a:rPr sz="1600" spc="-5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that</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report</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their</a:t>
            </a:r>
            <a:r>
              <a:rPr sz="1600" spc="-60">
                <a:solidFill>
                  <a:srgbClr val="592B8A"/>
                </a:solidFill>
                <a:latin typeface="Abadi" panose="020B0604020104020204" pitchFamily="34" charset="0"/>
                <a:ea typeface="Verdana" panose="020B0604030504040204" pitchFamily="34" charset="0"/>
                <a:cs typeface="Calibri"/>
              </a:rPr>
              <a:t> </a:t>
            </a:r>
            <a:r>
              <a:rPr sz="1600" spc="-20">
                <a:solidFill>
                  <a:srgbClr val="592B8A"/>
                </a:solidFill>
                <a:latin typeface="Abadi" panose="020B0604020104020204" pitchFamily="34" charset="0"/>
                <a:ea typeface="Verdana" panose="020B0604030504040204" pitchFamily="34" charset="0"/>
                <a:cs typeface="Calibri"/>
              </a:rPr>
              <a:t>work </a:t>
            </a:r>
            <a:r>
              <a:rPr sz="1600">
                <a:solidFill>
                  <a:srgbClr val="592B8A"/>
                </a:solidFill>
                <a:latin typeface="Abadi" panose="020B0604020104020204" pitchFamily="34" charset="0"/>
                <a:ea typeface="Verdana" panose="020B0604030504040204" pitchFamily="34" charset="0"/>
                <a:cs typeface="Calibri"/>
              </a:rPr>
              <a:t>directly</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to</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the</a:t>
            </a:r>
            <a:r>
              <a:rPr sz="1600" spc="-45">
                <a:solidFill>
                  <a:srgbClr val="592B8A"/>
                </a:solidFill>
                <a:latin typeface="Abadi" panose="020B0604020104020204" pitchFamily="34" charset="0"/>
                <a:ea typeface="Verdana" panose="020B0604030504040204" pitchFamily="34" charset="0"/>
                <a:cs typeface="Calibri"/>
              </a:rPr>
              <a:t> </a:t>
            </a:r>
            <a:r>
              <a:rPr lang="en-US" sz="1600">
                <a:solidFill>
                  <a:srgbClr val="592B8A"/>
                </a:solidFill>
                <a:latin typeface="Abadi" panose="020B0604020104020204" pitchFamily="34" charset="0"/>
                <a:ea typeface="Verdana" panose="020B0604030504040204" pitchFamily="34" charset="0"/>
                <a:cs typeface="Calibri"/>
              </a:rPr>
              <a:t>ReMA</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Board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of</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Directors.</a:t>
            </a:r>
            <a:endParaRPr sz="1600">
              <a:solidFill>
                <a:srgbClr val="592B8A"/>
              </a:solidFill>
              <a:latin typeface="Abadi" panose="020B0604020104020204" pitchFamily="34" charset="0"/>
              <a:ea typeface="Verdana" panose="020B0604030504040204" pitchFamily="34" charset="0"/>
              <a:cs typeface="Calibri"/>
            </a:endParaRPr>
          </a:p>
          <a:p>
            <a:pPr>
              <a:lnSpc>
                <a:spcPct val="100000"/>
              </a:lnSpc>
              <a:spcBef>
                <a:spcPts val="270"/>
              </a:spcBef>
              <a:buFont typeface="Arial"/>
              <a:buChar char="•"/>
            </a:pPr>
            <a:endParaRPr>
              <a:solidFill>
                <a:srgbClr val="592B8A"/>
              </a:solidFill>
              <a:latin typeface="Verdana" panose="020B0604030504040204" pitchFamily="34" charset="0"/>
              <a:ea typeface="Verdana" panose="020B0604030504040204" pitchFamily="34" charset="0"/>
              <a:cs typeface="Calibri"/>
            </a:endParaRPr>
          </a:p>
          <a:p>
            <a:pPr marL="12700">
              <a:lnSpc>
                <a:spcPts val="3329"/>
              </a:lnSpc>
            </a:pPr>
            <a:r>
              <a:rPr sz="2400" b="1">
                <a:solidFill>
                  <a:srgbClr val="592B8A"/>
                </a:solidFill>
                <a:latin typeface="Verdana" panose="020B0604030504040204" pitchFamily="34" charset="0"/>
                <a:ea typeface="Verdana" panose="020B0604030504040204" pitchFamily="34" charset="0"/>
                <a:cs typeface="Calibri"/>
              </a:rPr>
              <a:t>Leadership</a:t>
            </a:r>
            <a:r>
              <a:rPr sz="2400" b="1" spc="-11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Support</a:t>
            </a:r>
            <a:endParaRPr sz="2400">
              <a:solidFill>
                <a:srgbClr val="592B8A"/>
              </a:solidFill>
              <a:latin typeface="Verdana" panose="020B0604030504040204" pitchFamily="34" charset="0"/>
              <a:ea typeface="Verdana" panose="020B0604030504040204" pitchFamily="34" charset="0"/>
              <a:cs typeface="Calibri"/>
            </a:endParaRPr>
          </a:p>
          <a:p>
            <a:pPr marL="696595" marR="5080" indent="-227329">
              <a:lnSpc>
                <a:spcPct val="81100"/>
              </a:lnSpc>
              <a:spcBef>
                <a:spcPts val="520"/>
              </a:spcBef>
              <a:buFont typeface="Arial"/>
              <a:buChar char="•"/>
              <a:tabLst>
                <a:tab pos="697865" algn="l"/>
              </a:tabLst>
            </a:pPr>
            <a:r>
              <a:rPr sz="1600">
                <a:solidFill>
                  <a:srgbClr val="592B8A"/>
                </a:solidFill>
                <a:latin typeface="Abadi" panose="020B0604020104020204" pitchFamily="34" charset="0"/>
                <a:ea typeface="Verdana" panose="020B0604030504040204" pitchFamily="34" charset="0"/>
                <a:cs typeface="Calibri"/>
              </a:rPr>
              <a:t>Staff</a:t>
            </a:r>
            <a:r>
              <a:rPr sz="1600" spc="-6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are</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responsible</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acting</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a:t>
            </a:r>
            <a:r>
              <a:rPr sz="1600" spc="-4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resource,</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identifying</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issues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for</a:t>
            </a:r>
            <a:r>
              <a:rPr sz="1600" spc="-4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consideration</a:t>
            </a:r>
            <a:r>
              <a:rPr sz="1600" spc="-4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providing</a:t>
            </a:r>
            <a:r>
              <a:rPr sz="1600" spc="-3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input </a:t>
            </a:r>
            <a:r>
              <a:rPr sz="1600">
                <a:solidFill>
                  <a:srgbClr val="592B8A"/>
                </a:solidFill>
                <a:latin typeface="Abadi" panose="020B0604020104020204" pitchFamily="34" charset="0"/>
                <a:ea typeface="Verdana" panose="020B0604030504040204" pitchFamily="34" charset="0"/>
                <a:cs typeface="Calibri"/>
              </a:rPr>
              <a:t>to</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inform</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decision</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making</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by</a:t>
            </a:r>
            <a:r>
              <a:rPr sz="1600" spc="-4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governance</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entities,</a:t>
            </a:r>
            <a:r>
              <a:rPr sz="1600" spc="-6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guiding</a:t>
            </a:r>
            <a:r>
              <a:rPr sz="1600" spc="-35">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discussions</a:t>
            </a:r>
            <a:r>
              <a:rPr sz="1600" spc="-5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and</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providing</a:t>
            </a:r>
            <a:r>
              <a:rPr sz="1600" spc="-40">
                <a:solidFill>
                  <a:srgbClr val="592B8A"/>
                </a:solidFill>
                <a:latin typeface="Abadi" panose="020B0604020104020204" pitchFamily="34" charset="0"/>
                <a:ea typeface="Verdana" panose="020B0604030504040204" pitchFamily="34" charset="0"/>
                <a:cs typeface="Calibri"/>
              </a:rPr>
              <a:t> </a:t>
            </a:r>
            <a:r>
              <a:rPr sz="1600">
                <a:solidFill>
                  <a:srgbClr val="592B8A"/>
                </a:solidFill>
                <a:latin typeface="Abadi" panose="020B0604020104020204" pitchFamily="34" charset="0"/>
                <a:ea typeface="Verdana" panose="020B0604030504040204" pitchFamily="34" charset="0"/>
                <a:cs typeface="Calibri"/>
              </a:rPr>
              <a:t>support</a:t>
            </a:r>
            <a:r>
              <a:rPr sz="1600" spc="-55">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within generative</a:t>
            </a:r>
            <a:r>
              <a:rPr sz="1600" spc="-60">
                <a:solidFill>
                  <a:srgbClr val="592B8A"/>
                </a:solidFill>
                <a:latin typeface="Abadi" panose="020B0604020104020204" pitchFamily="34" charset="0"/>
                <a:ea typeface="Verdana" panose="020B0604030504040204" pitchFamily="34" charset="0"/>
                <a:cs typeface="Calibri"/>
              </a:rPr>
              <a:t> </a:t>
            </a:r>
            <a:r>
              <a:rPr sz="1600" spc="-10">
                <a:solidFill>
                  <a:srgbClr val="592B8A"/>
                </a:solidFill>
                <a:latin typeface="Abadi" panose="020B0604020104020204" pitchFamily="34" charset="0"/>
                <a:ea typeface="Verdana" panose="020B0604030504040204" pitchFamily="34" charset="0"/>
                <a:cs typeface="Calibri"/>
              </a:rPr>
              <a:t>groups.</a:t>
            </a:r>
            <a:endParaRPr sz="1600">
              <a:solidFill>
                <a:srgbClr val="592B8A"/>
              </a:solidFill>
              <a:latin typeface="Abadi" panose="020B0604020104020204" pitchFamily="34" charset="0"/>
              <a:ea typeface="Verdana" panose="020B0604030504040204" pitchFamily="34" charset="0"/>
              <a:cs typeface="Calibri"/>
            </a:endParaRPr>
          </a:p>
        </p:txBody>
      </p:sp>
      <p:sp>
        <p:nvSpPr>
          <p:cNvPr id="2" name="object 41">
            <a:extLst>
              <a:ext uri="{FF2B5EF4-FFF2-40B4-BE49-F238E27FC236}">
                <a16:creationId xmlns:a16="http://schemas.microsoft.com/office/drawing/2014/main" id="{90EC6BF2-AD46-F438-8006-8A1982D496F1}"/>
              </a:ext>
            </a:extLst>
          </p:cNvPr>
          <p:cNvSpPr txBox="1">
            <a:spLocks/>
          </p:cNvSpPr>
          <p:nvPr/>
        </p:nvSpPr>
        <p:spPr>
          <a:xfrm>
            <a:off x="202020" y="152400"/>
            <a:ext cx="11740967" cy="566181"/>
          </a:xfrm>
          <a:prstGeom prst="rect">
            <a:avLst/>
          </a:prstGeom>
        </p:spPr>
        <p:txBody>
          <a:bodyPr vert="horz" wrap="square" lIns="0" tIns="12065" rIns="0" bIns="0" rtlCol="0" anchor="t">
            <a:sp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12700">
              <a:lnSpc>
                <a:spcPct val="100000"/>
              </a:lnSpc>
              <a:spcBef>
                <a:spcPts val="95"/>
              </a:spcBef>
            </a:pPr>
            <a:r>
              <a:rPr lang="en-US" spc="-10">
                <a:latin typeface="Verdana" panose="020B0604030504040204" pitchFamily="34" charset="0"/>
                <a:ea typeface="Verdana" panose="020B0604030504040204" pitchFamily="34" charset="0"/>
              </a:rPr>
              <a:t>ReMA Leadership</a:t>
            </a:r>
          </a:p>
        </p:txBody>
      </p:sp>
    </p:spTree>
    <p:extLst>
      <p:ext uri="{BB962C8B-B14F-4D97-AF65-F5344CB8AC3E}">
        <p14:creationId xmlns:p14="http://schemas.microsoft.com/office/powerpoint/2010/main" val="175821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1B35CAB-E384-42C4-CECB-0025BDF9E8B3}"/>
              </a:ext>
            </a:extLst>
          </p:cNvPr>
          <p:cNvSpPr txBox="1">
            <a:spLocks noGrp="1"/>
          </p:cNvSpPr>
          <p:nvPr>
            <p:ph type="title"/>
          </p:nvPr>
        </p:nvSpPr>
        <p:spPr>
          <a:xfrm>
            <a:off x="916939" y="112998"/>
            <a:ext cx="10086975" cy="973664"/>
          </a:xfrm>
          <a:prstGeom prst="rect">
            <a:avLst/>
          </a:prstGeom>
        </p:spPr>
        <p:txBody>
          <a:bodyPr vert="horz" wrap="square" lIns="0" tIns="60960" rIns="0" bIns="0" rtlCol="0">
            <a:spAutoFit/>
          </a:bodyPr>
          <a:lstStyle/>
          <a:p>
            <a:pPr marL="12700">
              <a:lnSpc>
                <a:spcPct val="100000"/>
              </a:lnSpc>
              <a:spcBef>
                <a:spcPts val="480"/>
              </a:spcBef>
            </a:pPr>
            <a:r>
              <a:rPr sz="3200" spc="-60">
                <a:latin typeface="Verdana" panose="020B0604030504040204" pitchFamily="34" charset="0"/>
                <a:ea typeface="Verdana" panose="020B0604030504040204" pitchFamily="34" charset="0"/>
                <a:cs typeface="Calibri Light"/>
              </a:rPr>
              <a:t>Separate</a:t>
            </a:r>
            <a:r>
              <a:rPr spc="-215">
                <a:latin typeface="Verdana" panose="020B0604030504040204" pitchFamily="34" charset="0"/>
                <a:ea typeface="Verdana" panose="020B0604030504040204" pitchFamily="34" charset="0"/>
                <a:cs typeface="Calibri Light"/>
              </a:rPr>
              <a:t> </a:t>
            </a:r>
            <a:r>
              <a:rPr spc="-35">
                <a:latin typeface="Verdana" panose="020B0604030504040204" pitchFamily="34" charset="0"/>
                <a:ea typeface="Verdana" panose="020B0604030504040204" pitchFamily="34" charset="0"/>
                <a:cs typeface="Calibri Light"/>
              </a:rPr>
              <a:t>Legal</a:t>
            </a:r>
            <a:r>
              <a:rPr spc="-210">
                <a:latin typeface="Verdana" panose="020B0604030504040204" pitchFamily="34" charset="0"/>
                <a:ea typeface="Verdana" panose="020B0604030504040204" pitchFamily="34" charset="0"/>
                <a:cs typeface="Calibri Light"/>
              </a:rPr>
              <a:t> </a:t>
            </a:r>
            <a:r>
              <a:rPr spc="-10">
                <a:latin typeface="Verdana" panose="020B0604030504040204" pitchFamily="34" charset="0"/>
                <a:ea typeface="Verdana" panose="020B0604030504040204" pitchFamily="34" charset="0"/>
                <a:cs typeface="Calibri Light"/>
              </a:rPr>
              <a:t>Entities</a:t>
            </a:r>
            <a:endParaRPr>
              <a:latin typeface="Verdana" panose="020B0604030504040204" pitchFamily="34" charset="0"/>
              <a:ea typeface="Verdana" panose="020B0604030504040204" pitchFamily="34" charset="0"/>
              <a:cs typeface="Calibri Light"/>
            </a:endParaRPr>
          </a:p>
          <a:p>
            <a:pPr marL="12700" marR="5080">
              <a:lnSpc>
                <a:spcPts val="1300"/>
              </a:lnSpc>
              <a:spcBef>
                <a:spcPts val="259"/>
              </a:spcBef>
            </a:pPr>
            <a:r>
              <a:rPr sz="1050" b="0">
                <a:latin typeface="Verdana" panose="020B0604030504040204" pitchFamily="34" charset="0"/>
                <a:ea typeface="Verdana" panose="020B0604030504040204" pitchFamily="34" charset="0"/>
              </a:rPr>
              <a:t>[</a:t>
            </a:r>
            <a:r>
              <a:rPr sz="1050" b="0" i="1">
                <a:latin typeface="Verdana" panose="020B0604030504040204" pitchFamily="34" charset="0"/>
                <a:ea typeface="Verdana" panose="020B0604030504040204" pitchFamily="34" charset="0"/>
              </a:rPr>
              <a:t>each</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formed</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15">
                <a:latin typeface="Verdana" panose="020B0604030504040204" pitchFamily="34" charset="0"/>
                <a:ea typeface="Verdana" panose="020B0604030504040204" pitchFamily="34" charset="0"/>
              </a:rPr>
              <a:t> </a:t>
            </a:r>
            <a:r>
              <a:rPr lang="en-US" sz="1050" b="0" i="1">
                <a:latin typeface="Verdana" panose="020B0604030504040204" pitchFamily="34" charset="0"/>
                <a:ea typeface="Verdana" panose="020B0604030504040204" pitchFamily="34" charset="0"/>
              </a:rPr>
              <a:t>ReMA</a:t>
            </a:r>
            <a:r>
              <a:rPr sz="1050" b="0" i="1">
                <a:latin typeface="Verdana" panose="020B0604030504040204" pitchFamily="34" charset="0"/>
                <a:ea typeface="Verdana" panose="020B0604030504040204" pitchFamily="34" charset="0"/>
              </a:rPr>
              <a:t>,</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but</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set</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up</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as</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separate</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legal</a:t>
            </a:r>
            <a:r>
              <a:rPr sz="1050" b="0" i="1" spc="-5">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organizations</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with</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their</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own</a:t>
            </a:r>
            <a:r>
              <a:rPr sz="1050" b="0" i="1" spc="-1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bylaws</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and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policies,</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and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each</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have</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Boards</a:t>
            </a:r>
            <a:r>
              <a:rPr sz="1050" b="0" i="1" spc="-1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either</a:t>
            </a:r>
            <a:r>
              <a:rPr sz="1050" b="0" i="1" spc="-20">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appointed</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or</a:t>
            </a:r>
            <a:r>
              <a:rPr sz="1050" b="0" i="1" spc="-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confirmed</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by</a:t>
            </a:r>
            <a:r>
              <a:rPr sz="1050" b="0" i="1" spc="-15">
                <a:latin typeface="Verdana" panose="020B0604030504040204" pitchFamily="34" charset="0"/>
                <a:ea typeface="Verdana" panose="020B0604030504040204" pitchFamily="34" charset="0"/>
              </a:rPr>
              <a:t> </a:t>
            </a:r>
            <a:r>
              <a:rPr lang="en-US" sz="1050" b="0" i="1" spc="-10">
                <a:latin typeface="Verdana" panose="020B0604030504040204" pitchFamily="34" charset="0"/>
                <a:ea typeface="Verdana" panose="020B0604030504040204" pitchFamily="34" charset="0"/>
              </a:rPr>
              <a:t>ReMA</a:t>
            </a:r>
            <a:r>
              <a:rPr sz="1050" b="0" i="1" spc="-10">
                <a:latin typeface="Verdana" panose="020B0604030504040204" pitchFamily="34" charset="0"/>
                <a:ea typeface="Verdana" panose="020B0604030504040204" pitchFamily="34" charset="0"/>
              </a:rPr>
              <a:t>’s </a:t>
            </a:r>
            <a:r>
              <a:rPr sz="1050" b="0" i="1">
                <a:latin typeface="Verdana" panose="020B0604030504040204" pitchFamily="34" charset="0"/>
                <a:ea typeface="Verdana" panose="020B0604030504040204" pitchFamily="34" charset="0"/>
              </a:rPr>
              <a:t>Board</a:t>
            </a:r>
            <a:r>
              <a:rPr sz="1050" b="0" i="1" spc="-2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of</a:t>
            </a:r>
            <a:r>
              <a:rPr sz="1050" b="0" i="1" spc="-30">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Directors</a:t>
            </a:r>
            <a:r>
              <a:rPr sz="1050" b="0" i="1" spc="-4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or</a:t>
            </a:r>
            <a:r>
              <a:rPr sz="1050" b="0" i="1" spc="-25">
                <a:latin typeface="Verdana" panose="020B0604030504040204" pitchFamily="34" charset="0"/>
                <a:ea typeface="Verdana" panose="020B0604030504040204" pitchFamily="34" charset="0"/>
              </a:rPr>
              <a:t> </a:t>
            </a:r>
            <a:r>
              <a:rPr sz="1050" b="0" i="1">
                <a:latin typeface="Verdana" panose="020B0604030504040204" pitchFamily="34" charset="0"/>
                <a:ea typeface="Verdana" panose="020B0604030504040204" pitchFamily="34" charset="0"/>
              </a:rPr>
              <a:t>Executive</a:t>
            </a:r>
            <a:r>
              <a:rPr sz="1050" b="0" i="1" spc="-20">
                <a:latin typeface="Verdana" panose="020B0604030504040204" pitchFamily="34" charset="0"/>
                <a:ea typeface="Verdana" panose="020B0604030504040204" pitchFamily="34" charset="0"/>
              </a:rPr>
              <a:t> </a:t>
            </a:r>
            <a:r>
              <a:rPr sz="1050" b="0" i="1" spc="-10">
                <a:latin typeface="Verdana" panose="020B0604030504040204" pitchFamily="34" charset="0"/>
                <a:ea typeface="Verdana" panose="020B0604030504040204" pitchFamily="34" charset="0"/>
              </a:rPr>
              <a:t>Committee]</a:t>
            </a:r>
            <a:endParaRPr sz="1050">
              <a:latin typeface="Verdana" panose="020B0604030504040204" pitchFamily="34" charset="0"/>
              <a:ea typeface="Verdana" panose="020B0604030504040204" pitchFamily="34" charset="0"/>
            </a:endParaRPr>
          </a:p>
        </p:txBody>
      </p:sp>
      <p:sp>
        <p:nvSpPr>
          <p:cNvPr id="3" name="object 3">
            <a:extLst>
              <a:ext uri="{FF2B5EF4-FFF2-40B4-BE49-F238E27FC236}">
                <a16:creationId xmlns:a16="http://schemas.microsoft.com/office/drawing/2014/main" id="{962EDA94-C7D7-BFD1-8B96-FBE34C3F3656}"/>
              </a:ext>
            </a:extLst>
          </p:cNvPr>
          <p:cNvSpPr txBox="1"/>
          <p:nvPr/>
        </p:nvSpPr>
        <p:spPr>
          <a:xfrm>
            <a:off x="1219200" y="1442835"/>
            <a:ext cx="2076449" cy="289182"/>
          </a:xfrm>
          <a:prstGeom prst="rect">
            <a:avLst/>
          </a:prstGeom>
        </p:spPr>
        <p:txBody>
          <a:bodyPr vert="horz" wrap="square" lIns="0" tIns="12065" rIns="0" bIns="0" rtlCol="0">
            <a:spAutoFit/>
          </a:bodyPr>
          <a:lstStyle/>
          <a:p>
            <a:pPr marL="12700">
              <a:lnSpc>
                <a:spcPct val="100000"/>
              </a:lnSpc>
              <a:spcBef>
                <a:spcPts val="95"/>
              </a:spcBef>
            </a:pPr>
            <a:r>
              <a:rPr b="1" spc="-10">
                <a:solidFill>
                  <a:srgbClr val="592B8A"/>
                </a:solidFill>
                <a:latin typeface="Verdana" panose="020B0604030504040204" pitchFamily="34" charset="0"/>
                <a:ea typeface="Verdana" panose="020B0604030504040204" pitchFamily="34" charset="0"/>
                <a:cs typeface="Calibri"/>
              </a:rPr>
              <a:t>Resources</a:t>
            </a:r>
            <a:endParaRPr>
              <a:solidFill>
                <a:srgbClr val="592B8A"/>
              </a:solidFill>
              <a:latin typeface="Verdana" panose="020B0604030504040204" pitchFamily="34" charset="0"/>
              <a:ea typeface="Verdana" panose="020B0604030504040204" pitchFamily="34" charset="0"/>
              <a:cs typeface="Calibri"/>
            </a:endParaRPr>
          </a:p>
        </p:txBody>
      </p:sp>
      <p:sp>
        <p:nvSpPr>
          <p:cNvPr id="11" name="object 11">
            <a:extLst>
              <a:ext uri="{FF2B5EF4-FFF2-40B4-BE49-F238E27FC236}">
                <a16:creationId xmlns:a16="http://schemas.microsoft.com/office/drawing/2014/main" id="{BD66E94A-FF4A-6B2C-B88C-DC04197489BA}"/>
              </a:ext>
            </a:extLst>
          </p:cNvPr>
          <p:cNvSpPr txBox="1"/>
          <p:nvPr/>
        </p:nvSpPr>
        <p:spPr>
          <a:xfrm>
            <a:off x="1295400" y="1732017"/>
            <a:ext cx="10361930" cy="1076577"/>
          </a:xfrm>
          <a:prstGeom prst="rect">
            <a:avLst/>
          </a:prstGeom>
        </p:spPr>
        <p:txBody>
          <a:bodyPr vert="horz" wrap="square" lIns="0" tIns="12065" rIns="0" bIns="0" rtlCol="0">
            <a:spAutoFit/>
          </a:bodyPr>
          <a:lstStyle/>
          <a:p>
            <a:pPr marL="12700">
              <a:spcBef>
                <a:spcPts val="95"/>
              </a:spcBef>
              <a:tabLst>
                <a:tab pos="240665" algn="l"/>
              </a:tabLst>
            </a:pPr>
            <a:r>
              <a:rPr sz="1100" spc="-10">
                <a:solidFill>
                  <a:srgbClr val="592B8A"/>
                </a:solidFill>
                <a:latin typeface="Verdana" panose="020B0604030504040204" pitchFamily="34" charset="0"/>
                <a:ea typeface="Verdana" panose="020B0604030504040204" pitchFamily="34" charset="0"/>
                <a:cs typeface="Calibri"/>
              </a:rPr>
              <a:t>For-</a:t>
            </a:r>
            <a:r>
              <a:rPr sz="1100">
                <a:solidFill>
                  <a:srgbClr val="592B8A"/>
                </a:solidFill>
                <a:latin typeface="Verdana" panose="020B0604030504040204" pitchFamily="34" charset="0"/>
                <a:ea typeface="Verdana" panose="020B0604030504040204" pitchFamily="34" charset="0"/>
                <a:cs typeface="Calibri"/>
              </a:rPr>
              <a:t>profit</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responsible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overseeing</a:t>
            </a:r>
            <a:r>
              <a:rPr sz="1100" spc="-3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sponsored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insurance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offered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30">
                <a:solidFill>
                  <a:srgbClr val="592B8A"/>
                </a:solidFill>
                <a:latin typeface="Verdana" panose="020B0604030504040204" pitchFamily="34" charset="0"/>
                <a:ea typeface="Verdana" panose="020B0604030504040204" pitchFamily="34" charset="0"/>
                <a:cs typeface="Calibri"/>
              </a:rPr>
              <a:t> </a:t>
            </a:r>
            <a:r>
              <a:rPr lang="en-US" sz="1100" spc="-30">
                <a:solidFill>
                  <a:srgbClr val="592B8A"/>
                </a:solidFill>
                <a:latin typeface="Verdana" panose="020B0604030504040204" pitchFamily="34" charset="0"/>
                <a:ea typeface="Verdana" panose="020B0604030504040204" pitchFamily="34" charset="0"/>
                <a:cs typeface="Calibri"/>
              </a:rPr>
              <a:t>RecycleGuard</a:t>
            </a:r>
            <a:r>
              <a:rPr lang="en-US" sz="1100" spc="-30" baseline="30000">
                <a:solidFill>
                  <a:srgbClr val="592B8A"/>
                </a:solidFill>
                <a:latin typeface="Verdana" panose="020B0604030504040204" pitchFamily="34" charset="0"/>
                <a:ea typeface="Verdana" panose="020B0604030504040204" pitchFamily="34" charset="0"/>
                <a:cs typeface="Calibri"/>
              </a:rPr>
              <a:t>TM</a:t>
            </a:r>
            <a:r>
              <a:rPr lang="en-US" sz="1100" spc="-30">
                <a:solidFill>
                  <a:srgbClr val="592B8A"/>
                </a:solidFill>
                <a:latin typeface="Verdana" panose="020B0604030504040204" pitchFamily="34" charset="0"/>
                <a:ea typeface="Verdana" panose="020B0604030504040204" pitchFamily="34" charset="0"/>
                <a:cs typeface="Calibri"/>
              </a:rPr>
              <a:t> program.</a:t>
            </a:r>
          </a:p>
          <a:p>
            <a:pPr marL="184150" indent="-171450">
              <a:spcBef>
                <a:spcPts val="95"/>
              </a:spcBef>
              <a:buFont typeface="Arial" panose="020B0604020202020204" pitchFamily="34" charset="0"/>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Directors: </a:t>
            </a: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Chair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appoint up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7</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 </a:t>
            </a:r>
            <a:r>
              <a:rPr sz="1100">
                <a:solidFill>
                  <a:srgbClr val="592B8A"/>
                </a:solidFill>
                <a:latin typeface="Verdana" panose="020B0604030504040204" pitchFamily="34" charset="0"/>
                <a:ea typeface="Verdana" panose="020B0604030504040204" pitchFamily="34" charset="0"/>
                <a:cs typeface="Calibri"/>
              </a:rPr>
              <a:t>for</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2</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yr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term</a:t>
            </a:r>
            <a:r>
              <a:rPr lang="en-US" sz="1100">
                <a:solidFill>
                  <a:srgbClr val="592B8A"/>
                </a:solidFill>
                <a:latin typeface="Verdana" panose="020B0604030504040204" pitchFamily="34" charset="0"/>
                <a:ea typeface="Verdana" panose="020B0604030504040204" pitchFamily="34" charset="0"/>
                <a:cs typeface="Calibri"/>
              </a:rPr>
              <a:t> (no term limits) (</a:t>
            </a:r>
            <a:r>
              <a:rPr lang="en-US" sz="1100" b="1" i="1">
                <a:solidFill>
                  <a:srgbClr val="592B8A"/>
                </a:solidFill>
                <a:latin typeface="Verdana" panose="020B0604030504040204" pitchFamily="34" charset="0"/>
                <a:ea typeface="Verdana" panose="020B0604030504040204" pitchFamily="34" charset="0"/>
                <a:cs typeface="Calibri"/>
              </a:rPr>
              <a:t>appointments will be made in July 2024</a:t>
            </a:r>
            <a:r>
              <a:rPr lang="en-US" sz="1100">
                <a:solidFill>
                  <a:srgbClr val="592B8A"/>
                </a:solidFill>
                <a:latin typeface="Verdana" panose="020B0604030504040204" pitchFamily="34" charset="0"/>
                <a:ea typeface="Verdana" panose="020B0604030504040204" pitchFamily="34" charset="0"/>
                <a:cs typeface="Calibri"/>
              </a:rPr>
              <a:t>)</a:t>
            </a:r>
          </a:p>
          <a:p>
            <a:pPr marL="184150" indent="-171450">
              <a:spcBef>
                <a:spcPts val="95"/>
              </a:spcBef>
              <a:buFont typeface="Arial" panose="020B0604020202020204" pitchFamily="34" charset="0"/>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Chair</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&amp;</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Chair-</a:t>
            </a:r>
            <a:r>
              <a:rPr sz="1100">
                <a:solidFill>
                  <a:srgbClr val="592B8A"/>
                </a:solidFill>
                <a:latin typeface="Verdana" panose="020B0604030504040204" pitchFamily="34" charset="0"/>
                <a:ea typeface="Verdana" panose="020B0604030504040204" pitchFamily="34" charset="0"/>
                <a:cs typeface="Calibri"/>
              </a:rPr>
              <a:t>Elect</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are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officio</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voting</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 </a:t>
            </a:r>
            <a:r>
              <a:rPr sz="1100">
                <a:solidFill>
                  <a:srgbClr val="592B8A"/>
                </a:solidFill>
                <a:latin typeface="Verdana" panose="020B0604030504040204" pitchFamily="34" charset="0"/>
                <a:ea typeface="Verdana" panose="020B0604030504040204" pitchFamily="34" charset="0"/>
                <a:cs typeface="Calibri"/>
              </a:rPr>
              <a:t>&amp;</a:t>
            </a:r>
            <a:r>
              <a:rPr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President </a:t>
            </a:r>
            <a:r>
              <a:rPr sz="1100" spc="-25">
                <a:solidFill>
                  <a:srgbClr val="592B8A"/>
                </a:solidFill>
                <a:latin typeface="Verdana" panose="020B0604030504040204" pitchFamily="34" charset="0"/>
                <a:ea typeface="Verdana" panose="020B0604030504040204" pitchFamily="34" charset="0"/>
                <a:cs typeface="Calibri"/>
              </a:rPr>
              <a:t>is </a:t>
            </a:r>
            <a:r>
              <a:rPr sz="1100">
                <a:solidFill>
                  <a:srgbClr val="592B8A"/>
                </a:solidFill>
                <a:latin typeface="Verdana" panose="020B0604030504040204" pitchFamily="34" charset="0"/>
                <a:ea typeface="Verdana" panose="020B0604030504040204" pitchFamily="34" charset="0"/>
                <a:cs typeface="Calibri"/>
              </a:rPr>
              <a:t>an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officio</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non-</a:t>
            </a:r>
            <a:r>
              <a:rPr sz="1100">
                <a:solidFill>
                  <a:srgbClr val="592B8A"/>
                </a:solidFill>
                <a:latin typeface="Verdana" panose="020B0604030504040204" pitchFamily="34" charset="0"/>
                <a:ea typeface="Verdana" panose="020B0604030504040204" pitchFamily="34" charset="0"/>
                <a:cs typeface="Calibri"/>
              </a:rPr>
              <a:t>voting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Director</a:t>
            </a:r>
            <a:endParaRPr lang="en-US" sz="1100">
              <a:solidFill>
                <a:srgbClr val="592B8A"/>
              </a:solidFill>
              <a:latin typeface="Verdana" panose="020B0604030504040204" pitchFamily="34" charset="0"/>
              <a:ea typeface="Verdana" panose="020B0604030504040204" pitchFamily="34" charset="0"/>
              <a:cs typeface="Calibri"/>
            </a:endParaRPr>
          </a:p>
          <a:p>
            <a:pPr marL="184150" indent="-171450">
              <a:spcBef>
                <a:spcPts val="95"/>
              </a:spcBef>
              <a:buFont typeface="Arial" panose="020B0604020202020204" pitchFamily="34" charset="0"/>
              <a:buChar char="•"/>
              <a:tabLst>
                <a:tab pos="240665" algn="l"/>
              </a:tabLst>
            </a:pPr>
            <a:r>
              <a:rPr lang="en-US" sz="1100">
                <a:solidFill>
                  <a:srgbClr val="592B8A"/>
                </a:solidFill>
                <a:latin typeface="Verdana" panose="020B0604030504040204" pitchFamily="34" charset="0"/>
                <a:ea typeface="Verdana" panose="020B0604030504040204" pitchFamily="34" charset="0"/>
                <a:cs typeface="Calibri"/>
              </a:rPr>
              <a:t>Resources Board Chair effective April 24: Doug Kramer</a:t>
            </a:r>
            <a:r>
              <a:rPr sz="1100" spc="210">
                <a:solidFill>
                  <a:srgbClr val="592B8A"/>
                </a:solidFill>
                <a:latin typeface="Verdana" panose="020B0604030504040204" pitchFamily="34" charset="0"/>
                <a:ea typeface="Verdana" panose="020B0604030504040204" pitchFamily="34" charset="0"/>
                <a:cs typeface="Calibri"/>
              </a:rPr>
              <a:t> </a:t>
            </a:r>
            <a:endParaRPr lang="en-US" sz="1100" spc="210">
              <a:solidFill>
                <a:srgbClr val="592B8A"/>
              </a:solidFill>
              <a:latin typeface="Verdana" panose="020B0604030504040204" pitchFamily="34" charset="0"/>
              <a:ea typeface="Verdana" panose="020B0604030504040204" pitchFamily="34" charset="0"/>
              <a:cs typeface="Calibri"/>
            </a:endParaRPr>
          </a:p>
          <a:p>
            <a:pPr marL="12065" marR="5080" lvl="2">
              <a:spcBef>
                <a:spcPts val="234"/>
              </a:spcBef>
              <a:tabLst>
                <a:tab pos="240665" algn="l"/>
              </a:tabLst>
            </a:pPr>
            <a:endParaRPr lang="en-US" sz="1100" b="1">
              <a:solidFill>
                <a:srgbClr val="592B8A"/>
              </a:solidFill>
              <a:latin typeface="Verdana" panose="020B0604030504040204" pitchFamily="34" charset="0"/>
              <a:ea typeface="Verdana" panose="020B0604030504040204" pitchFamily="34" charset="0"/>
              <a:cs typeface="Calibri"/>
            </a:endParaRPr>
          </a:p>
          <a:p>
            <a:pPr marL="697865" lvl="1" indent="-227965">
              <a:buFont typeface="Arial"/>
              <a:buChar char="•"/>
              <a:tabLst>
                <a:tab pos="697865" algn="l"/>
              </a:tabLst>
            </a:pPr>
            <a:endParaRPr sz="1000">
              <a:solidFill>
                <a:srgbClr val="002060"/>
              </a:solidFill>
              <a:latin typeface="Verdana" panose="020B0604030504040204" pitchFamily="34" charset="0"/>
              <a:ea typeface="Verdana" panose="020B0604030504040204" pitchFamily="34" charset="0"/>
              <a:cs typeface="Calibri"/>
            </a:endParaRPr>
          </a:p>
        </p:txBody>
      </p:sp>
      <p:sp>
        <p:nvSpPr>
          <p:cNvPr id="13" name="object 13">
            <a:extLst>
              <a:ext uri="{FF2B5EF4-FFF2-40B4-BE49-F238E27FC236}">
                <a16:creationId xmlns:a16="http://schemas.microsoft.com/office/drawing/2014/main" id="{6BC9A0BB-6E85-C64C-CA73-DBED6E5ED81A}"/>
              </a:ext>
            </a:extLst>
          </p:cNvPr>
          <p:cNvSpPr txBox="1"/>
          <p:nvPr/>
        </p:nvSpPr>
        <p:spPr>
          <a:xfrm>
            <a:off x="1295400" y="2868911"/>
            <a:ext cx="9771888" cy="1120178"/>
          </a:xfrm>
          <a:prstGeom prst="rect">
            <a:avLst/>
          </a:prstGeom>
        </p:spPr>
        <p:txBody>
          <a:bodyPr vert="horz" wrap="square" lIns="0" tIns="12065" rIns="0" bIns="0" rtlCol="0">
            <a:spAutoFit/>
          </a:bodyPr>
          <a:lstStyle/>
          <a:p>
            <a:pPr marL="12700">
              <a:spcBef>
                <a:spcPts val="95"/>
              </a:spcBef>
            </a:pPr>
            <a:r>
              <a:rPr b="1">
                <a:solidFill>
                  <a:srgbClr val="592B8A"/>
                </a:solidFill>
                <a:latin typeface="Verdana" panose="020B0604030504040204" pitchFamily="34" charset="0"/>
                <a:ea typeface="Verdana" panose="020B0604030504040204" pitchFamily="34" charset="0"/>
                <a:cs typeface="Calibri"/>
              </a:rPr>
              <a:t>Recycling</a:t>
            </a:r>
            <a:r>
              <a:rPr b="1" spc="-10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Education</a:t>
            </a:r>
            <a:r>
              <a:rPr b="1" spc="-6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10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Research</a:t>
            </a:r>
            <a:r>
              <a:rPr b="1" spc="-55">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Foundation</a:t>
            </a:r>
            <a:r>
              <a:rPr b="1" spc="-7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a:t>
            </a:r>
            <a:r>
              <a:rPr b="1" spc="-10" err="1">
                <a:solidFill>
                  <a:srgbClr val="592B8A"/>
                </a:solidFill>
                <a:latin typeface="Verdana" panose="020B0604030504040204" pitchFamily="34" charset="0"/>
                <a:ea typeface="Verdana" panose="020B0604030504040204" pitchFamily="34" charset="0"/>
                <a:cs typeface="Calibri"/>
              </a:rPr>
              <a:t>ReRF</a:t>
            </a:r>
            <a:r>
              <a:rPr b="1" spc="-10">
                <a:solidFill>
                  <a:srgbClr val="592B8A"/>
                </a:solidFill>
                <a:latin typeface="Verdana" panose="020B0604030504040204" pitchFamily="34" charset="0"/>
                <a:ea typeface="Verdana" panose="020B0604030504040204" pitchFamily="34" charset="0"/>
                <a:cs typeface="Calibri"/>
              </a:rPr>
              <a:t>)</a:t>
            </a:r>
            <a:endParaRPr>
              <a:solidFill>
                <a:srgbClr val="592B8A"/>
              </a:solidFill>
              <a:latin typeface="Verdana" panose="020B0604030504040204" pitchFamily="34" charset="0"/>
              <a:ea typeface="Verdana" panose="020B0604030504040204" pitchFamily="34" charset="0"/>
              <a:cs typeface="Calibri"/>
            </a:endParaRPr>
          </a:p>
          <a:p>
            <a:pPr marL="12700">
              <a:tabLst>
                <a:tab pos="240665" algn="l"/>
              </a:tabLst>
            </a:pPr>
            <a:r>
              <a:rPr lang="en-US" sz="1100">
                <a:solidFill>
                  <a:srgbClr val="592B8A"/>
                </a:solidFill>
                <a:latin typeface="Verdana" panose="020B0604030504040204" pitchFamily="34" charset="0"/>
                <a:ea typeface="Verdana" panose="020B0604030504040204" pitchFamily="34" charset="0"/>
                <a:cs typeface="Calibri"/>
              </a:rPr>
              <a:t>501(C)(3)</a:t>
            </a:r>
            <a:r>
              <a:rPr lang="en-US" sz="1100" spc="-2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organization</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whose</a:t>
            </a:r>
            <a:r>
              <a:rPr lang="en-US" sz="1100" spc="-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purpose</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it</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is</a:t>
            </a:r>
            <a:r>
              <a:rPr lang="en-US" sz="1100" spc="-3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to</a:t>
            </a:r>
            <a:r>
              <a:rPr lang="en-US" sz="1100" spc="-2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sponsor</a:t>
            </a:r>
            <a:r>
              <a:rPr lang="en-US" sz="1100" spc="-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projects</a:t>
            </a:r>
            <a:r>
              <a:rPr lang="en-US"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which</a:t>
            </a:r>
            <a:r>
              <a:rPr lang="en-US"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promote</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public</a:t>
            </a:r>
            <a:r>
              <a:rPr lang="en-US" sz="1100" spc="-2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awareness,</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education,</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research</a:t>
            </a:r>
            <a:r>
              <a:rPr lang="en-US" sz="1100" spc="-3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and</a:t>
            </a:r>
            <a:r>
              <a:rPr lang="en-US"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the advancement of recycling.</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spcBef>
                <a:spcPts val="625"/>
              </a:spcBef>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Directors:</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Selected</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by</a:t>
            </a:r>
            <a:r>
              <a:rPr lang="en-US" sz="1100" spc="-2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ReRF</a:t>
            </a:r>
            <a:r>
              <a:rPr lang="en-US" sz="1100" spc="-3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Board</a:t>
            </a:r>
            <a:r>
              <a:rPr lang="en-US" sz="1100" spc="-2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but</a:t>
            </a:r>
            <a:r>
              <a:rPr lang="en-US"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confirmed</a:t>
            </a:r>
            <a:r>
              <a:rPr lang="en-US" sz="1100" spc="-1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by</a:t>
            </a:r>
            <a:r>
              <a:rPr lang="en-US"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the</a:t>
            </a:r>
            <a:r>
              <a:rPr lang="en-US" sz="1100" spc="-1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lang="en-US" sz="1100" spc="-40">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Executive</a:t>
            </a:r>
            <a:r>
              <a:rPr lang="en-US" sz="1100" spc="-1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Committee</a:t>
            </a:r>
          </a:p>
          <a:p>
            <a:pPr marL="240665" indent="-227965">
              <a:spcBef>
                <a:spcPts val="625"/>
              </a:spcBef>
              <a:buFont typeface="Arial"/>
              <a:buChar char="•"/>
              <a:tabLst>
                <a:tab pos="240665" algn="l"/>
              </a:tabLst>
            </a:pPr>
            <a:r>
              <a:rPr lang="en-US" sz="1100" spc="-10" err="1">
                <a:solidFill>
                  <a:srgbClr val="592B8A"/>
                </a:solidFill>
                <a:latin typeface="Verdana" panose="020B0604030504040204" pitchFamily="34" charset="0"/>
                <a:ea typeface="Verdana" panose="020B0604030504040204" pitchFamily="34" charset="0"/>
                <a:cs typeface="Calibri"/>
              </a:rPr>
              <a:t>ReRF</a:t>
            </a:r>
            <a:r>
              <a:rPr lang="en-US" sz="1100" spc="-10">
                <a:solidFill>
                  <a:srgbClr val="592B8A"/>
                </a:solidFill>
                <a:latin typeface="Verdana" panose="020B0604030504040204" pitchFamily="34" charset="0"/>
                <a:ea typeface="Verdana" panose="020B0604030504040204" pitchFamily="34" charset="0"/>
                <a:cs typeface="Calibri"/>
              </a:rPr>
              <a:t> Board Chair: Christine Gneiding</a:t>
            </a:r>
            <a:endParaRPr lang="en-US" sz="1100">
              <a:solidFill>
                <a:srgbClr val="592B8A"/>
              </a:solidFill>
              <a:latin typeface="Verdana" panose="020B0604030504040204" pitchFamily="34" charset="0"/>
              <a:ea typeface="Verdana" panose="020B0604030504040204" pitchFamily="34" charset="0"/>
              <a:cs typeface="Calibri"/>
            </a:endParaRPr>
          </a:p>
        </p:txBody>
      </p:sp>
      <p:sp>
        <p:nvSpPr>
          <p:cNvPr id="15" name="object 15">
            <a:extLst>
              <a:ext uri="{FF2B5EF4-FFF2-40B4-BE49-F238E27FC236}">
                <a16:creationId xmlns:a16="http://schemas.microsoft.com/office/drawing/2014/main" id="{3756817A-35B0-FD3F-7710-F879450C9E79}"/>
              </a:ext>
            </a:extLst>
          </p:cNvPr>
          <p:cNvSpPr txBox="1"/>
          <p:nvPr/>
        </p:nvSpPr>
        <p:spPr>
          <a:xfrm>
            <a:off x="1307878" y="4378042"/>
            <a:ext cx="10894061" cy="878189"/>
          </a:xfrm>
          <a:prstGeom prst="rect">
            <a:avLst/>
          </a:prstGeom>
        </p:spPr>
        <p:txBody>
          <a:bodyPr vert="horz" wrap="square" lIns="0" tIns="12065" rIns="0" bIns="0" rtlCol="0">
            <a:spAutoFit/>
          </a:bodyPr>
          <a:lstStyle/>
          <a:p>
            <a:pPr marL="12700">
              <a:lnSpc>
                <a:spcPts val="2530"/>
              </a:lnSpc>
              <a:spcBef>
                <a:spcPts val="95"/>
              </a:spcBef>
            </a:pPr>
            <a:r>
              <a:rPr b="1">
                <a:solidFill>
                  <a:srgbClr val="592B8A"/>
                </a:solidFill>
                <a:latin typeface="Verdana" panose="020B0604030504040204" pitchFamily="34" charset="0"/>
                <a:ea typeface="Verdana" panose="020B0604030504040204" pitchFamily="34" charset="0"/>
                <a:cs typeface="Calibri"/>
              </a:rPr>
              <a:t>Global</a:t>
            </a:r>
            <a:r>
              <a:rPr b="1" spc="-9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Recycling</a:t>
            </a:r>
            <a:r>
              <a:rPr b="1" spc="-9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Standards</a:t>
            </a:r>
            <a:r>
              <a:rPr b="1" spc="-8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Organization</a:t>
            </a:r>
            <a:r>
              <a:rPr b="1" spc="-85">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(GRSO)</a:t>
            </a:r>
            <a:endParaRPr>
              <a:solidFill>
                <a:srgbClr val="592B8A"/>
              </a:solidFill>
              <a:latin typeface="Verdana" panose="020B0604030504040204" pitchFamily="34" charset="0"/>
              <a:ea typeface="Verdana" panose="020B0604030504040204" pitchFamily="34" charset="0"/>
              <a:cs typeface="Calibri"/>
            </a:endParaRPr>
          </a:p>
          <a:p>
            <a:pPr marL="12700">
              <a:lnSpc>
                <a:spcPts val="1375"/>
              </a:lnSpc>
              <a:tabLst>
                <a:tab pos="240665" algn="l"/>
              </a:tabLst>
            </a:pPr>
            <a:r>
              <a:rPr sz="1100">
                <a:solidFill>
                  <a:srgbClr val="592B8A"/>
                </a:solidFill>
                <a:latin typeface="Verdana" panose="020B0604030504040204" pitchFamily="34" charset="0"/>
                <a:ea typeface="Verdana" panose="020B0604030504040204" pitchFamily="34" charset="0"/>
                <a:cs typeface="Calibri"/>
              </a:rPr>
              <a:t>501(C)(6)</a:t>
            </a:r>
            <a:r>
              <a:rPr sz="1100" spc="-10">
                <a:solidFill>
                  <a:srgbClr val="592B8A"/>
                </a:solidFill>
                <a:latin typeface="Verdana" panose="020B0604030504040204" pitchFamily="34" charset="0"/>
                <a:ea typeface="Verdana" panose="020B0604030504040204" pitchFamily="34" charset="0"/>
                <a:cs typeface="Calibri"/>
              </a:rPr>
              <a:t> organization </a:t>
            </a:r>
            <a:r>
              <a:rPr sz="1100">
                <a:solidFill>
                  <a:srgbClr val="592B8A"/>
                </a:solidFill>
                <a:latin typeface="Verdana" panose="020B0604030504040204" pitchFamily="34" charset="0"/>
                <a:ea typeface="Verdana" panose="020B0604030504040204" pitchFamily="34" charset="0"/>
                <a:cs typeface="Calibri"/>
              </a:rPr>
              <a:t>whose primary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mission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oversee</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Recycling</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Operating</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System</a:t>
            </a:r>
            <a:r>
              <a:rPr lang="en-US" sz="1100" spc="-10" baseline="30000">
                <a:solidFill>
                  <a:srgbClr val="592B8A"/>
                </a:solidFill>
                <a:latin typeface="Verdana" panose="020B0604030504040204" pitchFamily="34" charset="0"/>
                <a:ea typeface="Verdana" panose="020B0604030504040204" pitchFamily="34" charset="0"/>
                <a:cs typeface="Calibri"/>
              </a:rPr>
              <a:t>TM</a:t>
            </a:r>
            <a:r>
              <a:rPr lang="en-US"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(RIOS</a:t>
            </a:r>
            <a:r>
              <a:rPr lang="en-US" sz="1100" baseline="30000">
                <a:solidFill>
                  <a:srgbClr val="592B8A"/>
                </a:solidFill>
                <a:latin typeface="Verdana" panose="020B0604030504040204" pitchFamily="34" charset="0"/>
                <a:ea typeface="Verdana" panose="020B0604030504040204" pitchFamily="34" charset="0"/>
                <a:cs typeface="Calibri"/>
              </a:rPr>
              <a:t>TM</a:t>
            </a:r>
            <a:r>
              <a:rPr lang="en-US" sz="1100" spc="125">
                <a:solidFill>
                  <a:srgbClr val="592B8A"/>
                </a:solidFill>
                <a:latin typeface="Verdana" panose="020B0604030504040204" pitchFamily="34" charset="0"/>
                <a:ea typeface="Verdana" panose="020B0604030504040204" pitchFamily="34" charset="0"/>
                <a:cs typeface="Calibri"/>
              </a:rPr>
              <a:t>)</a:t>
            </a:r>
            <a:r>
              <a:rPr sz="1100" spc="-25">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ts val="1480"/>
              </a:lnSpc>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Directors: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Nominations go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4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Board</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lnSpc>
                <a:spcPts val="1480"/>
              </a:lnSpc>
              <a:buFont typeface="Arial"/>
              <a:buChar char="•"/>
              <a:tabLst>
                <a:tab pos="240665" algn="l"/>
              </a:tabLst>
            </a:pPr>
            <a:r>
              <a:rPr lang="en-US" sz="1100" spc="-10">
                <a:solidFill>
                  <a:srgbClr val="592B8A"/>
                </a:solidFill>
                <a:latin typeface="Verdana" panose="020B0604030504040204" pitchFamily="34" charset="0"/>
                <a:ea typeface="Verdana" panose="020B0604030504040204" pitchFamily="34" charset="0"/>
                <a:cs typeface="Calibri"/>
              </a:rPr>
              <a:t>GRSO Board Chair: George Hinkle</a:t>
            </a:r>
            <a:endParaRPr sz="1100">
              <a:solidFill>
                <a:srgbClr val="592B8A"/>
              </a:solidFill>
              <a:latin typeface="Verdana" panose="020B0604030504040204" pitchFamily="34" charset="0"/>
              <a:ea typeface="Verdana" panose="020B0604030504040204" pitchFamily="34" charset="0"/>
              <a:cs typeface="Calibri"/>
            </a:endParaRPr>
          </a:p>
        </p:txBody>
      </p:sp>
      <p:sp>
        <p:nvSpPr>
          <p:cNvPr id="16" name="object 17">
            <a:extLst>
              <a:ext uri="{FF2B5EF4-FFF2-40B4-BE49-F238E27FC236}">
                <a16:creationId xmlns:a16="http://schemas.microsoft.com/office/drawing/2014/main" id="{278929B2-94CE-2F2E-107D-F32498661B7F}"/>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20</a:t>
            </a:fld>
            <a:endParaRPr lang="en-US" sz="1050" spc="-25">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11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1">
            <a:extLst>
              <a:ext uri="{FF2B5EF4-FFF2-40B4-BE49-F238E27FC236}">
                <a16:creationId xmlns:a16="http://schemas.microsoft.com/office/drawing/2014/main" id="{B5461341-CB3C-4182-52BA-D17639B096FF}"/>
              </a:ext>
            </a:extLst>
          </p:cNvPr>
          <p:cNvSpPr txBox="1">
            <a:spLocks noGrp="1"/>
          </p:cNvSpPr>
          <p:nvPr>
            <p:ph type="title"/>
          </p:nvPr>
        </p:nvSpPr>
        <p:spPr>
          <a:xfrm>
            <a:off x="225516" y="5563"/>
            <a:ext cx="11740967" cy="886781"/>
          </a:xfrm>
          <a:prstGeom prst="rect">
            <a:avLst/>
          </a:prstGeom>
        </p:spPr>
        <p:txBody>
          <a:bodyPr vert="horz" wrap="square" lIns="0" tIns="12065" rIns="0" bIns="0" rtlCol="0">
            <a:spAutoFit/>
          </a:bodyPr>
          <a:lstStyle/>
          <a:p>
            <a:pPr marL="12700">
              <a:lnSpc>
                <a:spcPct val="100000"/>
              </a:lnSpc>
              <a:spcBef>
                <a:spcPts val="95"/>
              </a:spcBef>
            </a:pPr>
            <a:r>
              <a:rPr lang="en-US" sz="3600" spc="-10">
                <a:latin typeface="Verdana" panose="020B0604030504040204" pitchFamily="34" charset="0"/>
                <a:ea typeface="Verdana" panose="020B0604030504040204" pitchFamily="34" charset="0"/>
              </a:rPr>
              <a:t>ReMA </a:t>
            </a:r>
            <a:r>
              <a:rPr sz="3600" spc="-10">
                <a:latin typeface="Verdana" panose="020B0604030504040204" pitchFamily="34" charset="0"/>
                <a:ea typeface="Verdana" panose="020B0604030504040204" pitchFamily="34" charset="0"/>
              </a:rPr>
              <a:t>Governance</a:t>
            </a:r>
          </a:p>
          <a:p>
            <a:pPr marL="12700">
              <a:lnSpc>
                <a:spcPct val="100000"/>
              </a:lnSpc>
              <a:spcBef>
                <a:spcPts val="100"/>
              </a:spcBef>
            </a:pPr>
            <a:r>
              <a:rPr sz="2000" i="1">
                <a:latin typeface="Verdana" panose="020B0604030504040204" pitchFamily="34" charset="0"/>
                <a:ea typeface="Verdana" panose="020B0604030504040204" pitchFamily="34" charset="0"/>
              </a:rPr>
              <a:t>Composition</a:t>
            </a:r>
            <a:r>
              <a:rPr sz="2000" i="1" spc="-50">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of</a:t>
            </a:r>
            <a:r>
              <a:rPr sz="2000" i="1" spc="-30">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Board</a:t>
            </a:r>
            <a:r>
              <a:rPr sz="2000" i="1" spc="-35">
                <a:latin typeface="Verdana" panose="020B0604030504040204" pitchFamily="34" charset="0"/>
                <a:ea typeface="Verdana" panose="020B0604030504040204" pitchFamily="34" charset="0"/>
              </a:rPr>
              <a:t> </a:t>
            </a:r>
            <a:r>
              <a:rPr sz="2000" i="1">
                <a:latin typeface="Verdana" panose="020B0604030504040204" pitchFamily="34" charset="0"/>
                <a:ea typeface="Verdana" panose="020B0604030504040204" pitchFamily="34" charset="0"/>
              </a:rPr>
              <a:t>of</a:t>
            </a:r>
            <a:r>
              <a:rPr sz="2000" i="1" spc="-45">
                <a:latin typeface="Verdana" panose="020B0604030504040204" pitchFamily="34" charset="0"/>
                <a:ea typeface="Verdana" panose="020B0604030504040204" pitchFamily="34" charset="0"/>
              </a:rPr>
              <a:t> </a:t>
            </a:r>
            <a:r>
              <a:rPr sz="2000" i="1" spc="-10">
                <a:latin typeface="Verdana" panose="020B0604030504040204" pitchFamily="34" charset="0"/>
                <a:ea typeface="Verdana" panose="020B0604030504040204" pitchFamily="34" charset="0"/>
              </a:rPr>
              <a:t>Directors</a:t>
            </a:r>
            <a:endParaRPr sz="2000">
              <a:latin typeface="Verdana" panose="020B0604030504040204" pitchFamily="34" charset="0"/>
              <a:ea typeface="Verdana" panose="020B0604030504040204" pitchFamily="34" charset="0"/>
            </a:endParaRPr>
          </a:p>
        </p:txBody>
      </p:sp>
      <p:sp>
        <p:nvSpPr>
          <p:cNvPr id="3" name="object 43">
            <a:extLst>
              <a:ext uri="{FF2B5EF4-FFF2-40B4-BE49-F238E27FC236}">
                <a16:creationId xmlns:a16="http://schemas.microsoft.com/office/drawing/2014/main" id="{27BAD79D-63A6-9D82-C987-F3ACCB6A9280}"/>
              </a:ext>
            </a:extLst>
          </p:cNvPr>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888888"/>
                </a:solidFill>
                <a:latin typeface="Calibri"/>
                <a:cs typeface="Calibri"/>
              </a:rPr>
              <a:t>3</a:t>
            </a:r>
            <a:endParaRPr sz="1200">
              <a:latin typeface="Calibri"/>
              <a:cs typeface="Calibri"/>
            </a:endParaRPr>
          </a:p>
        </p:txBody>
      </p:sp>
      <p:sp>
        <p:nvSpPr>
          <p:cNvPr id="5" name="Text Box 3">
            <a:extLst>
              <a:ext uri="{FF2B5EF4-FFF2-40B4-BE49-F238E27FC236}">
                <a16:creationId xmlns:a16="http://schemas.microsoft.com/office/drawing/2014/main" id="{5302FB2B-155B-DDF6-581F-C57B160AF19E}"/>
              </a:ext>
            </a:extLst>
          </p:cNvPr>
          <p:cNvSpPr txBox="1">
            <a:spLocks noChangeArrowheads="1"/>
          </p:cNvSpPr>
          <p:nvPr/>
        </p:nvSpPr>
        <p:spPr bwMode="auto">
          <a:xfrm>
            <a:off x="1149445" y="1165626"/>
            <a:ext cx="9409915" cy="692497"/>
          </a:xfrm>
          <a:prstGeom prst="rect">
            <a:avLst/>
          </a:prstGeom>
          <a:noFill/>
          <a:ln w="1270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200" b="1">
                <a:solidFill>
                  <a:srgbClr val="592B8A"/>
                </a:solidFill>
                <a:latin typeface="+mj-lt"/>
              </a:rPr>
              <a:t>National Officers (4)</a:t>
            </a:r>
          </a:p>
          <a:p>
            <a:pPr algn="ctr"/>
            <a:r>
              <a:rPr lang="en-US" sz="900">
                <a:solidFill>
                  <a:srgbClr val="592B8A"/>
                </a:solidFill>
                <a:latin typeface="+mj-lt"/>
              </a:rPr>
              <a:t>Chair:  </a:t>
            </a:r>
            <a:r>
              <a:rPr lang="en-US" sz="900" b="1">
                <a:solidFill>
                  <a:srgbClr val="592B8A"/>
                </a:solidFill>
                <a:latin typeface="+mj-lt"/>
              </a:rPr>
              <a:t>Colin Kelly</a:t>
            </a:r>
            <a:r>
              <a:rPr lang="en-US" sz="900">
                <a:solidFill>
                  <a:srgbClr val="592B8A"/>
                </a:solidFill>
                <a:latin typeface="+mj-lt"/>
              </a:rPr>
              <a:t>; Chair-Elect: </a:t>
            </a:r>
            <a:r>
              <a:rPr lang="en-US" sz="900" b="1">
                <a:solidFill>
                  <a:srgbClr val="592B8A"/>
                </a:solidFill>
                <a:latin typeface="+mj-lt"/>
              </a:rPr>
              <a:t>Andy Golding ; </a:t>
            </a:r>
            <a:r>
              <a:rPr lang="en-US" sz="900">
                <a:solidFill>
                  <a:srgbClr val="592B8A"/>
                </a:solidFill>
                <a:latin typeface="+mj-lt"/>
              </a:rPr>
              <a:t>Vice-Chair: </a:t>
            </a:r>
            <a:r>
              <a:rPr lang="en-US" sz="900" b="1">
                <a:solidFill>
                  <a:srgbClr val="592B8A"/>
                </a:solidFill>
                <a:latin typeface="+mj-lt"/>
              </a:rPr>
              <a:t>Neil Byce</a:t>
            </a:r>
            <a:endParaRPr lang="en-US" sz="900">
              <a:solidFill>
                <a:srgbClr val="592B8A"/>
              </a:solidFill>
              <a:latin typeface="+mj-lt"/>
            </a:endParaRPr>
          </a:p>
          <a:p>
            <a:pPr algn="ctr"/>
            <a:r>
              <a:rPr lang="en-US" sz="900">
                <a:solidFill>
                  <a:srgbClr val="592B8A"/>
                </a:solidFill>
                <a:latin typeface="+mj-lt"/>
              </a:rPr>
              <a:t>Sec/Treasurer: </a:t>
            </a:r>
            <a:r>
              <a:rPr lang="en-US" sz="900" b="1">
                <a:solidFill>
                  <a:srgbClr val="592B8A"/>
                </a:solidFill>
                <a:latin typeface="+mj-lt"/>
              </a:rPr>
              <a:t>Sean Daoud; </a:t>
            </a:r>
            <a:r>
              <a:rPr lang="en-US" sz="900">
                <a:solidFill>
                  <a:srgbClr val="592B8A"/>
                </a:solidFill>
                <a:latin typeface="+mj-lt"/>
              </a:rPr>
              <a:t>President (ex-officio, non-voting): </a:t>
            </a:r>
            <a:r>
              <a:rPr lang="en-US" sz="900" b="1">
                <a:solidFill>
                  <a:srgbClr val="592B8A"/>
                </a:solidFill>
                <a:latin typeface="+mj-lt"/>
              </a:rPr>
              <a:t>Robin Wiener</a:t>
            </a:r>
            <a:endParaRPr lang="en-US" sz="900">
              <a:solidFill>
                <a:srgbClr val="592B8A"/>
              </a:solidFill>
              <a:latin typeface="+mj-lt"/>
            </a:endParaRPr>
          </a:p>
          <a:p>
            <a:pPr algn="ctr"/>
            <a:endParaRPr lang="en-US" sz="900" b="1">
              <a:solidFill>
                <a:srgbClr val="592B8A"/>
              </a:solidFill>
              <a:latin typeface="+mj-lt"/>
            </a:endParaRPr>
          </a:p>
        </p:txBody>
      </p:sp>
      <p:sp>
        <p:nvSpPr>
          <p:cNvPr id="6" name="Text Box 6">
            <a:extLst>
              <a:ext uri="{FF2B5EF4-FFF2-40B4-BE49-F238E27FC236}">
                <a16:creationId xmlns:a16="http://schemas.microsoft.com/office/drawing/2014/main" id="{A45C26D7-2A62-E782-1438-462F7345799B}"/>
              </a:ext>
            </a:extLst>
          </p:cNvPr>
          <p:cNvSpPr txBox="1">
            <a:spLocks noChangeArrowheads="1"/>
          </p:cNvSpPr>
          <p:nvPr/>
        </p:nvSpPr>
        <p:spPr bwMode="auto">
          <a:xfrm>
            <a:off x="8063739" y="2251351"/>
            <a:ext cx="4134937" cy="3724096"/>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dirty="0">
                <a:solidFill>
                  <a:srgbClr val="592B8A"/>
                </a:solidFill>
                <a:latin typeface="+mj-lt"/>
              </a:rPr>
              <a:t>Chapter/Regional Voting Representatives *(21)</a:t>
            </a:r>
          </a:p>
          <a:p>
            <a:pPr marL="115570">
              <a:tabLst>
                <a:tab pos="914400" algn="l"/>
                <a:tab pos="1033463" algn="l"/>
              </a:tabLst>
            </a:pPr>
            <a:r>
              <a:rPr lang="en-US" sz="800" u="sng" dirty="0">
                <a:solidFill>
                  <a:srgbClr val="592B8A"/>
                </a:solidFill>
                <a:latin typeface="+mj-lt"/>
              </a:rPr>
              <a:t>2023-2025</a:t>
            </a:r>
            <a:endParaRPr lang="en-US" sz="800" u="sng" dirty="0">
              <a:solidFill>
                <a:srgbClr val="592B8A"/>
              </a:solidFill>
              <a:latin typeface="+mj-lt"/>
              <a:ea typeface="Verdana"/>
            </a:endParaRPr>
          </a:p>
          <a:p>
            <a:pPr marL="115570">
              <a:tabLst>
                <a:tab pos="1030288" algn="l"/>
              </a:tabLst>
            </a:pPr>
            <a:r>
              <a:rPr lang="en-US" sz="800" dirty="0">
                <a:solidFill>
                  <a:srgbClr val="592B8A"/>
                </a:solidFill>
                <a:latin typeface="+mj-lt"/>
              </a:rPr>
              <a:t>Gulf Coast	Becky Proler (Southeast Core Supply)</a:t>
            </a:r>
            <a:endParaRPr lang="en-US" sz="800" dirty="0">
              <a:solidFill>
                <a:srgbClr val="592B8A"/>
              </a:solidFill>
              <a:latin typeface="+mj-lt"/>
              <a:ea typeface="Verdana"/>
            </a:endParaRPr>
          </a:p>
          <a:p>
            <a:pPr marL="115570">
              <a:tabLst>
                <a:tab pos="1030288" algn="l"/>
              </a:tabLst>
            </a:pPr>
            <a:r>
              <a:rPr lang="en-US" sz="800" dirty="0">
                <a:solidFill>
                  <a:srgbClr val="592B8A"/>
                </a:solidFill>
                <a:latin typeface="+mj-lt"/>
              </a:rPr>
              <a:t>	</a:t>
            </a:r>
            <a:r>
              <a:rPr lang="en-US" sz="800" dirty="0" err="1">
                <a:solidFill>
                  <a:srgbClr val="592B8A"/>
                </a:solidFill>
                <a:latin typeface="+mj-lt"/>
              </a:rPr>
              <a:t>Add’l</a:t>
            </a:r>
            <a:r>
              <a:rPr lang="en-US" sz="800" dirty="0">
                <a:solidFill>
                  <a:srgbClr val="592B8A"/>
                </a:solidFill>
                <a:latin typeface="+mj-lt"/>
              </a:rPr>
              <a:t> Voting Rep: Alton Schaubhut (CMC Inc)</a:t>
            </a:r>
            <a:endParaRPr lang="en-US" sz="800" dirty="0">
              <a:solidFill>
                <a:srgbClr val="592B8A"/>
              </a:solidFill>
              <a:latin typeface="+mj-lt"/>
              <a:ea typeface="Verdana"/>
            </a:endParaRPr>
          </a:p>
          <a:p>
            <a:pPr marL="115570">
              <a:tabLst>
                <a:tab pos="1030288" algn="l"/>
              </a:tabLst>
            </a:pPr>
            <a:r>
              <a:rPr lang="en-US" sz="800" dirty="0">
                <a:solidFill>
                  <a:srgbClr val="592B8A"/>
                </a:solidFill>
                <a:latin typeface="+mj-lt"/>
              </a:rPr>
              <a:t>Michigan: 	Jim Neidert (Winston Bros Iron &amp; Metal Co. Inc)</a:t>
            </a:r>
            <a:endParaRPr lang="en-US" sz="800" dirty="0">
              <a:solidFill>
                <a:srgbClr val="592B8A"/>
              </a:solidFill>
              <a:latin typeface="+mj-lt"/>
              <a:ea typeface="Verdana"/>
            </a:endParaRPr>
          </a:p>
          <a:p>
            <a:pPr marL="115570">
              <a:tabLst>
                <a:tab pos="1030288" algn="l"/>
              </a:tabLst>
            </a:pPr>
            <a:r>
              <a:rPr lang="en-US" sz="800" dirty="0">
                <a:solidFill>
                  <a:srgbClr val="592B8A"/>
                </a:solidFill>
                <a:latin typeface="+mj-lt"/>
              </a:rPr>
              <a:t>New Jersey:  	Michael Miller (George’s Salvage)</a:t>
            </a:r>
            <a:endParaRPr lang="en-US" sz="800" dirty="0">
              <a:solidFill>
                <a:srgbClr val="592B8A"/>
              </a:solidFill>
              <a:latin typeface="+mj-lt"/>
              <a:ea typeface="Verdana"/>
            </a:endParaRPr>
          </a:p>
          <a:p>
            <a:pPr marL="115570">
              <a:tabLst>
                <a:tab pos="1030288" algn="l"/>
              </a:tabLst>
            </a:pPr>
            <a:r>
              <a:rPr lang="en-US" sz="800" dirty="0">
                <a:solidFill>
                  <a:srgbClr val="592B8A"/>
                </a:solidFill>
                <a:latin typeface="+mj-lt"/>
                <a:cs typeface="Calibri"/>
              </a:rPr>
              <a:t>Ohio Valley:        Josh </a:t>
            </a:r>
            <a:r>
              <a:rPr lang="en-US" sz="800" dirty="0" err="1">
                <a:solidFill>
                  <a:srgbClr val="592B8A"/>
                </a:solidFill>
                <a:latin typeface="+mj-lt"/>
                <a:cs typeface="Calibri"/>
              </a:rPr>
              <a:t>Gensic</a:t>
            </a:r>
            <a:r>
              <a:rPr lang="en-US" sz="800" dirty="0">
                <a:solidFill>
                  <a:srgbClr val="592B8A"/>
                </a:solidFill>
                <a:latin typeface="+mj-lt"/>
                <a:cs typeface="Calibri"/>
              </a:rPr>
              <a:t> (Audubon Metals LLC)</a:t>
            </a:r>
            <a:endParaRPr lang="en-US" sz="800" dirty="0">
              <a:solidFill>
                <a:srgbClr val="592B8A"/>
              </a:solidFill>
              <a:latin typeface="+mj-lt"/>
              <a:ea typeface="Verdana"/>
              <a:cs typeface="Calibri"/>
            </a:endParaRPr>
          </a:p>
          <a:p>
            <a:pPr marL="115570">
              <a:tabLst>
                <a:tab pos="1030288" algn="l"/>
              </a:tabLst>
            </a:pPr>
            <a:r>
              <a:rPr lang="en-US" sz="800" dirty="0">
                <a:solidFill>
                  <a:srgbClr val="592B8A"/>
                </a:solidFill>
                <a:latin typeface="+mj-lt"/>
                <a:cs typeface="Calibri"/>
              </a:rPr>
              <a:t>Southeast	Bill Sulak (Ferrous Processing &amp; Trading)</a:t>
            </a:r>
            <a:endParaRPr lang="en-US" sz="800" dirty="0">
              <a:solidFill>
                <a:srgbClr val="592B8A"/>
              </a:solidFill>
              <a:latin typeface="+mj-lt"/>
              <a:ea typeface="Verdana"/>
              <a:cs typeface="Calibri"/>
            </a:endParaRPr>
          </a:p>
          <a:p>
            <a:pPr marL="115570">
              <a:tabLst>
                <a:tab pos="1030288" algn="l"/>
              </a:tabLst>
            </a:pPr>
            <a:r>
              <a:rPr lang="en-US" sz="800" dirty="0">
                <a:solidFill>
                  <a:srgbClr val="592B8A"/>
                </a:solidFill>
                <a:latin typeface="+mj-lt"/>
                <a:cs typeface="Calibri"/>
              </a:rPr>
              <a:t>	</a:t>
            </a:r>
            <a:r>
              <a:rPr lang="en-US" sz="800" dirty="0" err="1">
                <a:solidFill>
                  <a:srgbClr val="592B8A"/>
                </a:solidFill>
                <a:latin typeface="+mj-lt"/>
                <a:cs typeface="Calibri"/>
              </a:rPr>
              <a:t>Add’l</a:t>
            </a:r>
            <a:r>
              <a:rPr lang="en-US" sz="800" dirty="0">
                <a:solidFill>
                  <a:srgbClr val="592B8A"/>
                </a:solidFill>
                <a:latin typeface="+mj-lt"/>
                <a:cs typeface="Calibri"/>
              </a:rPr>
              <a:t> Voting Rep: Barry Wolff (</a:t>
            </a:r>
            <a:r>
              <a:rPr lang="en-US" sz="600" dirty="0">
                <a:solidFill>
                  <a:srgbClr val="592B8A"/>
                </a:solidFill>
                <a:latin typeface="+mj-lt"/>
                <a:cs typeface="Calibri"/>
              </a:rPr>
              <a:t>Charleston Steel &amp; Metal Co.)</a:t>
            </a:r>
            <a:endParaRPr lang="en-US" sz="800" dirty="0">
              <a:solidFill>
                <a:srgbClr val="592B8A"/>
              </a:solidFill>
              <a:latin typeface="+mj-lt"/>
              <a:cs typeface="Calibri"/>
            </a:endParaRPr>
          </a:p>
          <a:p>
            <a:pPr marL="115570">
              <a:tabLst>
                <a:tab pos="1030288" algn="l"/>
              </a:tabLst>
            </a:pPr>
            <a:r>
              <a:rPr lang="en-US" sz="800" dirty="0">
                <a:solidFill>
                  <a:srgbClr val="592B8A"/>
                </a:solidFill>
                <a:latin typeface="+mj-lt"/>
              </a:rPr>
              <a:t>Upper Midwest:	Ean Kuhlmey (Crow Wing Recycling)</a:t>
            </a:r>
            <a:endParaRPr lang="en-US" sz="800" dirty="0">
              <a:solidFill>
                <a:srgbClr val="592B8A"/>
              </a:solidFill>
              <a:latin typeface="+mj-lt"/>
              <a:ea typeface="Verdana"/>
            </a:endParaRPr>
          </a:p>
          <a:p>
            <a:pPr marL="115570">
              <a:tabLst>
                <a:tab pos="1030288" algn="l"/>
              </a:tabLst>
            </a:pPr>
            <a:r>
              <a:rPr lang="en-US" sz="800" dirty="0">
                <a:solidFill>
                  <a:srgbClr val="592B8A"/>
                </a:solidFill>
                <a:latin typeface="+mj-lt"/>
              </a:rPr>
              <a:t>West Coast:  	Sandy Brooks (SA Recycling)</a:t>
            </a:r>
            <a:endParaRPr lang="en-US" sz="800" dirty="0">
              <a:solidFill>
                <a:srgbClr val="592B8A"/>
              </a:solidFill>
              <a:latin typeface="+mj-lt"/>
              <a:ea typeface="Verdana"/>
            </a:endParaRPr>
          </a:p>
          <a:p>
            <a:pPr marL="115570">
              <a:tabLst>
                <a:tab pos="914400" algn="l"/>
                <a:tab pos="1033463" algn="l"/>
              </a:tabLst>
            </a:pPr>
            <a:endParaRPr lang="en-US" sz="800" u="sng">
              <a:solidFill>
                <a:srgbClr val="592B8A"/>
              </a:solidFill>
              <a:latin typeface="+mj-lt"/>
              <a:ea typeface="Verdana"/>
            </a:endParaRPr>
          </a:p>
          <a:p>
            <a:pPr marL="115570">
              <a:tabLst>
                <a:tab pos="914400" algn="l"/>
                <a:tab pos="1033463" algn="l"/>
              </a:tabLst>
            </a:pPr>
            <a:r>
              <a:rPr lang="en-US" sz="800" u="sng" dirty="0">
                <a:solidFill>
                  <a:srgbClr val="592B8A"/>
                </a:solidFill>
                <a:latin typeface="+mj-lt"/>
              </a:rPr>
              <a:t>2024-2026</a:t>
            </a:r>
            <a:endParaRPr lang="en-US" sz="800" u="sng"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Empire	Rob Piscatelli (Niagara Metals)</a:t>
            </a:r>
            <a:endParaRPr lang="en-US" sz="7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Indiana:       	Dave Bluestein </a:t>
            </a:r>
            <a:r>
              <a:rPr lang="en-US" sz="600" dirty="0">
                <a:solidFill>
                  <a:srgbClr val="592B8A"/>
                </a:solidFill>
                <a:latin typeface="+mj-lt"/>
              </a:rPr>
              <a:t>(Oscar Winski Co Inc) </a:t>
            </a:r>
            <a:endParaRPr lang="en-US" sz="6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Mid-Atlantic:	Jason Brenner </a:t>
            </a:r>
            <a:r>
              <a:rPr lang="en-US" sz="600" dirty="0">
                <a:solidFill>
                  <a:srgbClr val="592B8A"/>
                </a:solidFill>
                <a:latin typeface="+mj-lt"/>
              </a:rPr>
              <a:t>(Brenner Recycling)</a:t>
            </a:r>
            <a:endParaRPr lang="en-US" sz="600" dirty="0">
              <a:solidFill>
                <a:srgbClr val="592B8A"/>
              </a:solidFill>
              <a:latin typeface="+mj-lt"/>
              <a:ea typeface="Verdana"/>
            </a:endParaRPr>
          </a:p>
          <a:p>
            <a:pPr marL="115570">
              <a:tabLst>
                <a:tab pos="1033463" algn="l"/>
                <a:tab pos="1143000" algn="l"/>
              </a:tabLst>
            </a:pPr>
            <a:r>
              <a:rPr lang="en-US" sz="800" dirty="0" err="1">
                <a:solidFill>
                  <a:srgbClr val="592B8A"/>
                </a:solidFill>
                <a:latin typeface="+mj-lt"/>
              </a:rPr>
              <a:t>Mid-America</a:t>
            </a:r>
            <a:r>
              <a:rPr lang="en-US" sz="800" dirty="0">
                <a:solidFill>
                  <a:srgbClr val="592B8A"/>
                </a:solidFill>
                <a:latin typeface="+mj-lt"/>
              </a:rPr>
              <a:t>	Dan Becker (Becker Iron and Metal Inc)</a:t>
            </a:r>
            <a:endParaRPr lang="en-US" sz="8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	</a:t>
            </a:r>
            <a:r>
              <a:rPr lang="en-US" sz="800" dirty="0" err="1">
                <a:solidFill>
                  <a:srgbClr val="592B8A"/>
                </a:solidFill>
                <a:latin typeface="+mj-lt"/>
              </a:rPr>
              <a:t>Add’l</a:t>
            </a:r>
            <a:r>
              <a:rPr lang="en-US" sz="800" dirty="0">
                <a:solidFill>
                  <a:srgbClr val="592B8A"/>
                </a:solidFill>
                <a:latin typeface="+mj-lt"/>
              </a:rPr>
              <a:t> Voting Rep: Zachary Mallin (Mallin Companies)</a:t>
            </a:r>
            <a:endParaRPr lang="en-US" sz="8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New England: 	Eds Harding </a:t>
            </a:r>
            <a:r>
              <a:rPr lang="en-US" sz="600" dirty="0">
                <a:solidFill>
                  <a:srgbClr val="592B8A"/>
                </a:solidFill>
                <a:latin typeface="+mj-lt"/>
              </a:rPr>
              <a:t>(Harding Metals Inc)</a:t>
            </a:r>
            <a:endParaRPr lang="en-US" sz="6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New York: 	Pat Capasso </a:t>
            </a:r>
            <a:r>
              <a:rPr lang="en-US" sz="600" dirty="0">
                <a:solidFill>
                  <a:srgbClr val="592B8A"/>
                </a:solidFill>
                <a:latin typeface="+mj-lt"/>
              </a:rPr>
              <a:t>(</a:t>
            </a:r>
            <a:r>
              <a:rPr lang="en-US" sz="600" dirty="0" err="1">
                <a:solidFill>
                  <a:srgbClr val="592B8A"/>
                </a:solidFill>
                <a:latin typeface="+mj-lt"/>
              </a:rPr>
              <a:t>Pascap</a:t>
            </a:r>
            <a:r>
              <a:rPr lang="en-US" sz="600" dirty="0">
                <a:solidFill>
                  <a:srgbClr val="592B8A"/>
                </a:solidFill>
                <a:latin typeface="+mj-lt"/>
              </a:rPr>
              <a:t> Co Inc)</a:t>
            </a:r>
            <a:endParaRPr lang="en-US" sz="6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N. Ohio:	Eric Phillips </a:t>
            </a:r>
            <a:r>
              <a:rPr lang="en-US" sz="600" dirty="0">
                <a:solidFill>
                  <a:srgbClr val="592B8A"/>
                </a:solidFill>
                <a:latin typeface="+mj-lt"/>
              </a:rPr>
              <a:t>(Kripke Enterprises Inc.)</a:t>
            </a:r>
            <a:endParaRPr lang="en-US" sz="6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Pacific NW: 	Elected Voting Rep: Amber Schultz  </a:t>
            </a:r>
            <a:r>
              <a:rPr lang="en-US" sz="600" dirty="0">
                <a:solidFill>
                  <a:srgbClr val="592B8A"/>
                </a:solidFill>
                <a:latin typeface="+mj-lt"/>
              </a:rPr>
              <a:t>(Pacific Recycling Inc – HQ)</a:t>
            </a:r>
            <a:endParaRPr lang="en-US" sz="6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PSI: 	Tamara Mayberry </a:t>
            </a:r>
            <a:r>
              <a:rPr lang="en-US" sz="600" dirty="0">
                <a:solidFill>
                  <a:srgbClr val="592B8A"/>
                </a:solidFill>
                <a:latin typeface="+mj-lt"/>
              </a:rPr>
              <a:t>(Pioneer Industries International)</a:t>
            </a:r>
            <a:endParaRPr lang="en-US" sz="7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Pittsburgh: 	Jay Lenick </a:t>
            </a:r>
            <a:r>
              <a:rPr lang="en-US" sz="600" dirty="0">
                <a:solidFill>
                  <a:srgbClr val="592B8A"/>
                </a:solidFill>
                <a:latin typeface="+mj-lt"/>
              </a:rPr>
              <a:t>(The Lenick Co)</a:t>
            </a:r>
            <a:endParaRPr lang="en-US" sz="600" dirty="0">
              <a:solidFill>
                <a:srgbClr val="592B8A"/>
              </a:solidFill>
              <a:latin typeface="+mj-lt"/>
              <a:ea typeface="Verdana"/>
            </a:endParaRPr>
          </a:p>
          <a:p>
            <a:pPr marL="115570">
              <a:tabLst>
                <a:tab pos="1033463" algn="l"/>
                <a:tab pos="1143000" algn="l"/>
              </a:tabLst>
            </a:pPr>
            <a:r>
              <a:rPr lang="en-US" sz="800" dirty="0">
                <a:solidFill>
                  <a:srgbClr val="592B8A"/>
                </a:solidFill>
                <a:latin typeface="+mj-lt"/>
              </a:rPr>
              <a:t>Rocky Mountain: 	Sarah </a:t>
            </a:r>
            <a:r>
              <a:rPr lang="en-US" sz="800" dirty="0" err="1">
                <a:solidFill>
                  <a:srgbClr val="592B8A"/>
                </a:solidFill>
                <a:latin typeface="+mj-lt"/>
              </a:rPr>
              <a:t>Willcutts</a:t>
            </a:r>
            <a:r>
              <a:rPr lang="en-US" sz="800" dirty="0">
                <a:solidFill>
                  <a:srgbClr val="592B8A"/>
                </a:solidFill>
                <a:latin typeface="+mj-lt"/>
              </a:rPr>
              <a:t> </a:t>
            </a:r>
            <a:r>
              <a:rPr lang="en-US" sz="600" dirty="0">
                <a:solidFill>
                  <a:srgbClr val="592B8A"/>
                </a:solidFill>
                <a:latin typeface="+mj-lt"/>
              </a:rPr>
              <a:t>(Andersen’s Sales &amp; Salvage Inc)</a:t>
            </a:r>
            <a:endParaRPr lang="en-US" sz="600" dirty="0">
              <a:solidFill>
                <a:srgbClr val="592B8A"/>
              </a:solidFill>
              <a:latin typeface="+mj-lt"/>
              <a:ea typeface="Verdana"/>
            </a:endParaRPr>
          </a:p>
          <a:p>
            <a:pPr marL="115570">
              <a:tabLst>
                <a:tab pos="914400" algn="l"/>
                <a:tab pos="1033463" algn="l"/>
              </a:tabLst>
            </a:pPr>
            <a:endParaRPr lang="en-US" sz="800" u="sng">
              <a:solidFill>
                <a:srgbClr val="592B8A"/>
              </a:solidFill>
              <a:latin typeface="+mj-lt"/>
              <a:ea typeface="Verdana"/>
            </a:endParaRPr>
          </a:p>
          <a:p>
            <a:pPr marL="115570">
              <a:tabLst>
                <a:tab pos="1033463" algn="l"/>
                <a:tab pos="1143000" algn="l"/>
              </a:tabLst>
            </a:pPr>
            <a:endParaRPr lang="en-US" sz="900">
              <a:solidFill>
                <a:srgbClr val="592B8A"/>
              </a:solidFill>
              <a:latin typeface="+mj-lt"/>
              <a:ea typeface="Verdana"/>
            </a:endParaRPr>
          </a:p>
          <a:p>
            <a:pPr marL="115570">
              <a:tabLst>
                <a:tab pos="1030288" algn="l"/>
              </a:tabLst>
            </a:pPr>
            <a:r>
              <a:rPr lang="en-US" sz="800" dirty="0">
                <a:solidFill>
                  <a:srgbClr val="592B8A"/>
                </a:solidFill>
                <a:latin typeface="+mj-lt"/>
              </a:rPr>
              <a:t>*President, unless otherwise noted</a:t>
            </a:r>
            <a:endParaRPr lang="en-US" sz="800" dirty="0">
              <a:solidFill>
                <a:srgbClr val="592B8A"/>
              </a:solidFill>
              <a:latin typeface="+mj-lt"/>
              <a:ea typeface="Verdana"/>
            </a:endParaRPr>
          </a:p>
        </p:txBody>
      </p:sp>
      <p:sp>
        <p:nvSpPr>
          <p:cNvPr id="7" name="Text Box 7">
            <a:extLst>
              <a:ext uri="{FF2B5EF4-FFF2-40B4-BE49-F238E27FC236}">
                <a16:creationId xmlns:a16="http://schemas.microsoft.com/office/drawing/2014/main" id="{8027D5F3-A1A3-4BA0-B34E-DF2EBE3A35C5}"/>
              </a:ext>
            </a:extLst>
          </p:cNvPr>
          <p:cNvSpPr txBox="1">
            <a:spLocks noChangeArrowheads="1"/>
          </p:cNvSpPr>
          <p:nvPr/>
        </p:nvSpPr>
        <p:spPr bwMode="auto">
          <a:xfrm>
            <a:off x="4615959" y="2251351"/>
            <a:ext cx="2106414" cy="1815882"/>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a:solidFill>
                  <a:srgbClr val="592B8A"/>
                </a:solidFill>
                <a:latin typeface="+mj-lt"/>
              </a:rPr>
              <a:t>Directors-at-Large (7)</a:t>
            </a:r>
          </a:p>
          <a:p>
            <a:pPr algn="ctr"/>
            <a:endParaRPr lang="en-US" sz="800">
              <a:solidFill>
                <a:srgbClr val="592B8A"/>
              </a:solidFill>
              <a:latin typeface="+mj-lt"/>
            </a:endParaRPr>
          </a:p>
          <a:p>
            <a:pPr marL="182880"/>
            <a:r>
              <a:rPr lang="en-US" sz="800" u="sng">
                <a:solidFill>
                  <a:srgbClr val="592B8A"/>
                </a:solidFill>
                <a:latin typeface="+mj-lt"/>
              </a:rPr>
              <a:t>2023-2025</a:t>
            </a:r>
            <a:endParaRPr lang="en-US" sz="800" u="sng">
              <a:solidFill>
                <a:srgbClr val="592B8A"/>
              </a:solidFill>
              <a:latin typeface="+mj-lt"/>
              <a:ea typeface="Verdana"/>
            </a:endParaRPr>
          </a:p>
          <a:p>
            <a:pPr marL="182880"/>
            <a:r>
              <a:rPr lang="en-US" sz="800">
                <a:solidFill>
                  <a:srgbClr val="592B8A"/>
                </a:solidFill>
                <a:latin typeface="+mj-lt"/>
              </a:rPr>
              <a:t>Andrew Lincoln </a:t>
            </a:r>
            <a:r>
              <a:rPr lang="en-US" sz="600">
                <a:solidFill>
                  <a:srgbClr val="592B8A"/>
                </a:solidFill>
                <a:latin typeface="+mj-lt"/>
              </a:rPr>
              <a:t>(Lincoln Recycling)</a:t>
            </a:r>
            <a:endParaRPr lang="en-US" sz="600">
              <a:solidFill>
                <a:srgbClr val="592B8A"/>
              </a:solidFill>
              <a:latin typeface="+mj-lt"/>
              <a:ea typeface="Verdana"/>
            </a:endParaRPr>
          </a:p>
          <a:p>
            <a:pPr marL="182880"/>
            <a:r>
              <a:rPr lang="en-US" sz="800">
                <a:solidFill>
                  <a:srgbClr val="592B8A"/>
                </a:solidFill>
                <a:latin typeface="+mj-lt"/>
              </a:rPr>
              <a:t>Nidhi </a:t>
            </a:r>
            <a:r>
              <a:rPr lang="en-US" sz="800" err="1">
                <a:solidFill>
                  <a:srgbClr val="592B8A"/>
                </a:solidFill>
                <a:latin typeface="+mj-lt"/>
              </a:rPr>
              <a:t>Turakhia</a:t>
            </a:r>
            <a:r>
              <a:rPr lang="en-US" sz="800">
                <a:solidFill>
                  <a:srgbClr val="592B8A"/>
                </a:solidFill>
                <a:latin typeface="+mj-lt"/>
              </a:rPr>
              <a:t> </a:t>
            </a:r>
            <a:r>
              <a:rPr lang="en-US" sz="600">
                <a:solidFill>
                  <a:srgbClr val="592B8A"/>
                </a:solidFill>
                <a:latin typeface="+mj-lt"/>
              </a:rPr>
              <a:t>(Allied Alloys)</a:t>
            </a:r>
            <a:endParaRPr lang="en-US" sz="800">
              <a:solidFill>
                <a:srgbClr val="592B8A"/>
              </a:solidFill>
              <a:latin typeface="+mj-lt"/>
            </a:endParaRPr>
          </a:p>
          <a:p>
            <a:pPr marL="182880"/>
            <a:r>
              <a:rPr lang="en-US" sz="800">
                <a:solidFill>
                  <a:srgbClr val="592B8A"/>
                </a:solidFill>
                <a:latin typeface="+mj-lt"/>
              </a:rPr>
              <a:t>Scott Miller </a:t>
            </a:r>
            <a:r>
              <a:rPr lang="en-US" sz="600">
                <a:solidFill>
                  <a:srgbClr val="592B8A"/>
                </a:solidFill>
                <a:latin typeface="+mj-lt"/>
              </a:rPr>
              <a:t>(Sims)</a:t>
            </a:r>
          </a:p>
          <a:p>
            <a:pPr marL="182880"/>
            <a:endParaRPr lang="en-US" sz="800">
              <a:solidFill>
                <a:srgbClr val="592B8A"/>
              </a:solidFill>
              <a:latin typeface="+mj-lt"/>
            </a:endParaRPr>
          </a:p>
          <a:p>
            <a:pPr marL="182880"/>
            <a:r>
              <a:rPr lang="en-US" sz="900" u="sng">
                <a:solidFill>
                  <a:srgbClr val="592B8A"/>
                </a:solidFill>
                <a:latin typeface="+mj-lt"/>
              </a:rPr>
              <a:t>2024 – 2026 </a:t>
            </a:r>
            <a:endParaRPr lang="en-US" sz="900" u="sng">
              <a:solidFill>
                <a:srgbClr val="592B8A"/>
              </a:solidFill>
              <a:latin typeface="+mj-lt"/>
              <a:ea typeface="Verdana"/>
            </a:endParaRPr>
          </a:p>
          <a:p>
            <a:pPr marL="182880"/>
            <a:r>
              <a:rPr lang="en-US" sz="900">
                <a:solidFill>
                  <a:srgbClr val="592B8A"/>
                </a:solidFill>
                <a:latin typeface="+mj-lt"/>
                <a:cs typeface="Calibri"/>
              </a:rPr>
              <a:t>Chip Koplin </a:t>
            </a:r>
            <a:r>
              <a:rPr lang="en-US" sz="600" i="1">
                <a:solidFill>
                  <a:srgbClr val="592B8A"/>
                </a:solidFill>
                <a:latin typeface="+mj-lt"/>
                <a:cs typeface="Calibri"/>
              </a:rPr>
              <a:t>(SA Recycling)</a:t>
            </a:r>
            <a:endParaRPr lang="en-US" sz="600" i="1">
              <a:solidFill>
                <a:srgbClr val="592B8A"/>
              </a:solidFill>
              <a:latin typeface="+mj-lt"/>
              <a:ea typeface="Verdana"/>
              <a:cs typeface="Calibri"/>
            </a:endParaRPr>
          </a:p>
          <a:p>
            <a:pPr marL="182880"/>
            <a:r>
              <a:rPr lang="en-US" sz="900">
                <a:solidFill>
                  <a:srgbClr val="592B8A"/>
                </a:solidFill>
                <a:latin typeface="+mj-lt"/>
                <a:cs typeface="Calibri"/>
              </a:rPr>
              <a:t>Sandy Pierce </a:t>
            </a:r>
            <a:r>
              <a:rPr lang="en-US" sz="600" i="1">
                <a:solidFill>
                  <a:srgbClr val="592B8A"/>
                </a:solidFill>
                <a:latin typeface="+mj-lt"/>
                <a:cs typeface="Calibri"/>
              </a:rPr>
              <a:t>(BASF Corporation)</a:t>
            </a:r>
            <a:endParaRPr lang="en-US" sz="900" i="1">
              <a:solidFill>
                <a:srgbClr val="592B8A"/>
              </a:solidFill>
              <a:latin typeface="+mj-lt"/>
              <a:cs typeface="Calibri"/>
            </a:endParaRPr>
          </a:p>
          <a:p>
            <a:pPr marL="182880"/>
            <a:r>
              <a:rPr lang="en-US" sz="900">
                <a:solidFill>
                  <a:srgbClr val="592B8A"/>
                </a:solidFill>
                <a:latin typeface="+mj-lt"/>
                <a:cs typeface="Calibri"/>
              </a:rPr>
              <a:t>Aaron Plitt </a:t>
            </a:r>
            <a:r>
              <a:rPr lang="en-US" sz="600" i="1">
                <a:solidFill>
                  <a:srgbClr val="592B8A"/>
                </a:solidFill>
                <a:latin typeface="+mj-lt"/>
                <a:cs typeface="Calibri"/>
              </a:rPr>
              <a:t>(AMG Resources Group)</a:t>
            </a:r>
            <a:endParaRPr lang="en-US" sz="600" i="1">
              <a:solidFill>
                <a:srgbClr val="592B8A"/>
              </a:solidFill>
              <a:latin typeface="+mj-lt"/>
              <a:ea typeface="Verdana"/>
              <a:cs typeface="Calibri"/>
            </a:endParaRPr>
          </a:p>
          <a:p>
            <a:pPr marL="182880"/>
            <a:r>
              <a:rPr lang="en-US" sz="900">
                <a:solidFill>
                  <a:srgbClr val="592B8A"/>
                </a:solidFill>
                <a:latin typeface="+mj-lt"/>
                <a:cs typeface="Calibri"/>
              </a:rPr>
              <a:t>Andy Wahl </a:t>
            </a:r>
            <a:r>
              <a:rPr lang="en-US" sz="600" i="1">
                <a:solidFill>
                  <a:srgbClr val="592B8A"/>
                </a:solidFill>
                <a:latin typeface="+mj-lt"/>
                <a:cs typeface="Calibri"/>
              </a:rPr>
              <a:t>(Stratton Metals LLC)</a:t>
            </a:r>
            <a:endParaRPr lang="en-US" sz="700" i="1">
              <a:solidFill>
                <a:srgbClr val="592B8A"/>
              </a:solidFill>
              <a:latin typeface="+mj-lt"/>
            </a:endParaRPr>
          </a:p>
          <a:p>
            <a:endParaRPr lang="en-US" sz="800">
              <a:solidFill>
                <a:srgbClr val="592B8A"/>
              </a:solidFill>
              <a:latin typeface="+mj-lt"/>
            </a:endParaRPr>
          </a:p>
        </p:txBody>
      </p:sp>
      <p:sp>
        <p:nvSpPr>
          <p:cNvPr id="8" name="Line 8">
            <a:extLst>
              <a:ext uri="{FF2B5EF4-FFF2-40B4-BE49-F238E27FC236}">
                <a16:creationId xmlns:a16="http://schemas.microsoft.com/office/drawing/2014/main" id="{270A3258-419C-C3F6-C7B1-45E778713952}"/>
              </a:ext>
            </a:extLst>
          </p:cNvPr>
          <p:cNvSpPr>
            <a:spLocks noChangeShapeType="1"/>
          </p:cNvSpPr>
          <p:nvPr/>
        </p:nvSpPr>
        <p:spPr bwMode="auto">
          <a:xfrm>
            <a:off x="1149445" y="2035104"/>
            <a:ext cx="9406475" cy="30204"/>
          </a:xfrm>
          <a:prstGeom prst="line">
            <a:avLst/>
          </a:prstGeom>
          <a:noFill/>
          <a:ln w="19050">
            <a:solidFill>
              <a:srgbClr val="592B8A"/>
            </a:solidFill>
            <a:round/>
            <a:headEnd/>
            <a:tailEnd/>
          </a:ln>
        </p:spPr>
        <p:txBody>
          <a:bodyPr wrap="none" anchor="ctr"/>
          <a:lstStyle/>
          <a:p>
            <a:endParaRPr lang="en-US" sz="1600">
              <a:latin typeface="+mj-lt"/>
            </a:endParaRPr>
          </a:p>
        </p:txBody>
      </p:sp>
      <p:sp>
        <p:nvSpPr>
          <p:cNvPr id="9" name="Text Box 11">
            <a:extLst>
              <a:ext uri="{FF2B5EF4-FFF2-40B4-BE49-F238E27FC236}">
                <a16:creationId xmlns:a16="http://schemas.microsoft.com/office/drawing/2014/main" id="{05B3FE4B-B60E-3D72-5C9E-1963CD0B19E4}"/>
              </a:ext>
            </a:extLst>
          </p:cNvPr>
          <p:cNvSpPr txBox="1">
            <a:spLocks noChangeArrowheads="1"/>
          </p:cNvSpPr>
          <p:nvPr/>
        </p:nvSpPr>
        <p:spPr bwMode="auto">
          <a:xfrm>
            <a:off x="2151014" y="2242289"/>
            <a:ext cx="2651673" cy="4201150"/>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n-US" sz="1100" b="1" i="1">
                <a:solidFill>
                  <a:srgbClr val="592B8A"/>
                </a:solidFill>
                <a:latin typeface="+mj-lt"/>
                <a:ea typeface="Calibri"/>
                <a:cs typeface="Calibri"/>
              </a:rPr>
              <a:t>Division Directors (18)</a:t>
            </a:r>
          </a:p>
          <a:p>
            <a:pPr marL="274320"/>
            <a:endParaRPr lang="en-US" sz="800" u="sng">
              <a:solidFill>
                <a:srgbClr val="592B8A"/>
              </a:solidFill>
              <a:latin typeface="+mj-lt"/>
            </a:endParaRPr>
          </a:p>
          <a:p>
            <a:pPr marL="274320"/>
            <a:r>
              <a:rPr lang="en-US" sz="800" u="sng">
                <a:solidFill>
                  <a:srgbClr val="592B8A"/>
                </a:solidFill>
                <a:latin typeface="+mj-lt"/>
                <a:ea typeface="Calibri"/>
                <a:cs typeface="Calibri"/>
              </a:rPr>
              <a:t>Electronics Division</a:t>
            </a:r>
          </a:p>
          <a:p>
            <a:pPr marL="274320"/>
            <a:r>
              <a:rPr lang="en-US" sz="800">
                <a:solidFill>
                  <a:srgbClr val="592B8A"/>
                </a:solidFill>
                <a:latin typeface="+mj-lt"/>
                <a:ea typeface="Calibri"/>
                <a:cs typeface="Calibri"/>
              </a:rPr>
              <a:t>Amanda Tischer Buros </a:t>
            </a:r>
            <a:r>
              <a:rPr lang="en-US" sz="600">
                <a:solidFill>
                  <a:srgbClr val="592B8A"/>
                </a:solidFill>
                <a:latin typeface="+mj-lt"/>
                <a:ea typeface="Calibri"/>
                <a:cs typeface="Calibri"/>
              </a:rPr>
              <a:t>(Dynamic Lifecycle Innovations) </a:t>
            </a:r>
          </a:p>
          <a:p>
            <a:pPr marL="274320"/>
            <a:r>
              <a:rPr lang="en-US" sz="800">
                <a:solidFill>
                  <a:srgbClr val="592B8A"/>
                </a:solidFill>
                <a:latin typeface="+mj-lt"/>
                <a:ea typeface="Calibri"/>
                <a:cs typeface="Calibri"/>
              </a:rPr>
              <a:t>Adam Shine </a:t>
            </a:r>
            <a:r>
              <a:rPr lang="en-US" sz="600">
                <a:solidFill>
                  <a:srgbClr val="592B8A"/>
                </a:solidFill>
                <a:latin typeface="+mj-lt"/>
                <a:ea typeface="Calibri"/>
                <a:cs typeface="Calibri"/>
              </a:rPr>
              <a:t>(</a:t>
            </a:r>
            <a:r>
              <a:rPr lang="en-US" sz="600" err="1">
                <a:solidFill>
                  <a:srgbClr val="592B8A"/>
                </a:solidFill>
                <a:latin typeface="+mj-lt"/>
                <a:ea typeface="Calibri"/>
                <a:cs typeface="Calibri"/>
              </a:rPr>
              <a:t>Sunnking</a:t>
            </a:r>
            <a:r>
              <a:rPr lang="en-US" sz="600">
                <a:solidFill>
                  <a:srgbClr val="592B8A"/>
                </a:solidFill>
                <a:latin typeface="+mj-lt"/>
                <a:ea typeface="Calibri"/>
                <a:cs typeface="Calibri"/>
              </a:rPr>
              <a:t> Inc)</a:t>
            </a:r>
          </a:p>
          <a:p>
            <a:pPr marL="274320"/>
            <a:r>
              <a:rPr lang="en-US" sz="800">
                <a:solidFill>
                  <a:srgbClr val="592B8A"/>
                </a:solidFill>
                <a:latin typeface="+mj-lt"/>
                <a:ea typeface="Calibri"/>
                <a:cs typeface="Calibri"/>
              </a:rPr>
              <a:t>Markus McDonell </a:t>
            </a:r>
            <a:r>
              <a:rPr lang="en-US" sz="600">
                <a:solidFill>
                  <a:srgbClr val="592B8A"/>
                </a:solidFill>
                <a:latin typeface="+mj-lt"/>
                <a:ea typeface="Calibri"/>
                <a:cs typeface="Calibri"/>
              </a:rPr>
              <a:t>(Sadoff)</a:t>
            </a:r>
          </a:p>
          <a:p>
            <a:pPr marL="274320" algn="ctr"/>
            <a:endParaRPr lang="en-US" sz="800" u="sng">
              <a:solidFill>
                <a:srgbClr val="592B8A"/>
              </a:solidFill>
              <a:latin typeface="+mj-lt"/>
            </a:endParaRPr>
          </a:p>
          <a:p>
            <a:pPr marL="274320"/>
            <a:r>
              <a:rPr lang="en-US" sz="800" u="sng">
                <a:solidFill>
                  <a:srgbClr val="592B8A"/>
                </a:solidFill>
                <a:latin typeface="+mj-lt"/>
                <a:ea typeface="Calibri"/>
                <a:cs typeface="Calibri"/>
              </a:rPr>
              <a:t>Ferrous Division: </a:t>
            </a:r>
          </a:p>
          <a:p>
            <a:pPr marL="274320"/>
            <a:r>
              <a:rPr lang="en-US" sz="800">
                <a:solidFill>
                  <a:srgbClr val="592B8A"/>
                </a:solidFill>
                <a:latin typeface="+mj-lt"/>
                <a:ea typeface="Calibri"/>
                <a:cs typeface="Calibri"/>
              </a:rPr>
              <a:t>John Bianculli </a:t>
            </a:r>
            <a:r>
              <a:rPr lang="en-US" sz="600">
                <a:solidFill>
                  <a:srgbClr val="592B8A"/>
                </a:solidFill>
                <a:latin typeface="+mj-lt"/>
                <a:ea typeface="Calibri"/>
                <a:cs typeface="Calibri"/>
              </a:rPr>
              <a:t>(Trademark Metals Recycling LLC)</a:t>
            </a:r>
            <a:endParaRPr lang="en-US" sz="800">
              <a:solidFill>
                <a:srgbClr val="592B8A"/>
              </a:solidFill>
              <a:latin typeface="+mj-lt"/>
              <a:ea typeface="Calibri"/>
              <a:cs typeface="Calibri"/>
            </a:endParaRPr>
          </a:p>
          <a:p>
            <a:pPr marL="274320"/>
            <a:r>
              <a:rPr lang="en-US" sz="800">
                <a:solidFill>
                  <a:srgbClr val="592B8A"/>
                </a:solidFill>
                <a:latin typeface="+mj-lt"/>
                <a:ea typeface="Calibri"/>
                <a:cs typeface="Calibri"/>
              </a:rPr>
              <a:t>Christine Gneiding </a:t>
            </a:r>
            <a:r>
              <a:rPr lang="en-US" sz="600">
                <a:solidFill>
                  <a:srgbClr val="592B8A"/>
                </a:solidFill>
                <a:latin typeface="+mj-lt"/>
                <a:ea typeface="Calibri"/>
                <a:cs typeface="Calibri"/>
              </a:rPr>
              <a:t>(Intra American Metals)</a:t>
            </a:r>
            <a:endParaRPr lang="en-US" sz="800">
              <a:solidFill>
                <a:srgbClr val="592B8A"/>
              </a:solidFill>
              <a:latin typeface="+mj-lt"/>
              <a:ea typeface="Calibri"/>
              <a:cs typeface="Calibri"/>
            </a:endParaRPr>
          </a:p>
          <a:p>
            <a:pPr marL="274320"/>
            <a:r>
              <a:rPr lang="en-US" sz="800">
                <a:solidFill>
                  <a:srgbClr val="592B8A"/>
                </a:solidFill>
                <a:latin typeface="+mj-lt"/>
                <a:ea typeface="Calibri"/>
                <a:cs typeface="Calibri"/>
              </a:rPr>
              <a:t>Adam Dumes </a:t>
            </a:r>
            <a:r>
              <a:rPr lang="en-US" sz="600">
                <a:solidFill>
                  <a:srgbClr val="592B8A"/>
                </a:solidFill>
                <a:latin typeface="+mj-lt"/>
                <a:ea typeface="Calibri"/>
                <a:cs typeface="Calibri"/>
              </a:rPr>
              <a:t>(Cohen Recycling)</a:t>
            </a:r>
          </a:p>
          <a:p>
            <a:pPr marL="274320" algn="ctr"/>
            <a:endParaRPr lang="en-US" sz="800" u="sng">
              <a:solidFill>
                <a:srgbClr val="592B8A"/>
              </a:solidFill>
              <a:latin typeface="+mj-lt"/>
            </a:endParaRPr>
          </a:p>
          <a:p>
            <a:pPr marL="274320"/>
            <a:r>
              <a:rPr lang="en-US" sz="800" u="sng">
                <a:solidFill>
                  <a:srgbClr val="592B8A"/>
                </a:solidFill>
                <a:latin typeface="+mj-lt"/>
                <a:ea typeface="Calibri"/>
                <a:cs typeface="Calibri"/>
              </a:rPr>
              <a:t>Nonferrous Division</a:t>
            </a:r>
          </a:p>
          <a:p>
            <a:pPr marL="274320"/>
            <a:r>
              <a:rPr lang="en-US" sz="800">
                <a:solidFill>
                  <a:srgbClr val="592B8A"/>
                </a:solidFill>
                <a:latin typeface="+mj-lt"/>
                <a:ea typeface="Calibri"/>
                <a:cs typeface="Calibri"/>
              </a:rPr>
              <a:t>David Bestwick </a:t>
            </a:r>
            <a:r>
              <a:rPr lang="en-US" sz="600">
                <a:solidFill>
                  <a:srgbClr val="592B8A"/>
                </a:solidFill>
                <a:latin typeface="+mj-lt"/>
                <a:ea typeface="Calibri"/>
                <a:cs typeface="Calibri"/>
              </a:rPr>
              <a:t>(Dominion Nickel Alloys)</a:t>
            </a:r>
          </a:p>
          <a:p>
            <a:pPr marL="274320"/>
            <a:r>
              <a:rPr lang="en-US" sz="800">
                <a:solidFill>
                  <a:srgbClr val="592B8A"/>
                </a:solidFill>
                <a:latin typeface="+mj-lt"/>
                <a:ea typeface="Calibri"/>
                <a:cs typeface="Calibri"/>
              </a:rPr>
              <a:t>Stephen Moss </a:t>
            </a:r>
            <a:r>
              <a:rPr lang="en-US" sz="600">
                <a:solidFill>
                  <a:srgbClr val="592B8A"/>
                </a:solidFill>
                <a:latin typeface="+mj-lt"/>
                <a:ea typeface="Calibri"/>
                <a:cs typeface="Calibri"/>
              </a:rPr>
              <a:t>(Stanton A Moss Inc)</a:t>
            </a:r>
          </a:p>
          <a:p>
            <a:pPr marL="274320"/>
            <a:r>
              <a:rPr lang="en-US" sz="800">
                <a:solidFill>
                  <a:srgbClr val="592B8A"/>
                </a:solidFill>
                <a:latin typeface="+mj-lt"/>
                <a:ea typeface="Calibri"/>
                <a:cs typeface="Calibri"/>
              </a:rPr>
              <a:t>Mary </a:t>
            </a:r>
            <a:r>
              <a:rPr lang="en-US" sz="800" err="1">
                <a:solidFill>
                  <a:srgbClr val="592B8A"/>
                </a:solidFill>
                <a:latin typeface="+mj-lt"/>
                <a:ea typeface="Calibri"/>
                <a:cs typeface="Calibri"/>
              </a:rPr>
              <a:t>Hlepas</a:t>
            </a:r>
            <a:r>
              <a:rPr lang="en-US" sz="800">
                <a:solidFill>
                  <a:srgbClr val="592B8A"/>
                </a:solidFill>
                <a:latin typeface="+mj-lt"/>
                <a:ea typeface="Calibri"/>
                <a:cs typeface="Calibri"/>
              </a:rPr>
              <a:t> </a:t>
            </a:r>
            <a:r>
              <a:rPr lang="en-US" sz="600">
                <a:solidFill>
                  <a:srgbClr val="592B8A"/>
                </a:solidFill>
                <a:latin typeface="+mj-lt"/>
                <a:ea typeface="Calibri"/>
                <a:cs typeface="Calibri"/>
              </a:rPr>
              <a:t>(Imperial Aluminum-Minerva)</a:t>
            </a:r>
          </a:p>
          <a:p>
            <a:pPr marL="274320"/>
            <a:endParaRPr lang="en-US" sz="800" u="sng">
              <a:solidFill>
                <a:srgbClr val="592B8A"/>
              </a:solidFill>
              <a:latin typeface="+mj-lt"/>
            </a:endParaRPr>
          </a:p>
          <a:p>
            <a:pPr marL="274320"/>
            <a:r>
              <a:rPr lang="en-US" sz="800" u="sng">
                <a:solidFill>
                  <a:srgbClr val="592B8A"/>
                </a:solidFill>
                <a:latin typeface="+mj-lt"/>
                <a:ea typeface="Calibri"/>
                <a:cs typeface="Calibri"/>
              </a:rPr>
              <a:t>Paper Division</a:t>
            </a:r>
          </a:p>
          <a:p>
            <a:pPr marL="274320"/>
            <a:r>
              <a:rPr lang="en-US" sz="800">
                <a:solidFill>
                  <a:srgbClr val="592B8A"/>
                </a:solidFill>
                <a:latin typeface="+mj-lt"/>
                <a:ea typeface="Calibri"/>
                <a:cs typeface="Calibri"/>
              </a:rPr>
              <a:t>Kathy Delano </a:t>
            </a:r>
            <a:r>
              <a:rPr lang="en-US" sz="600">
                <a:solidFill>
                  <a:srgbClr val="592B8A"/>
                </a:solidFill>
                <a:latin typeface="+mj-lt"/>
                <a:ea typeface="Calibri"/>
                <a:cs typeface="Calibri"/>
              </a:rPr>
              <a:t>(Texas Recycling, Inc)</a:t>
            </a:r>
          </a:p>
          <a:p>
            <a:pPr marL="274320"/>
            <a:r>
              <a:rPr lang="en-US" sz="800">
                <a:solidFill>
                  <a:srgbClr val="592B8A"/>
                </a:solidFill>
                <a:latin typeface="+mj-lt"/>
                <a:ea typeface="Calibri"/>
                <a:cs typeface="Calibri"/>
              </a:rPr>
              <a:t>Rick Post </a:t>
            </a:r>
            <a:r>
              <a:rPr lang="en-US" sz="600">
                <a:solidFill>
                  <a:srgbClr val="592B8A"/>
                </a:solidFill>
                <a:latin typeface="+mj-lt"/>
                <a:ea typeface="Calibri"/>
                <a:cs typeface="Calibri"/>
              </a:rPr>
              <a:t>(Padnos)</a:t>
            </a:r>
          </a:p>
          <a:p>
            <a:pPr marL="274320"/>
            <a:r>
              <a:rPr lang="en-US" sz="800">
                <a:solidFill>
                  <a:srgbClr val="592B8A"/>
                </a:solidFill>
                <a:latin typeface="+mj-lt"/>
                <a:ea typeface="Calibri"/>
                <a:cs typeface="Calibri"/>
              </a:rPr>
              <a:t>Shawn Logan </a:t>
            </a:r>
            <a:r>
              <a:rPr lang="en-US" sz="600">
                <a:solidFill>
                  <a:srgbClr val="592B8A"/>
                </a:solidFill>
                <a:latin typeface="+mj-lt"/>
                <a:ea typeface="Calibri"/>
                <a:cs typeface="Calibri"/>
              </a:rPr>
              <a:t>(WM)</a:t>
            </a:r>
          </a:p>
          <a:p>
            <a:pPr marL="274320"/>
            <a:endParaRPr lang="en-US" sz="800" u="sng">
              <a:solidFill>
                <a:srgbClr val="592B8A"/>
              </a:solidFill>
              <a:latin typeface="+mj-lt"/>
            </a:endParaRPr>
          </a:p>
          <a:p>
            <a:pPr marL="274320"/>
            <a:r>
              <a:rPr lang="en-US" sz="800" u="sng">
                <a:solidFill>
                  <a:srgbClr val="592B8A"/>
                </a:solidFill>
                <a:latin typeface="+mj-lt"/>
                <a:ea typeface="Calibri"/>
                <a:cs typeface="Calibri"/>
              </a:rPr>
              <a:t>Plastics Division</a:t>
            </a:r>
          </a:p>
          <a:p>
            <a:pPr marL="274320"/>
            <a:r>
              <a:rPr lang="en-US" sz="800">
                <a:solidFill>
                  <a:srgbClr val="592B8A"/>
                </a:solidFill>
                <a:effectLst/>
                <a:latin typeface="+mj-lt"/>
                <a:ea typeface="Calibri"/>
                <a:cs typeface="Calibri"/>
              </a:rPr>
              <a:t>Cherish </a:t>
            </a:r>
            <a:r>
              <a:rPr lang="en-US" sz="800">
                <a:solidFill>
                  <a:srgbClr val="592B8A"/>
                </a:solidFill>
                <a:latin typeface="+mj-lt"/>
                <a:ea typeface="Calibri"/>
                <a:cs typeface="Calibri"/>
              </a:rPr>
              <a:t>Changala </a:t>
            </a:r>
            <a:r>
              <a:rPr lang="en-US" sz="600">
                <a:solidFill>
                  <a:srgbClr val="592B8A"/>
                </a:solidFill>
                <a:latin typeface="+mj-lt"/>
                <a:ea typeface="Calibri"/>
                <a:cs typeface="Calibri"/>
              </a:rPr>
              <a:t>(Revolution Recovery)</a:t>
            </a:r>
          </a:p>
          <a:p>
            <a:pPr marL="274320"/>
            <a:r>
              <a:rPr lang="en-US" sz="800">
                <a:solidFill>
                  <a:srgbClr val="592B8A"/>
                </a:solidFill>
                <a:latin typeface="+mj-lt"/>
                <a:ea typeface="Calibri"/>
                <a:cs typeface="Calibri"/>
              </a:rPr>
              <a:t>Shannon Crawford Gay </a:t>
            </a:r>
            <a:r>
              <a:rPr lang="en-US" sz="600">
                <a:solidFill>
                  <a:srgbClr val="592B8A"/>
                </a:solidFill>
                <a:latin typeface="+mj-lt"/>
                <a:ea typeface="Calibri"/>
                <a:cs typeface="Calibri"/>
              </a:rPr>
              <a:t>(WM)</a:t>
            </a:r>
          </a:p>
          <a:p>
            <a:pPr marL="274320"/>
            <a:r>
              <a:rPr lang="en-US" sz="800">
                <a:solidFill>
                  <a:srgbClr val="592B8A"/>
                </a:solidFill>
                <a:latin typeface="+mj-lt"/>
                <a:ea typeface="Calibri"/>
                <a:cs typeface="Calibri"/>
              </a:rPr>
              <a:t>Scott Saunders </a:t>
            </a:r>
            <a:r>
              <a:rPr lang="en-US" sz="600">
                <a:solidFill>
                  <a:srgbClr val="592B8A"/>
                </a:solidFill>
                <a:latin typeface="+mj-lt"/>
                <a:ea typeface="Calibri"/>
                <a:cs typeface="Calibri"/>
              </a:rPr>
              <a:t>(KW Recycling)</a:t>
            </a:r>
          </a:p>
          <a:p>
            <a:pPr marL="274320"/>
            <a:endParaRPr lang="en-US" sz="800">
              <a:solidFill>
                <a:srgbClr val="592B8A"/>
              </a:solidFill>
              <a:latin typeface="+mj-lt"/>
              <a:ea typeface="Calibri"/>
              <a:cs typeface="Calibri"/>
            </a:endParaRPr>
          </a:p>
          <a:p>
            <a:pPr marL="274320"/>
            <a:r>
              <a:rPr lang="en-US" sz="800" u="sng">
                <a:solidFill>
                  <a:srgbClr val="592B8A"/>
                </a:solidFill>
                <a:latin typeface="+mj-lt"/>
                <a:ea typeface="Calibri"/>
                <a:cs typeface="Calibri"/>
              </a:rPr>
              <a:t>Tire &amp; Rubber Division</a:t>
            </a:r>
          </a:p>
          <a:p>
            <a:pPr marL="274320"/>
            <a:r>
              <a:rPr lang="en-US" sz="800">
                <a:solidFill>
                  <a:srgbClr val="592B8A"/>
                </a:solidFill>
                <a:latin typeface="+mj-lt"/>
                <a:ea typeface="Calibri"/>
                <a:cs typeface="Calibri"/>
              </a:rPr>
              <a:t>Genti Bardhi </a:t>
            </a:r>
            <a:r>
              <a:rPr lang="en-US" sz="600">
                <a:solidFill>
                  <a:srgbClr val="592B8A"/>
                </a:solidFill>
                <a:latin typeface="+mj-lt"/>
                <a:ea typeface="Calibri"/>
                <a:cs typeface="Calibri"/>
              </a:rPr>
              <a:t>(TRC Technical Rubber Company)</a:t>
            </a:r>
          </a:p>
          <a:p>
            <a:pPr marL="274320"/>
            <a:r>
              <a:rPr lang="en-US" sz="800">
                <a:solidFill>
                  <a:srgbClr val="592B8A"/>
                </a:solidFill>
                <a:latin typeface="+mj-lt"/>
                <a:ea typeface="Calibri"/>
                <a:cs typeface="Calibri"/>
              </a:rPr>
              <a:t>Mark Rannie </a:t>
            </a:r>
            <a:r>
              <a:rPr lang="en-US" sz="600">
                <a:solidFill>
                  <a:srgbClr val="592B8A"/>
                </a:solidFill>
                <a:latin typeface="+mj-lt"/>
                <a:ea typeface="Calibri"/>
                <a:cs typeface="Calibri"/>
              </a:rPr>
              <a:t>(Emanuel Tire LLC)</a:t>
            </a:r>
          </a:p>
          <a:p>
            <a:pPr marL="274320"/>
            <a:r>
              <a:rPr lang="en-US" sz="800">
                <a:solidFill>
                  <a:srgbClr val="592B8A"/>
                </a:solidFill>
                <a:latin typeface="+mj-lt"/>
                <a:ea typeface="Calibri"/>
                <a:cs typeface="Calibri"/>
              </a:rPr>
              <a:t>Kip Vincent </a:t>
            </a:r>
            <a:r>
              <a:rPr lang="en-US" sz="600">
                <a:solidFill>
                  <a:srgbClr val="592B8A"/>
                </a:solidFill>
                <a:latin typeface="+mj-lt"/>
                <a:ea typeface="Calibri"/>
                <a:cs typeface="Calibri"/>
              </a:rPr>
              <a:t>(Colt, Inc.)</a:t>
            </a:r>
            <a:endParaRPr lang="en-US" sz="800">
              <a:solidFill>
                <a:srgbClr val="592B8A"/>
              </a:solidFill>
              <a:latin typeface="+mj-lt"/>
              <a:ea typeface="Calibri"/>
              <a:cs typeface="Calibri"/>
            </a:endParaRPr>
          </a:p>
          <a:p>
            <a:pPr marL="274320"/>
            <a:endParaRPr lang="en-US" sz="800">
              <a:solidFill>
                <a:srgbClr val="592B8A"/>
              </a:solidFill>
              <a:latin typeface="+mj-lt"/>
              <a:ea typeface="Calibri"/>
              <a:cs typeface="Calibri"/>
            </a:endParaRPr>
          </a:p>
        </p:txBody>
      </p:sp>
      <p:sp>
        <p:nvSpPr>
          <p:cNvPr id="10" name="Text Box 12">
            <a:extLst>
              <a:ext uri="{FF2B5EF4-FFF2-40B4-BE49-F238E27FC236}">
                <a16:creationId xmlns:a16="http://schemas.microsoft.com/office/drawing/2014/main" id="{A040FFFE-8060-9F54-5206-7C8AE9A160E7}"/>
              </a:ext>
            </a:extLst>
          </p:cNvPr>
          <p:cNvSpPr txBox="1">
            <a:spLocks noChangeArrowheads="1"/>
          </p:cNvSpPr>
          <p:nvPr/>
        </p:nvSpPr>
        <p:spPr bwMode="auto">
          <a:xfrm>
            <a:off x="6553201" y="2251351"/>
            <a:ext cx="1643030" cy="969496"/>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Associate Director (1)</a:t>
            </a:r>
          </a:p>
          <a:p>
            <a:pPr marL="182880"/>
            <a:endParaRPr lang="en-US" sz="900" i="1">
              <a:solidFill>
                <a:srgbClr val="592B8A"/>
              </a:solidFill>
              <a:latin typeface="+mj-lt"/>
            </a:endParaRPr>
          </a:p>
          <a:p>
            <a:pPr marL="182880"/>
            <a:r>
              <a:rPr lang="en-US" sz="800">
                <a:solidFill>
                  <a:srgbClr val="592B8A"/>
                </a:solidFill>
                <a:latin typeface="+mj-lt"/>
              </a:rPr>
              <a:t>Sean Davidson </a:t>
            </a:r>
            <a:r>
              <a:rPr lang="en-US" sz="700">
                <a:solidFill>
                  <a:srgbClr val="592B8A"/>
                </a:solidFill>
                <a:latin typeface="+mj-lt"/>
              </a:rPr>
              <a:t>(Davis Index)</a:t>
            </a:r>
          </a:p>
          <a:p>
            <a:pPr algn="ctr"/>
            <a:endParaRPr lang="en-US" sz="1100" b="1" i="1">
              <a:solidFill>
                <a:srgbClr val="592B8A"/>
              </a:solidFill>
              <a:latin typeface="+mj-lt"/>
            </a:endParaRPr>
          </a:p>
        </p:txBody>
      </p:sp>
      <p:sp>
        <p:nvSpPr>
          <p:cNvPr id="11" name="Line 13">
            <a:extLst>
              <a:ext uri="{FF2B5EF4-FFF2-40B4-BE49-F238E27FC236}">
                <a16:creationId xmlns:a16="http://schemas.microsoft.com/office/drawing/2014/main" id="{FDF2DBBB-4BEF-8297-CDF4-6D1FBC86F678}"/>
              </a:ext>
            </a:extLst>
          </p:cNvPr>
          <p:cNvSpPr>
            <a:spLocks noChangeShapeType="1"/>
          </p:cNvSpPr>
          <p:nvPr/>
        </p:nvSpPr>
        <p:spPr bwMode="auto">
          <a:xfrm>
            <a:off x="1166752" y="2034290"/>
            <a:ext cx="0" cy="181055"/>
          </a:xfrm>
          <a:prstGeom prst="line">
            <a:avLst/>
          </a:prstGeom>
          <a:noFill/>
          <a:ln w="19050">
            <a:solidFill>
              <a:srgbClr val="592B8A"/>
            </a:solidFill>
            <a:round/>
            <a:headEnd/>
            <a:tailEnd/>
          </a:ln>
        </p:spPr>
        <p:txBody>
          <a:bodyPr/>
          <a:lstStyle/>
          <a:p>
            <a:endParaRPr lang="en-US" sz="1600">
              <a:latin typeface="+mj-lt"/>
            </a:endParaRPr>
          </a:p>
        </p:txBody>
      </p:sp>
      <p:sp>
        <p:nvSpPr>
          <p:cNvPr id="12" name="Line 14">
            <a:extLst>
              <a:ext uri="{FF2B5EF4-FFF2-40B4-BE49-F238E27FC236}">
                <a16:creationId xmlns:a16="http://schemas.microsoft.com/office/drawing/2014/main" id="{3CD59FD6-E410-B4DF-79BF-2CD4832BFD7D}"/>
              </a:ext>
            </a:extLst>
          </p:cNvPr>
          <p:cNvSpPr>
            <a:spLocks noChangeShapeType="1"/>
          </p:cNvSpPr>
          <p:nvPr/>
        </p:nvSpPr>
        <p:spPr bwMode="auto">
          <a:xfrm>
            <a:off x="10555920" y="2064229"/>
            <a:ext cx="5262" cy="206143"/>
          </a:xfrm>
          <a:prstGeom prst="line">
            <a:avLst/>
          </a:prstGeom>
          <a:noFill/>
          <a:ln w="19050">
            <a:solidFill>
              <a:srgbClr val="592B8A"/>
            </a:solidFill>
            <a:round/>
            <a:headEnd/>
            <a:tailEnd/>
          </a:ln>
        </p:spPr>
        <p:txBody>
          <a:bodyPr/>
          <a:lstStyle/>
          <a:p>
            <a:endParaRPr lang="en-US" sz="1600">
              <a:latin typeface="+mj-lt"/>
            </a:endParaRPr>
          </a:p>
        </p:txBody>
      </p:sp>
      <p:sp>
        <p:nvSpPr>
          <p:cNvPr id="14" name="Line 17">
            <a:extLst>
              <a:ext uri="{FF2B5EF4-FFF2-40B4-BE49-F238E27FC236}">
                <a16:creationId xmlns:a16="http://schemas.microsoft.com/office/drawing/2014/main" id="{D10F8B72-F58E-AB30-D776-6933C3494682}"/>
              </a:ext>
            </a:extLst>
          </p:cNvPr>
          <p:cNvSpPr>
            <a:spLocks noChangeShapeType="1"/>
          </p:cNvSpPr>
          <p:nvPr/>
        </p:nvSpPr>
        <p:spPr bwMode="auto">
          <a:xfrm>
            <a:off x="3609341" y="2039634"/>
            <a:ext cx="0" cy="175711"/>
          </a:xfrm>
          <a:prstGeom prst="line">
            <a:avLst/>
          </a:prstGeom>
          <a:noFill/>
          <a:ln w="19050">
            <a:solidFill>
              <a:srgbClr val="592B8A"/>
            </a:solidFill>
            <a:round/>
            <a:headEnd/>
            <a:tailEnd/>
          </a:ln>
        </p:spPr>
        <p:txBody>
          <a:bodyPr/>
          <a:lstStyle/>
          <a:p>
            <a:endParaRPr lang="en-US" sz="1600">
              <a:latin typeface="+mj-lt"/>
            </a:endParaRPr>
          </a:p>
        </p:txBody>
      </p:sp>
      <p:sp>
        <p:nvSpPr>
          <p:cNvPr id="15" name="Line 15">
            <a:extLst>
              <a:ext uri="{FF2B5EF4-FFF2-40B4-BE49-F238E27FC236}">
                <a16:creationId xmlns:a16="http://schemas.microsoft.com/office/drawing/2014/main" id="{18CB2359-CD27-7E91-D37B-000CE48DBBA9}"/>
              </a:ext>
            </a:extLst>
          </p:cNvPr>
          <p:cNvSpPr>
            <a:spLocks noChangeShapeType="1"/>
          </p:cNvSpPr>
          <p:nvPr/>
        </p:nvSpPr>
        <p:spPr bwMode="auto">
          <a:xfrm>
            <a:off x="5836540" y="1704080"/>
            <a:ext cx="0" cy="463220"/>
          </a:xfrm>
          <a:prstGeom prst="line">
            <a:avLst/>
          </a:prstGeom>
          <a:noFill/>
          <a:ln w="19050">
            <a:solidFill>
              <a:srgbClr val="592B8A"/>
            </a:solidFill>
            <a:round/>
            <a:headEnd/>
            <a:tailEnd/>
          </a:ln>
        </p:spPr>
        <p:txBody>
          <a:bodyPr/>
          <a:lstStyle/>
          <a:p>
            <a:endParaRPr lang="en-US" sz="1600">
              <a:latin typeface="+mj-lt"/>
            </a:endParaRPr>
          </a:p>
        </p:txBody>
      </p:sp>
      <p:sp>
        <p:nvSpPr>
          <p:cNvPr id="16" name="Line 13">
            <a:extLst>
              <a:ext uri="{FF2B5EF4-FFF2-40B4-BE49-F238E27FC236}">
                <a16:creationId xmlns:a16="http://schemas.microsoft.com/office/drawing/2014/main" id="{2FD2C8B9-B8B5-E93B-5CB6-E357E447CF8A}"/>
              </a:ext>
            </a:extLst>
          </p:cNvPr>
          <p:cNvSpPr>
            <a:spLocks noChangeShapeType="1"/>
          </p:cNvSpPr>
          <p:nvPr/>
        </p:nvSpPr>
        <p:spPr bwMode="auto">
          <a:xfrm>
            <a:off x="1152277" y="2811977"/>
            <a:ext cx="0" cy="181055"/>
          </a:xfrm>
          <a:prstGeom prst="line">
            <a:avLst/>
          </a:prstGeom>
          <a:noFill/>
          <a:ln w="19050">
            <a:solidFill>
              <a:srgbClr val="592B8A"/>
            </a:solidFill>
            <a:round/>
            <a:headEnd/>
            <a:tailEnd/>
          </a:ln>
        </p:spPr>
        <p:txBody>
          <a:bodyPr/>
          <a:lstStyle/>
          <a:p>
            <a:endParaRPr lang="en-US" sz="1600">
              <a:latin typeface="+mj-lt"/>
            </a:endParaRPr>
          </a:p>
        </p:txBody>
      </p:sp>
      <p:sp>
        <p:nvSpPr>
          <p:cNvPr id="17" name="Line 14">
            <a:extLst>
              <a:ext uri="{FF2B5EF4-FFF2-40B4-BE49-F238E27FC236}">
                <a16:creationId xmlns:a16="http://schemas.microsoft.com/office/drawing/2014/main" id="{5F1AD16F-4827-81BE-B85B-6A059B2C0F60}"/>
              </a:ext>
            </a:extLst>
          </p:cNvPr>
          <p:cNvSpPr>
            <a:spLocks noChangeShapeType="1"/>
          </p:cNvSpPr>
          <p:nvPr/>
        </p:nvSpPr>
        <p:spPr bwMode="auto">
          <a:xfrm>
            <a:off x="7334526" y="2069860"/>
            <a:ext cx="5262" cy="206143"/>
          </a:xfrm>
          <a:prstGeom prst="line">
            <a:avLst/>
          </a:prstGeom>
          <a:noFill/>
          <a:ln w="19050">
            <a:solidFill>
              <a:srgbClr val="592B8A"/>
            </a:solidFill>
            <a:round/>
            <a:headEnd/>
            <a:tailEnd/>
          </a:ln>
        </p:spPr>
        <p:txBody>
          <a:bodyPr/>
          <a:lstStyle/>
          <a:p>
            <a:endParaRPr lang="en-US" sz="1600">
              <a:latin typeface="+mj-lt"/>
            </a:endParaRPr>
          </a:p>
        </p:txBody>
      </p:sp>
      <p:sp>
        <p:nvSpPr>
          <p:cNvPr id="18" name="Text Box 5">
            <a:extLst>
              <a:ext uri="{FF2B5EF4-FFF2-40B4-BE49-F238E27FC236}">
                <a16:creationId xmlns:a16="http://schemas.microsoft.com/office/drawing/2014/main" id="{33E115A9-ADCE-3059-EEA7-16322B696D99}"/>
              </a:ext>
            </a:extLst>
          </p:cNvPr>
          <p:cNvSpPr txBox="1">
            <a:spLocks noChangeArrowheads="1"/>
          </p:cNvSpPr>
          <p:nvPr/>
        </p:nvSpPr>
        <p:spPr bwMode="auto">
          <a:xfrm>
            <a:off x="127588" y="2229726"/>
            <a:ext cx="2188109" cy="800219"/>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Immediate Past Chair (1)</a:t>
            </a:r>
          </a:p>
          <a:p>
            <a:pPr algn="ctr"/>
            <a:r>
              <a:rPr lang="en-US" sz="800">
                <a:solidFill>
                  <a:srgbClr val="592B8A"/>
                </a:solidFill>
                <a:latin typeface="+mj-lt"/>
              </a:rPr>
              <a:t>Brian Henesey (Rocky Mountain Recycling)</a:t>
            </a:r>
          </a:p>
          <a:p>
            <a:pPr algn="ctr"/>
            <a:endParaRPr lang="en-US" sz="800">
              <a:latin typeface="+mj-lt"/>
            </a:endParaRPr>
          </a:p>
        </p:txBody>
      </p:sp>
      <p:sp>
        <p:nvSpPr>
          <p:cNvPr id="19" name="Text Box 18">
            <a:extLst>
              <a:ext uri="{FF2B5EF4-FFF2-40B4-BE49-F238E27FC236}">
                <a16:creationId xmlns:a16="http://schemas.microsoft.com/office/drawing/2014/main" id="{4539230F-970C-78A9-6000-CE99427128F9}"/>
              </a:ext>
            </a:extLst>
          </p:cNvPr>
          <p:cNvSpPr txBox="1">
            <a:spLocks noChangeArrowheads="1"/>
          </p:cNvSpPr>
          <p:nvPr/>
        </p:nvSpPr>
        <p:spPr bwMode="auto">
          <a:xfrm>
            <a:off x="127589" y="2958425"/>
            <a:ext cx="2387011" cy="3046988"/>
          </a:xfrm>
          <a:prstGeom prst="rect">
            <a:avLst/>
          </a:prstGeom>
          <a:ln w="12700">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b="1" i="1">
                <a:solidFill>
                  <a:srgbClr val="592B8A"/>
                </a:solidFill>
                <a:latin typeface="+mj-lt"/>
              </a:rPr>
              <a:t>Past Chairs/Presidents</a:t>
            </a:r>
          </a:p>
          <a:p>
            <a:pPr algn="ctr"/>
            <a:r>
              <a:rPr lang="en-US" sz="800">
                <a:solidFill>
                  <a:srgbClr val="592B8A"/>
                </a:solidFill>
                <a:latin typeface="+mj-lt"/>
              </a:rPr>
              <a:t>(</a:t>
            </a:r>
            <a:r>
              <a:rPr lang="en-US" sz="800" i="1">
                <a:solidFill>
                  <a:srgbClr val="592B8A"/>
                </a:solidFill>
                <a:latin typeface="+mj-lt"/>
              </a:rPr>
              <a:t>voting based on attendance</a:t>
            </a:r>
            <a:r>
              <a:rPr lang="en-US" sz="800">
                <a:solidFill>
                  <a:srgbClr val="592B8A"/>
                </a:solidFill>
                <a:latin typeface="+mj-lt"/>
              </a:rPr>
              <a:t>)</a:t>
            </a:r>
          </a:p>
          <a:p>
            <a:pPr marL="182880"/>
            <a:r>
              <a:rPr lang="en-US" sz="800">
                <a:solidFill>
                  <a:srgbClr val="592B8A"/>
                </a:solidFill>
                <a:latin typeface="+mj-lt"/>
              </a:rPr>
              <a:t>Richard Abrams </a:t>
            </a:r>
            <a:r>
              <a:rPr lang="en-US" sz="700">
                <a:solidFill>
                  <a:srgbClr val="592B8A"/>
                </a:solidFill>
                <a:latin typeface="+mj-lt"/>
              </a:rPr>
              <a:t>(Consolidated Scrap Resources)</a:t>
            </a:r>
            <a:endParaRPr lang="en-US" sz="800">
              <a:solidFill>
                <a:srgbClr val="592B8A"/>
              </a:solidFill>
              <a:latin typeface="+mj-lt"/>
            </a:endParaRPr>
          </a:p>
          <a:p>
            <a:pPr marL="182880"/>
            <a:r>
              <a:rPr lang="en-US" sz="800">
                <a:solidFill>
                  <a:srgbClr val="592B8A"/>
                </a:solidFill>
                <a:latin typeface="+mj-lt"/>
              </a:rPr>
              <a:t>George Adams (</a:t>
            </a:r>
            <a:r>
              <a:rPr lang="en-US" sz="700">
                <a:solidFill>
                  <a:srgbClr val="592B8A"/>
                </a:solidFill>
                <a:latin typeface="+mj-lt"/>
              </a:rPr>
              <a:t>SA Recycling)</a:t>
            </a:r>
            <a:endParaRPr lang="en-US" sz="800">
              <a:solidFill>
                <a:srgbClr val="592B8A"/>
              </a:solidFill>
              <a:latin typeface="+mj-lt"/>
            </a:endParaRPr>
          </a:p>
          <a:p>
            <a:pPr marL="182880"/>
            <a:r>
              <a:rPr lang="en-US" sz="800">
                <a:solidFill>
                  <a:srgbClr val="592B8A"/>
                </a:solidFill>
                <a:latin typeface="+mj-lt"/>
              </a:rPr>
              <a:t>Gary Champlin </a:t>
            </a:r>
            <a:r>
              <a:rPr lang="en-US" sz="500">
                <a:solidFill>
                  <a:srgbClr val="592B8A"/>
                </a:solidFill>
                <a:latin typeface="+mj-lt"/>
              </a:rPr>
              <a:t>(</a:t>
            </a:r>
            <a:r>
              <a:rPr lang="en-US" sz="700">
                <a:solidFill>
                  <a:srgbClr val="592B8A"/>
                </a:solidFill>
                <a:latin typeface="+mj-lt"/>
              </a:rPr>
              <a:t>Champlin Tire Recycling</a:t>
            </a:r>
            <a:r>
              <a:rPr lang="en-US" sz="500">
                <a:solidFill>
                  <a:srgbClr val="592B8A"/>
                </a:solidFill>
                <a:latin typeface="+mj-lt"/>
              </a:rPr>
              <a:t>)</a:t>
            </a:r>
          </a:p>
          <a:p>
            <a:pPr marL="182880"/>
            <a:r>
              <a:rPr lang="en-US" sz="800">
                <a:solidFill>
                  <a:srgbClr val="592B8A"/>
                </a:solidFill>
                <a:latin typeface="+mj-lt"/>
              </a:rPr>
              <a:t>Frank Cozzi (</a:t>
            </a:r>
            <a:r>
              <a:rPr lang="en-US" sz="700">
                <a:solidFill>
                  <a:srgbClr val="592B8A"/>
                </a:solidFill>
                <a:latin typeface="+mj-lt"/>
              </a:rPr>
              <a:t>Cozzi Recycling)</a:t>
            </a:r>
          </a:p>
          <a:p>
            <a:pPr marL="182880"/>
            <a:r>
              <a:rPr lang="en-US" sz="800">
                <a:solidFill>
                  <a:srgbClr val="592B8A"/>
                </a:solidFill>
                <a:latin typeface="+mj-lt"/>
              </a:rPr>
              <a:t>Joel Denbo (</a:t>
            </a:r>
            <a:r>
              <a:rPr lang="en-US" sz="700">
                <a:solidFill>
                  <a:srgbClr val="592B8A"/>
                </a:solidFill>
                <a:latin typeface="+mj-lt"/>
              </a:rPr>
              <a:t>SA Recycling)</a:t>
            </a:r>
          </a:p>
          <a:p>
            <a:pPr marL="182880"/>
            <a:r>
              <a:rPr lang="en-US" sz="800">
                <a:solidFill>
                  <a:srgbClr val="592B8A"/>
                </a:solidFill>
                <a:latin typeface="+mj-lt"/>
              </a:rPr>
              <a:t>Jim Fisher </a:t>
            </a:r>
            <a:r>
              <a:rPr lang="en-US" sz="700">
                <a:solidFill>
                  <a:srgbClr val="592B8A"/>
                </a:solidFill>
                <a:latin typeface="+mj-lt"/>
              </a:rPr>
              <a:t>(retired)</a:t>
            </a:r>
          </a:p>
          <a:p>
            <a:pPr marL="182880"/>
            <a:r>
              <a:rPr lang="en-US" sz="800">
                <a:solidFill>
                  <a:srgbClr val="592B8A"/>
                </a:solidFill>
                <a:latin typeface="+mj-lt"/>
              </a:rPr>
              <a:t>Arnie Gachman </a:t>
            </a:r>
            <a:r>
              <a:rPr lang="en-US" sz="700">
                <a:solidFill>
                  <a:srgbClr val="592B8A"/>
                </a:solidFill>
                <a:latin typeface="+mj-lt"/>
              </a:rPr>
              <a:t>(Gachman Metals &amp; Recycling)</a:t>
            </a:r>
            <a:endParaRPr lang="en-US" sz="800">
              <a:solidFill>
                <a:srgbClr val="592B8A"/>
              </a:solidFill>
              <a:latin typeface="+mj-lt"/>
            </a:endParaRPr>
          </a:p>
          <a:p>
            <a:pPr marL="182880"/>
            <a:r>
              <a:rPr lang="en-US" sz="800">
                <a:solidFill>
                  <a:srgbClr val="592B8A"/>
                </a:solidFill>
                <a:latin typeface="+mj-lt"/>
              </a:rPr>
              <a:t>Cap Grossman (</a:t>
            </a:r>
            <a:r>
              <a:rPr lang="en-US" sz="700">
                <a:solidFill>
                  <a:srgbClr val="592B8A"/>
                </a:solidFill>
                <a:latin typeface="+mj-lt"/>
              </a:rPr>
              <a:t>retired)</a:t>
            </a:r>
          </a:p>
          <a:p>
            <a:pPr marL="182880"/>
            <a:r>
              <a:rPr lang="en-US" sz="800">
                <a:solidFill>
                  <a:srgbClr val="592B8A"/>
                </a:solidFill>
                <a:latin typeface="+mj-lt"/>
              </a:rPr>
              <a:t>Sam Hummelstein </a:t>
            </a:r>
            <a:r>
              <a:rPr lang="en-US" sz="700">
                <a:solidFill>
                  <a:srgbClr val="592B8A"/>
                </a:solidFill>
                <a:latin typeface="+mj-lt"/>
              </a:rPr>
              <a:t>(retired)</a:t>
            </a:r>
          </a:p>
          <a:p>
            <a:pPr marL="182880"/>
            <a:r>
              <a:rPr lang="en-US" sz="800">
                <a:solidFill>
                  <a:srgbClr val="592B8A"/>
                </a:solidFill>
                <a:latin typeface="+mj-lt"/>
              </a:rPr>
              <a:t>Doug Kramer </a:t>
            </a:r>
            <a:r>
              <a:rPr lang="en-US" sz="700">
                <a:solidFill>
                  <a:srgbClr val="592B8A"/>
                </a:solidFill>
                <a:latin typeface="+mj-lt"/>
              </a:rPr>
              <a:t>(Kramer Metals)</a:t>
            </a:r>
          </a:p>
          <a:p>
            <a:pPr marL="182880"/>
            <a:r>
              <a:rPr lang="en-US" sz="800">
                <a:solidFill>
                  <a:srgbClr val="592B8A"/>
                </a:solidFill>
                <a:latin typeface="+mj-lt"/>
              </a:rPr>
              <a:t>Mark Lewon (</a:t>
            </a:r>
            <a:r>
              <a:rPr lang="en-US" sz="700">
                <a:solidFill>
                  <a:srgbClr val="592B8A"/>
                </a:solidFill>
                <a:latin typeface="+mj-lt"/>
              </a:rPr>
              <a:t>Utah Metal Works)</a:t>
            </a:r>
            <a:endParaRPr lang="en-US" sz="800">
              <a:solidFill>
                <a:srgbClr val="592B8A"/>
              </a:solidFill>
              <a:latin typeface="+mj-lt"/>
            </a:endParaRPr>
          </a:p>
          <a:p>
            <a:pPr marL="182880"/>
            <a:r>
              <a:rPr lang="en-US" sz="800">
                <a:solidFill>
                  <a:srgbClr val="592B8A"/>
                </a:solidFill>
                <a:latin typeface="+mj-lt"/>
              </a:rPr>
              <a:t>Howard Meyers </a:t>
            </a:r>
            <a:r>
              <a:rPr lang="en-US" sz="700">
                <a:solidFill>
                  <a:srgbClr val="592B8A"/>
                </a:solidFill>
                <a:latin typeface="+mj-lt"/>
              </a:rPr>
              <a:t>(Quexco)</a:t>
            </a:r>
          </a:p>
          <a:p>
            <a:pPr marL="182880"/>
            <a:r>
              <a:rPr lang="en-US" sz="800">
                <a:solidFill>
                  <a:srgbClr val="592B8A"/>
                </a:solidFill>
                <a:latin typeface="+mj-lt"/>
              </a:rPr>
              <a:t>Shelley Padnos  </a:t>
            </a:r>
            <a:r>
              <a:rPr lang="en-US" sz="700">
                <a:solidFill>
                  <a:srgbClr val="592B8A"/>
                </a:solidFill>
                <a:latin typeface="+mj-lt"/>
              </a:rPr>
              <a:t>(Padnos)</a:t>
            </a:r>
          </a:p>
          <a:p>
            <a:pPr marL="182880"/>
            <a:r>
              <a:rPr lang="en-US" sz="800">
                <a:solidFill>
                  <a:srgbClr val="592B8A"/>
                </a:solidFill>
                <a:latin typeface="+mj-lt"/>
              </a:rPr>
              <a:t>John Sacco </a:t>
            </a:r>
            <a:r>
              <a:rPr lang="en-US" sz="700">
                <a:solidFill>
                  <a:srgbClr val="592B8A"/>
                </a:solidFill>
                <a:latin typeface="+mj-lt"/>
              </a:rPr>
              <a:t>(Sierra Recycling &amp; Demolition)</a:t>
            </a:r>
          </a:p>
          <a:p>
            <a:pPr marL="182562"/>
            <a:r>
              <a:rPr lang="en-US" sz="700">
                <a:solidFill>
                  <a:srgbClr val="592B8A"/>
                </a:solidFill>
                <a:latin typeface="+mj-lt"/>
              </a:rPr>
              <a:t>Brian Shine (Manitoba)</a:t>
            </a:r>
          </a:p>
          <a:p>
            <a:pPr marL="182562"/>
            <a:r>
              <a:rPr lang="en-US" sz="800">
                <a:solidFill>
                  <a:srgbClr val="592B8A"/>
                </a:solidFill>
                <a:latin typeface="+mj-lt"/>
              </a:rPr>
              <a:t>Cricket Williams </a:t>
            </a:r>
            <a:r>
              <a:rPr lang="en-US" sz="700">
                <a:solidFill>
                  <a:srgbClr val="592B8A"/>
                </a:solidFill>
                <a:latin typeface="+mj-lt"/>
              </a:rPr>
              <a:t>(Davis Industries)</a:t>
            </a:r>
          </a:p>
          <a:p>
            <a:pPr marL="182562"/>
            <a:r>
              <a:rPr lang="en-US" sz="800">
                <a:solidFill>
                  <a:srgbClr val="592B8A"/>
                </a:solidFill>
                <a:latin typeface="+mj-lt"/>
              </a:rPr>
              <a:t>Sandy Shapiro </a:t>
            </a:r>
            <a:r>
              <a:rPr lang="en-US" sz="700">
                <a:solidFill>
                  <a:srgbClr val="592B8A"/>
                </a:solidFill>
                <a:latin typeface="+mj-lt"/>
              </a:rPr>
              <a:t>(In memoriam)</a:t>
            </a:r>
          </a:p>
          <a:p>
            <a:pPr marL="182562"/>
            <a:r>
              <a:rPr lang="en-US" sz="800">
                <a:solidFill>
                  <a:srgbClr val="592B8A"/>
                </a:solidFill>
                <a:latin typeface="+mj-lt"/>
              </a:rPr>
              <a:t>Jerry Simms (</a:t>
            </a:r>
            <a:r>
              <a:rPr lang="en-US" sz="700">
                <a:solidFill>
                  <a:srgbClr val="592B8A"/>
                </a:solidFill>
                <a:latin typeface="+mj-lt"/>
              </a:rPr>
              <a:t>In memoriam</a:t>
            </a:r>
            <a:r>
              <a:rPr lang="en-US" sz="800">
                <a:solidFill>
                  <a:srgbClr val="592B8A"/>
                </a:solidFill>
                <a:latin typeface="+mj-lt"/>
              </a:rPr>
              <a:t>)</a:t>
            </a:r>
          </a:p>
          <a:p>
            <a:pPr algn="ctr"/>
            <a:endParaRPr lang="en-US" sz="800">
              <a:solidFill>
                <a:srgbClr val="592B8A"/>
              </a:solidFill>
              <a:latin typeface="+mj-lt"/>
            </a:endParaRPr>
          </a:p>
          <a:p>
            <a:pPr algn="ctr"/>
            <a:endParaRPr lang="en-US" sz="800">
              <a:solidFill>
                <a:srgbClr val="592B8A"/>
              </a:solidFill>
              <a:latin typeface="+mj-lt"/>
            </a:endParaRPr>
          </a:p>
        </p:txBody>
      </p:sp>
    </p:spTree>
    <p:extLst>
      <p:ext uri="{BB962C8B-B14F-4D97-AF65-F5344CB8AC3E}">
        <p14:creationId xmlns:p14="http://schemas.microsoft.com/office/powerpoint/2010/main" val="140086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EC5299E-4DBC-7BFB-0A8C-AF926CEC99B4}"/>
              </a:ext>
            </a:extLst>
          </p:cNvPr>
          <p:cNvSpPr txBox="1"/>
          <p:nvPr/>
        </p:nvSpPr>
        <p:spPr>
          <a:xfrm>
            <a:off x="11170411" y="6425628"/>
            <a:ext cx="102870" cy="174407"/>
          </a:xfrm>
          <a:prstGeom prst="rect">
            <a:avLst/>
          </a:prstGeom>
        </p:spPr>
        <p:txBody>
          <a:bodyPr vert="horz" wrap="square" lIns="0" tIns="12700" rIns="0" bIns="0" rtlCol="0">
            <a:spAutoFit/>
          </a:bodyPr>
          <a:lstStyle/>
          <a:p>
            <a:pPr marL="12700">
              <a:lnSpc>
                <a:spcPct val="100000"/>
              </a:lnSpc>
              <a:spcBef>
                <a:spcPts val="100"/>
              </a:spcBef>
            </a:pPr>
            <a:r>
              <a:rPr sz="1050" spc="-50">
                <a:solidFill>
                  <a:srgbClr val="888888"/>
                </a:solidFill>
                <a:latin typeface="Verdana" panose="020B0604030504040204" pitchFamily="34" charset="0"/>
                <a:ea typeface="Verdana" panose="020B0604030504040204" pitchFamily="34" charset="0"/>
                <a:cs typeface="Calibri"/>
              </a:rPr>
              <a:t>4</a:t>
            </a:r>
            <a:endParaRPr sz="1050">
              <a:latin typeface="Verdana" panose="020B0604030504040204" pitchFamily="34" charset="0"/>
              <a:ea typeface="Verdana" panose="020B0604030504040204" pitchFamily="34" charset="0"/>
              <a:cs typeface="Calibri"/>
            </a:endParaRPr>
          </a:p>
        </p:txBody>
      </p:sp>
      <p:sp>
        <p:nvSpPr>
          <p:cNvPr id="3" name="object 4">
            <a:extLst>
              <a:ext uri="{FF2B5EF4-FFF2-40B4-BE49-F238E27FC236}">
                <a16:creationId xmlns:a16="http://schemas.microsoft.com/office/drawing/2014/main" id="{A32F5EB8-5C22-0D84-6B5A-8FDC805C8A9C}"/>
              </a:ext>
            </a:extLst>
          </p:cNvPr>
          <p:cNvSpPr txBox="1"/>
          <p:nvPr/>
        </p:nvSpPr>
        <p:spPr>
          <a:xfrm>
            <a:off x="3928285" y="895868"/>
            <a:ext cx="4159527" cy="382797"/>
          </a:xfrm>
          <a:prstGeom prst="rect">
            <a:avLst/>
          </a:prstGeom>
        </p:spPr>
        <p:txBody>
          <a:bodyPr vert="horz" wrap="square" lIns="0" tIns="13335" rIns="0" bIns="0" rtlCol="0">
            <a:spAutoFit/>
          </a:bodyPr>
          <a:lstStyle/>
          <a:p>
            <a:pPr marL="12700">
              <a:lnSpc>
                <a:spcPct val="100000"/>
              </a:lnSpc>
              <a:spcBef>
                <a:spcPts val="105"/>
              </a:spcBef>
            </a:pPr>
            <a:r>
              <a:rPr sz="2400" b="1">
                <a:solidFill>
                  <a:srgbClr val="592B8A"/>
                </a:solidFill>
                <a:latin typeface="Verdana" panose="020B0604030504040204" pitchFamily="34" charset="0"/>
                <a:ea typeface="Verdana" panose="020B0604030504040204" pitchFamily="34" charset="0"/>
                <a:cs typeface="Calibri"/>
              </a:rPr>
              <a:t>Board</a:t>
            </a:r>
            <a:r>
              <a:rPr sz="2400" b="1" spc="-60">
                <a:solidFill>
                  <a:srgbClr val="592B8A"/>
                </a:solidFill>
                <a:latin typeface="Verdana" panose="020B0604030504040204" pitchFamily="34" charset="0"/>
                <a:ea typeface="Verdana" panose="020B0604030504040204" pitchFamily="34" charset="0"/>
                <a:cs typeface="Calibri"/>
              </a:rPr>
              <a:t> </a:t>
            </a:r>
            <a:r>
              <a:rPr sz="2400" b="1">
                <a:solidFill>
                  <a:srgbClr val="592B8A"/>
                </a:solidFill>
                <a:latin typeface="Verdana" panose="020B0604030504040204" pitchFamily="34" charset="0"/>
                <a:ea typeface="Verdana" panose="020B0604030504040204" pitchFamily="34" charset="0"/>
                <a:cs typeface="Calibri"/>
              </a:rPr>
              <a:t>of</a:t>
            </a:r>
            <a:r>
              <a:rPr sz="2400" b="1" spc="-50">
                <a:solidFill>
                  <a:srgbClr val="592B8A"/>
                </a:solidFill>
                <a:latin typeface="Verdana" panose="020B0604030504040204" pitchFamily="34" charset="0"/>
                <a:ea typeface="Verdana" panose="020B0604030504040204" pitchFamily="34" charset="0"/>
                <a:cs typeface="Calibri"/>
              </a:rPr>
              <a:t> </a:t>
            </a:r>
            <a:r>
              <a:rPr sz="2400" b="1" spc="-10">
                <a:solidFill>
                  <a:srgbClr val="592B8A"/>
                </a:solidFill>
                <a:latin typeface="Verdana" panose="020B0604030504040204" pitchFamily="34" charset="0"/>
                <a:ea typeface="Verdana" panose="020B0604030504040204" pitchFamily="34" charset="0"/>
                <a:cs typeface="Calibri"/>
              </a:rPr>
              <a:t>Directors</a:t>
            </a:r>
            <a:endParaRPr sz="2400">
              <a:solidFill>
                <a:srgbClr val="592B8A"/>
              </a:solidFill>
              <a:latin typeface="Verdana" panose="020B0604030504040204" pitchFamily="34" charset="0"/>
              <a:ea typeface="Verdana" panose="020B0604030504040204" pitchFamily="34" charset="0"/>
              <a:cs typeface="Calibri"/>
            </a:endParaRPr>
          </a:p>
        </p:txBody>
      </p:sp>
      <p:grpSp>
        <p:nvGrpSpPr>
          <p:cNvPr id="4" name="object 5">
            <a:extLst>
              <a:ext uri="{FF2B5EF4-FFF2-40B4-BE49-F238E27FC236}">
                <a16:creationId xmlns:a16="http://schemas.microsoft.com/office/drawing/2014/main" id="{68FAAA11-C50C-6AD3-589C-A3EDD7B6E931}"/>
              </a:ext>
            </a:extLst>
          </p:cNvPr>
          <p:cNvGrpSpPr/>
          <p:nvPr/>
        </p:nvGrpSpPr>
        <p:grpSpPr>
          <a:xfrm>
            <a:off x="599694" y="1578534"/>
            <a:ext cx="10988040" cy="1986914"/>
            <a:chOff x="590169" y="1583816"/>
            <a:chExt cx="10988040" cy="1986914"/>
          </a:xfrm>
        </p:grpSpPr>
        <p:sp>
          <p:nvSpPr>
            <p:cNvPr id="5" name="object 6">
              <a:extLst>
                <a:ext uri="{FF2B5EF4-FFF2-40B4-BE49-F238E27FC236}">
                  <a16:creationId xmlns:a16="http://schemas.microsoft.com/office/drawing/2014/main" id="{6A102809-3D7A-3EFE-9284-7473DF46FD17}"/>
                </a:ext>
              </a:extLst>
            </p:cNvPr>
            <p:cNvSpPr/>
            <p:nvPr/>
          </p:nvSpPr>
          <p:spPr>
            <a:xfrm>
              <a:off x="5753861" y="1593341"/>
              <a:ext cx="36830" cy="1942464"/>
            </a:xfrm>
            <a:custGeom>
              <a:avLst/>
              <a:gdLst/>
              <a:ahLst/>
              <a:cxnLst/>
              <a:rect l="l" t="t" r="r" b="b"/>
              <a:pathLst>
                <a:path w="36829" h="1942464">
                  <a:moveTo>
                    <a:pt x="0" y="0"/>
                  </a:moveTo>
                  <a:lnTo>
                    <a:pt x="36703" y="1941995"/>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6" name="object 7">
              <a:extLst>
                <a:ext uri="{FF2B5EF4-FFF2-40B4-BE49-F238E27FC236}">
                  <a16:creationId xmlns:a16="http://schemas.microsoft.com/office/drawing/2014/main" id="{B7D16821-BF82-BD3E-E7DB-2E183FEC3E04}"/>
                </a:ext>
              </a:extLst>
            </p:cNvPr>
            <p:cNvSpPr/>
            <p:nvPr/>
          </p:nvSpPr>
          <p:spPr>
            <a:xfrm>
              <a:off x="4758690" y="1980437"/>
              <a:ext cx="1014094" cy="0"/>
            </a:xfrm>
            <a:custGeom>
              <a:avLst/>
              <a:gdLst/>
              <a:ahLst/>
              <a:cxnLst/>
              <a:rect l="l" t="t" r="r" b="b"/>
              <a:pathLst>
                <a:path w="1014095">
                  <a:moveTo>
                    <a:pt x="0" y="0"/>
                  </a:moveTo>
                  <a:lnTo>
                    <a:pt x="1013790"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7" name="object 8">
              <a:extLst>
                <a:ext uri="{FF2B5EF4-FFF2-40B4-BE49-F238E27FC236}">
                  <a16:creationId xmlns:a16="http://schemas.microsoft.com/office/drawing/2014/main" id="{404C8012-2563-85B7-E53A-2EDDAAD2A980}"/>
                </a:ext>
              </a:extLst>
            </p:cNvPr>
            <p:cNvSpPr/>
            <p:nvPr/>
          </p:nvSpPr>
          <p:spPr>
            <a:xfrm>
              <a:off x="599694" y="3509006"/>
              <a:ext cx="10968990" cy="52069"/>
            </a:xfrm>
            <a:custGeom>
              <a:avLst/>
              <a:gdLst/>
              <a:ahLst/>
              <a:cxnLst/>
              <a:rect l="l" t="t" r="r" b="b"/>
              <a:pathLst>
                <a:path w="10968990" h="52070">
                  <a:moveTo>
                    <a:pt x="0" y="51574"/>
                  </a:moveTo>
                  <a:lnTo>
                    <a:pt x="10968659" y="0"/>
                  </a:lnTo>
                </a:path>
              </a:pathLst>
            </a:custGeom>
            <a:ln w="19049">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8" name="object 9">
            <a:extLst>
              <a:ext uri="{FF2B5EF4-FFF2-40B4-BE49-F238E27FC236}">
                <a16:creationId xmlns:a16="http://schemas.microsoft.com/office/drawing/2014/main" id="{DDC6D341-B4BF-8F7E-C11F-3BB7FCBF1558}"/>
              </a:ext>
            </a:extLst>
          </p:cNvPr>
          <p:cNvSpPr txBox="1"/>
          <p:nvPr/>
        </p:nvSpPr>
        <p:spPr>
          <a:xfrm>
            <a:off x="3820329" y="1792153"/>
            <a:ext cx="1107524" cy="352019"/>
          </a:xfrm>
          <a:prstGeom prst="rect">
            <a:avLst/>
          </a:prstGeom>
        </p:spPr>
        <p:txBody>
          <a:bodyPr vert="horz" wrap="square" lIns="0" tIns="13335" rIns="0" bIns="0" rtlCol="0">
            <a:spAutoFit/>
          </a:bodyPr>
          <a:lstStyle/>
          <a:p>
            <a:pPr marL="12700" marR="5080" indent="60960">
              <a:lnSpc>
                <a:spcPct val="100000"/>
              </a:lnSpc>
              <a:spcBef>
                <a:spcPts val="105"/>
              </a:spcBef>
            </a:pPr>
            <a:r>
              <a:rPr sz="1100" b="1" spc="-10">
                <a:solidFill>
                  <a:srgbClr val="592B8A"/>
                </a:solidFill>
                <a:latin typeface="Verdana" panose="020B0604030504040204" pitchFamily="34" charset="0"/>
                <a:ea typeface="Verdana" panose="020B0604030504040204" pitchFamily="34" charset="0"/>
                <a:cs typeface="Calibri"/>
              </a:rPr>
              <a:t>Executive Committee</a:t>
            </a:r>
            <a:endParaRPr sz="1100">
              <a:solidFill>
                <a:srgbClr val="592B8A"/>
              </a:solidFill>
              <a:latin typeface="Verdana" panose="020B0604030504040204" pitchFamily="34" charset="0"/>
              <a:ea typeface="Verdana" panose="020B0604030504040204" pitchFamily="34" charset="0"/>
              <a:cs typeface="Calibri"/>
            </a:endParaRPr>
          </a:p>
        </p:txBody>
      </p:sp>
      <p:sp>
        <p:nvSpPr>
          <p:cNvPr id="9" name="object 10">
            <a:extLst>
              <a:ext uri="{FF2B5EF4-FFF2-40B4-BE49-F238E27FC236}">
                <a16:creationId xmlns:a16="http://schemas.microsoft.com/office/drawing/2014/main" id="{84372F47-281E-2415-5FC8-6166693F2C84}"/>
              </a:ext>
            </a:extLst>
          </p:cNvPr>
          <p:cNvSpPr txBox="1"/>
          <p:nvPr/>
        </p:nvSpPr>
        <p:spPr>
          <a:xfrm>
            <a:off x="299330" y="3982144"/>
            <a:ext cx="432434" cy="182101"/>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592B8A"/>
                </a:solidFill>
                <a:latin typeface="Verdana" panose="020B0604030504040204" pitchFamily="34" charset="0"/>
                <a:ea typeface="Verdana" panose="020B0604030504040204" pitchFamily="34" charset="0"/>
                <a:cs typeface="Calibri"/>
              </a:rPr>
              <a:t>Audit</a:t>
            </a:r>
            <a:endParaRPr sz="1100">
              <a:solidFill>
                <a:srgbClr val="592B8A"/>
              </a:solidFill>
              <a:latin typeface="Verdana" panose="020B0604030504040204" pitchFamily="34" charset="0"/>
              <a:ea typeface="Verdana" panose="020B0604030504040204" pitchFamily="34" charset="0"/>
              <a:cs typeface="Calibri"/>
            </a:endParaRPr>
          </a:p>
        </p:txBody>
      </p:sp>
      <p:sp>
        <p:nvSpPr>
          <p:cNvPr id="10" name="object 11">
            <a:extLst>
              <a:ext uri="{FF2B5EF4-FFF2-40B4-BE49-F238E27FC236}">
                <a16:creationId xmlns:a16="http://schemas.microsoft.com/office/drawing/2014/main" id="{9F7E158E-20CB-0FB9-0955-E056EAADD738}"/>
              </a:ext>
            </a:extLst>
          </p:cNvPr>
          <p:cNvSpPr txBox="1"/>
          <p:nvPr/>
        </p:nvSpPr>
        <p:spPr>
          <a:xfrm>
            <a:off x="195115" y="5229957"/>
            <a:ext cx="809158" cy="166712"/>
          </a:xfrm>
          <a:prstGeom prst="rect">
            <a:avLst/>
          </a:prstGeom>
        </p:spPr>
        <p:txBody>
          <a:bodyPr vert="horz" wrap="square" lIns="0" tIns="12700" rIns="0" bIns="0" rtlCol="0">
            <a:spAutoFit/>
          </a:bodyPr>
          <a:lstStyle/>
          <a:p>
            <a:pPr marL="12700" algn="r">
              <a:lnSpc>
                <a:spcPct val="100000"/>
              </a:lnSpc>
              <a:spcBef>
                <a:spcPts val="100"/>
              </a:spcBef>
            </a:pPr>
            <a:r>
              <a:rPr sz="1000" b="1" i="1" u="sng" spc="-10">
                <a:solidFill>
                  <a:srgbClr val="592B8A"/>
                </a:solidFill>
                <a:uFill>
                  <a:solidFill>
                    <a:srgbClr val="44536A"/>
                  </a:solidFill>
                </a:uFill>
                <a:latin typeface="Verdana" panose="020B0604030504040204" pitchFamily="34" charset="0"/>
                <a:ea typeface="Verdana" panose="020B0604030504040204" pitchFamily="34" charset="0"/>
                <a:cs typeface="Calibri"/>
              </a:rPr>
              <a:t>Notes</a:t>
            </a:r>
            <a:r>
              <a:rPr sz="1000" b="1" i="1" u="sng" spc="-10">
                <a:solidFill>
                  <a:srgbClr val="000000"/>
                </a:solidFill>
                <a:uFill>
                  <a:solidFill>
                    <a:srgbClr val="44536A"/>
                  </a:solidFill>
                </a:uFill>
                <a:latin typeface="Verdana" panose="020B0604030504040204" pitchFamily="34" charset="0"/>
                <a:ea typeface="Verdana" panose="020B0604030504040204" pitchFamily="34" charset="0"/>
                <a:cs typeface="Calibri"/>
              </a:rPr>
              <a:t>:</a:t>
            </a:r>
            <a:endParaRPr sz="1000" b="1">
              <a:solidFill>
                <a:srgbClr val="000000"/>
              </a:solidFill>
              <a:latin typeface="Verdana" panose="020B0604030504040204" pitchFamily="34" charset="0"/>
              <a:ea typeface="Verdana" panose="020B0604030504040204" pitchFamily="34" charset="0"/>
              <a:cs typeface="Calibri"/>
            </a:endParaRPr>
          </a:p>
        </p:txBody>
      </p:sp>
      <p:sp>
        <p:nvSpPr>
          <p:cNvPr id="11" name="object 12">
            <a:extLst>
              <a:ext uri="{FF2B5EF4-FFF2-40B4-BE49-F238E27FC236}">
                <a16:creationId xmlns:a16="http://schemas.microsoft.com/office/drawing/2014/main" id="{532CAB83-8760-E5F2-623C-807996E747D0}"/>
              </a:ext>
            </a:extLst>
          </p:cNvPr>
          <p:cNvSpPr txBox="1"/>
          <p:nvPr/>
        </p:nvSpPr>
        <p:spPr>
          <a:xfrm>
            <a:off x="1112329" y="5229957"/>
            <a:ext cx="10569131" cy="734175"/>
          </a:xfrm>
          <a:prstGeom prst="rect">
            <a:avLst/>
          </a:prstGeom>
        </p:spPr>
        <p:txBody>
          <a:bodyPr vert="horz" wrap="square" lIns="0" tIns="13335" rIns="0" bIns="0" rtlCol="0">
            <a:spAutoFit/>
          </a:bodyPr>
          <a:lstStyle/>
          <a:p>
            <a:pPr marL="355600" marR="5080" indent="-343535">
              <a:lnSpc>
                <a:spcPct val="100000"/>
              </a:lnSpc>
              <a:spcBef>
                <a:spcPts val="105"/>
              </a:spcBef>
              <a:buAutoNum type="arabicPeriod"/>
              <a:tabLst>
                <a:tab pos="355600" algn="l"/>
              </a:tabLst>
            </a:pPr>
            <a:r>
              <a:rPr sz="900" i="1">
                <a:solidFill>
                  <a:srgbClr val="592B8A"/>
                </a:solidFill>
                <a:latin typeface="Verdana" panose="020B0604030504040204" pitchFamily="34" charset="0"/>
                <a:ea typeface="Verdana" panose="020B0604030504040204" pitchFamily="34" charset="0"/>
                <a:cs typeface="Calibri"/>
              </a:rPr>
              <a:t>The</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Executive</a:t>
            </a:r>
            <a:r>
              <a:rPr sz="900" i="1" spc="-1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a:t>
            </a:r>
            <a:r>
              <a:rPr sz="900" i="1" spc="-5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currently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under 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bylaws,</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which</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gives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it</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authority</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to</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act for 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between</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meetings</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(within</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restrictions</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set</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10">
                <a:solidFill>
                  <a:srgbClr val="592B8A"/>
                </a:solidFill>
                <a:latin typeface="Verdana" panose="020B0604030504040204" pitchFamily="34" charset="0"/>
                <a:ea typeface="Verdana" panose="020B0604030504040204" pitchFamily="34" charset="0"/>
                <a:cs typeface="Calibri"/>
              </a:rPr>
              <a:t> </a:t>
            </a:r>
            <a:r>
              <a:rPr sz="900" i="1" spc="-50">
                <a:solidFill>
                  <a:srgbClr val="592B8A"/>
                </a:solidFill>
                <a:latin typeface="Verdana" panose="020B0604030504040204" pitchFamily="34" charset="0"/>
                <a:ea typeface="Verdana" panose="020B0604030504040204" pitchFamily="34" charset="0"/>
                <a:cs typeface="Calibri"/>
              </a:rPr>
              <a:t>&amp;</a:t>
            </a:r>
            <a:r>
              <a:rPr sz="900" i="1" spc="-10">
                <a:solidFill>
                  <a:srgbClr val="592B8A"/>
                </a:solidFill>
                <a:latin typeface="Verdana" panose="020B0604030504040204" pitchFamily="34" charset="0"/>
                <a:ea typeface="Verdana" panose="020B0604030504040204" pitchFamily="34" charset="0"/>
                <a:cs typeface="Calibri"/>
              </a:rPr>
              <a:t> bylaws)</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ts val="126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All other</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committees</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“standing</a:t>
            </a:r>
            <a:r>
              <a:rPr sz="900" i="1" spc="-30">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committees”</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designated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under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Sec</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7.01</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bylaws.</a:t>
            </a:r>
            <a:r>
              <a:rPr sz="900" i="1" spc="204">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They</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work</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policy</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&amp; program</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development</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around</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an</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issue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 </a:t>
            </a:r>
            <a:r>
              <a:rPr sz="900" i="1" spc="-10">
                <a:solidFill>
                  <a:srgbClr val="592B8A"/>
                </a:solidFill>
                <a:latin typeface="Verdana" panose="020B0604030504040204" pitchFamily="34" charset="0"/>
                <a:ea typeface="Verdana" panose="020B0604030504040204" pitchFamily="34" charset="0"/>
                <a:cs typeface="Calibri"/>
              </a:rPr>
              <a:t>operation.</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ct val="10000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Working</a:t>
            </a:r>
            <a:r>
              <a:rPr sz="900" i="1" spc="-3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Groups</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are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formed</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specific</a:t>
            </a:r>
            <a:r>
              <a:rPr sz="900" i="1" spc="-2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task</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limited</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duration</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and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report</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their</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work</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directly</a:t>
            </a:r>
            <a:r>
              <a:rPr sz="900" i="1" spc="-1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to</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lang="en-US" sz="900" i="1">
                <a:solidFill>
                  <a:srgbClr val="592B8A"/>
                </a:solidFill>
                <a:latin typeface="Verdana" panose="020B0604030504040204" pitchFamily="34" charset="0"/>
                <a:ea typeface="Verdana" panose="020B0604030504040204" pitchFamily="34" charset="0"/>
                <a:cs typeface="Calibri"/>
              </a:rPr>
              <a:t>ReMA</a:t>
            </a:r>
            <a:r>
              <a:rPr sz="900" i="1" spc="-15">
                <a:solidFill>
                  <a:srgbClr val="592B8A"/>
                </a:solidFill>
                <a:latin typeface="Verdana" panose="020B0604030504040204" pitchFamily="34" charset="0"/>
                <a:ea typeface="Verdana" panose="020B0604030504040204" pitchFamily="34" charset="0"/>
                <a:cs typeface="Calibri"/>
              </a:rPr>
              <a:t> </a:t>
            </a:r>
            <a:r>
              <a:rPr sz="900" i="1" spc="-10">
                <a:solidFill>
                  <a:srgbClr val="592B8A"/>
                </a:solidFill>
                <a:latin typeface="Verdana" panose="020B0604030504040204" pitchFamily="34" charset="0"/>
                <a:ea typeface="Verdana" panose="020B0604030504040204" pitchFamily="34" charset="0"/>
                <a:cs typeface="Calibri"/>
              </a:rPr>
              <a:t>Board</a:t>
            </a:r>
            <a:endParaRPr sz="900">
              <a:solidFill>
                <a:srgbClr val="592B8A"/>
              </a:solidFill>
              <a:latin typeface="Verdana" panose="020B0604030504040204" pitchFamily="34" charset="0"/>
              <a:ea typeface="Verdana" panose="020B0604030504040204" pitchFamily="34" charset="0"/>
              <a:cs typeface="Calibri"/>
            </a:endParaRPr>
          </a:p>
          <a:p>
            <a:pPr marL="354965" indent="-342265">
              <a:lnSpc>
                <a:spcPct val="100000"/>
              </a:lnSpc>
              <a:buAutoNum type="arabicPeriod"/>
              <a:tabLst>
                <a:tab pos="354965" algn="l"/>
              </a:tabLst>
            </a:pPr>
            <a:r>
              <a:rPr sz="900" i="1">
                <a:solidFill>
                  <a:srgbClr val="592B8A"/>
                </a:solidFill>
                <a:latin typeface="Verdana" panose="020B0604030504040204" pitchFamily="34" charset="0"/>
                <a:ea typeface="Verdana" panose="020B0604030504040204" pitchFamily="34" charset="0"/>
                <a:cs typeface="Calibri"/>
              </a:rPr>
              <a:t>The</a:t>
            </a:r>
            <a:r>
              <a:rPr sz="900" i="1" spc="-2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Directors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is</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governing</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board</a:t>
            </a:r>
            <a:r>
              <a:rPr sz="900" i="1" spc="-4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for</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organization</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&amp;</a:t>
            </a:r>
            <a:r>
              <a:rPr sz="900" i="1" spc="-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acts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on</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behalf</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of</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the</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association</a:t>
            </a:r>
            <a:r>
              <a:rPr sz="900" i="1" spc="-35">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as</a:t>
            </a:r>
            <a:r>
              <a:rPr sz="900" i="1" spc="-10">
                <a:solidFill>
                  <a:srgbClr val="592B8A"/>
                </a:solidFill>
                <a:latin typeface="Verdana" panose="020B0604030504040204" pitchFamily="34" charset="0"/>
                <a:ea typeface="Verdana" panose="020B0604030504040204" pitchFamily="34" charset="0"/>
                <a:cs typeface="Calibri"/>
              </a:rPr>
              <a:t> </a:t>
            </a:r>
            <a:r>
              <a:rPr sz="900" i="1">
                <a:solidFill>
                  <a:srgbClr val="592B8A"/>
                </a:solidFill>
                <a:latin typeface="Verdana" panose="020B0604030504040204" pitchFamily="34" charset="0"/>
                <a:ea typeface="Verdana" panose="020B0604030504040204" pitchFamily="34" charset="0"/>
                <a:cs typeface="Calibri"/>
              </a:rPr>
              <a:t>a </a:t>
            </a:r>
            <a:r>
              <a:rPr sz="900" i="1" spc="-10">
                <a:solidFill>
                  <a:srgbClr val="592B8A"/>
                </a:solidFill>
                <a:latin typeface="Verdana" panose="020B0604030504040204" pitchFamily="34" charset="0"/>
                <a:ea typeface="Verdana" panose="020B0604030504040204" pitchFamily="34" charset="0"/>
                <a:cs typeface="Calibri"/>
              </a:rPr>
              <a:t>whole)</a:t>
            </a:r>
            <a:endParaRPr sz="900">
              <a:solidFill>
                <a:srgbClr val="592B8A"/>
              </a:solidFill>
              <a:latin typeface="Verdana" panose="020B0604030504040204" pitchFamily="34" charset="0"/>
              <a:ea typeface="Verdana" panose="020B0604030504040204" pitchFamily="34" charset="0"/>
              <a:cs typeface="Calibri"/>
            </a:endParaRPr>
          </a:p>
        </p:txBody>
      </p:sp>
      <p:sp>
        <p:nvSpPr>
          <p:cNvPr id="12" name="object 13">
            <a:extLst>
              <a:ext uri="{FF2B5EF4-FFF2-40B4-BE49-F238E27FC236}">
                <a16:creationId xmlns:a16="http://schemas.microsoft.com/office/drawing/2014/main" id="{E0239E06-4F97-49AC-4DBD-9B08910ACED9}"/>
              </a:ext>
            </a:extLst>
          </p:cNvPr>
          <p:cNvSpPr txBox="1"/>
          <p:nvPr/>
        </p:nvSpPr>
        <p:spPr>
          <a:xfrm>
            <a:off x="972349" y="3969270"/>
            <a:ext cx="921593"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13" name="object 14">
            <a:extLst>
              <a:ext uri="{FF2B5EF4-FFF2-40B4-BE49-F238E27FC236}">
                <a16:creationId xmlns:a16="http://schemas.microsoft.com/office/drawing/2014/main" id="{1125F4D0-74E8-91BF-5189-8AB637B2B362}"/>
              </a:ext>
            </a:extLst>
          </p:cNvPr>
          <p:cNvSpPr txBox="1"/>
          <p:nvPr/>
        </p:nvSpPr>
        <p:spPr>
          <a:xfrm>
            <a:off x="10439028" y="3934778"/>
            <a:ext cx="835840"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Shredders</a:t>
            </a:r>
            <a:endParaRPr sz="1100" b="1">
              <a:solidFill>
                <a:srgbClr val="592B8A"/>
              </a:solidFill>
              <a:latin typeface="Verdana" panose="020B0604030504040204" pitchFamily="34" charset="0"/>
              <a:ea typeface="Verdana" panose="020B0604030504040204" pitchFamily="34" charset="0"/>
              <a:cs typeface="Calibri"/>
            </a:endParaRPr>
          </a:p>
        </p:txBody>
      </p:sp>
      <p:sp>
        <p:nvSpPr>
          <p:cNvPr id="14" name="object 15">
            <a:extLst>
              <a:ext uri="{FF2B5EF4-FFF2-40B4-BE49-F238E27FC236}">
                <a16:creationId xmlns:a16="http://schemas.microsoft.com/office/drawing/2014/main" id="{4781F474-A63C-7C7B-11A1-379839C74EC2}"/>
              </a:ext>
            </a:extLst>
          </p:cNvPr>
          <p:cNvSpPr txBox="1"/>
          <p:nvPr/>
        </p:nvSpPr>
        <p:spPr>
          <a:xfrm>
            <a:off x="3200405" y="3969270"/>
            <a:ext cx="3184626" cy="382156"/>
          </a:xfrm>
          <a:prstGeom prst="rect">
            <a:avLst/>
          </a:prstGeom>
        </p:spPr>
        <p:txBody>
          <a:bodyPr vert="horz" wrap="square" lIns="0" tIns="12700" rIns="0" bIns="0" rtlCol="0">
            <a:spAutoFit/>
          </a:bodyPr>
          <a:lstStyle/>
          <a:p>
            <a:pPr marL="12700">
              <a:lnSpc>
                <a:spcPct val="100000"/>
              </a:lnSpc>
              <a:spcBef>
                <a:spcPts val="100"/>
              </a:spcBef>
              <a:tabLst>
                <a:tab pos="1426210" algn="l"/>
                <a:tab pos="1941195" algn="l"/>
              </a:tabLst>
            </a:pPr>
            <a:r>
              <a:rPr b="1" spc="-15" baseline="1984">
                <a:solidFill>
                  <a:srgbClr val="592B8A"/>
                </a:solidFill>
                <a:latin typeface="Verdana" panose="020B0604030504040204" pitchFamily="34" charset="0"/>
                <a:ea typeface="Verdana" panose="020B0604030504040204" pitchFamily="34" charset="0"/>
                <a:cs typeface="Calibri"/>
              </a:rPr>
              <a:t>Communications</a:t>
            </a:r>
            <a:r>
              <a:rPr lang="en-US" b="1" spc="-15" baseline="1984">
                <a:solidFill>
                  <a:srgbClr val="592B8A"/>
                </a:solidFill>
                <a:latin typeface="Verdana" panose="020B0604030504040204" pitchFamily="34" charset="0"/>
                <a:ea typeface="Verdana" panose="020B0604030504040204" pitchFamily="34" charset="0"/>
                <a:cs typeface="Calibri"/>
              </a:rPr>
              <a:t>  Convention E&amp;T</a:t>
            </a:r>
            <a:r>
              <a:rPr b="1" baseline="1984">
                <a:solidFill>
                  <a:srgbClr val="592B8A"/>
                </a:solidFill>
                <a:latin typeface="Verdana" panose="020B0604030504040204" pitchFamily="34" charset="0"/>
                <a:ea typeface="Verdana" panose="020B0604030504040204" pitchFamily="34" charset="0"/>
                <a:cs typeface="Calibri"/>
              </a:rPr>
              <a:t>	</a:t>
            </a:r>
            <a:r>
              <a:rPr lang="en-US" b="1" baseline="1984">
                <a:solidFill>
                  <a:srgbClr val="592B8A"/>
                </a:solidFill>
                <a:latin typeface="Verdana" panose="020B0604030504040204" pitchFamily="34" charset="0"/>
                <a:ea typeface="Verdana" panose="020B0604030504040204" pitchFamily="34" charset="0"/>
                <a:cs typeface="Calibri"/>
              </a:rPr>
              <a:t>   </a:t>
            </a:r>
            <a:endParaRPr baseline="1984">
              <a:solidFill>
                <a:srgbClr val="592B8A"/>
              </a:solidFill>
              <a:latin typeface="Verdana" panose="020B0604030504040204" pitchFamily="34" charset="0"/>
              <a:ea typeface="Verdana" panose="020B0604030504040204" pitchFamily="34" charset="0"/>
              <a:cs typeface="Calibri"/>
            </a:endParaRPr>
          </a:p>
        </p:txBody>
      </p:sp>
      <p:sp>
        <p:nvSpPr>
          <p:cNvPr id="15" name="object 16">
            <a:extLst>
              <a:ext uri="{FF2B5EF4-FFF2-40B4-BE49-F238E27FC236}">
                <a16:creationId xmlns:a16="http://schemas.microsoft.com/office/drawing/2014/main" id="{375DDB15-7283-02F9-C4FA-D87E10FFAAFD}"/>
              </a:ext>
            </a:extLst>
          </p:cNvPr>
          <p:cNvSpPr txBox="1"/>
          <p:nvPr/>
        </p:nvSpPr>
        <p:spPr>
          <a:xfrm>
            <a:off x="1782105" y="3937175"/>
            <a:ext cx="1548542" cy="843821"/>
          </a:xfrm>
          <a:prstGeom prst="rect">
            <a:avLst/>
          </a:prstGeom>
        </p:spPr>
        <p:txBody>
          <a:bodyPr vert="horz" wrap="square" lIns="0" tIns="12700" rIns="0" bIns="0" rtlCol="0">
            <a:spAutoFit/>
          </a:bodyPr>
          <a:lstStyle/>
          <a:p>
            <a:pPr marL="238125" marR="229235" indent="-635" algn="ctr">
              <a:lnSpc>
                <a:spcPct val="100000"/>
              </a:lnSpc>
              <a:spcBef>
                <a:spcPts val="100"/>
              </a:spcBef>
            </a:pPr>
            <a:r>
              <a:rPr sz="1100" b="1">
                <a:solidFill>
                  <a:srgbClr val="592B8A"/>
                </a:solidFill>
                <a:latin typeface="Verdana" panose="020B0604030504040204" pitchFamily="34" charset="0"/>
                <a:ea typeface="Verdana" panose="020B0604030504040204" pitchFamily="34" charset="0"/>
                <a:cs typeface="Calibri"/>
              </a:rPr>
              <a:t>Challenges</a:t>
            </a:r>
            <a:r>
              <a:rPr sz="1100" b="1" spc="-70">
                <a:solidFill>
                  <a:srgbClr val="592B8A"/>
                </a:solidFill>
                <a:latin typeface="Verdana" panose="020B0604030504040204" pitchFamily="34" charset="0"/>
                <a:ea typeface="Verdana" panose="020B0604030504040204" pitchFamily="34" charset="0"/>
                <a:cs typeface="Calibri"/>
              </a:rPr>
              <a:t> </a:t>
            </a:r>
            <a:r>
              <a:rPr sz="1100" b="1" spc="-50">
                <a:solidFill>
                  <a:srgbClr val="592B8A"/>
                </a:solidFill>
                <a:latin typeface="Verdana" panose="020B0604030504040204" pitchFamily="34" charset="0"/>
                <a:ea typeface="Verdana" panose="020B0604030504040204" pitchFamily="34" charset="0"/>
                <a:cs typeface="Calibri"/>
              </a:rPr>
              <a:t>&amp; </a:t>
            </a:r>
            <a:r>
              <a:rPr sz="1100" b="1" spc="-10">
                <a:solidFill>
                  <a:srgbClr val="592B8A"/>
                </a:solidFill>
                <a:latin typeface="Verdana" panose="020B0604030504040204" pitchFamily="34" charset="0"/>
                <a:ea typeface="Verdana" panose="020B0604030504040204" pitchFamily="34" charset="0"/>
                <a:cs typeface="Calibri"/>
              </a:rPr>
              <a:t>Opportunities</a:t>
            </a:r>
            <a:endParaRPr sz="1100">
              <a:solidFill>
                <a:srgbClr val="592B8A"/>
              </a:solidFill>
              <a:latin typeface="Verdana" panose="020B0604030504040204" pitchFamily="34" charset="0"/>
              <a:ea typeface="Verdana" panose="020B0604030504040204" pitchFamily="34" charset="0"/>
              <a:cs typeface="Calibri"/>
            </a:endParaRPr>
          </a:p>
          <a:p>
            <a:pPr marL="12700" marR="5080" indent="635" algn="ctr">
              <a:lnSpc>
                <a:spcPct val="100000"/>
              </a:lnSpc>
              <a:spcBef>
                <a:spcPts val="30"/>
              </a:spcBef>
            </a:pPr>
            <a:r>
              <a:rPr sz="800">
                <a:solidFill>
                  <a:srgbClr val="592B8A"/>
                </a:solidFill>
                <a:latin typeface="Verdana" panose="020B0604030504040204" pitchFamily="34" charset="0"/>
                <a:ea typeface="Verdana" panose="020B0604030504040204" pitchFamily="34" charset="0"/>
                <a:cs typeface="Calibri"/>
              </a:rPr>
              <a:t>(mission</a:t>
            </a:r>
            <a:r>
              <a:rPr sz="800" spc="-3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will</a:t>
            </a:r>
            <a:r>
              <a:rPr sz="800" spc="-4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be</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merged</a:t>
            </a:r>
            <a:r>
              <a:rPr sz="800" spc="-10">
                <a:solidFill>
                  <a:srgbClr val="592B8A"/>
                </a:solidFill>
                <a:latin typeface="Verdana" panose="020B0604030504040204" pitchFamily="34" charset="0"/>
                <a:ea typeface="Verdana" panose="020B0604030504040204" pitchFamily="34" charset="0"/>
                <a:cs typeface="Calibri"/>
              </a:rPr>
              <a:t> </a:t>
            </a:r>
            <a:r>
              <a:rPr sz="800" spc="-20">
                <a:solidFill>
                  <a:srgbClr val="592B8A"/>
                </a:solidFill>
                <a:latin typeface="Verdana" panose="020B0604030504040204" pitchFamily="34" charset="0"/>
                <a:ea typeface="Verdana" panose="020B0604030504040204" pitchFamily="34" charset="0"/>
                <a:cs typeface="Calibri"/>
              </a:rPr>
              <a:t>into </a:t>
            </a:r>
            <a:r>
              <a:rPr sz="800">
                <a:solidFill>
                  <a:srgbClr val="592B8A"/>
                </a:solidFill>
                <a:latin typeface="Verdana" panose="020B0604030504040204" pitchFamily="34" charset="0"/>
                <a:ea typeface="Verdana" panose="020B0604030504040204" pitchFamily="34" charset="0"/>
                <a:cs typeface="Calibri"/>
              </a:rPr>
              <a:t>Board</a:t>
            </a:r>
            <a:r>
              <a:rPr sz="800" spc="-1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itself</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by</a:t>
            </a:r>
            <a:r>
              <a:rPr sz="800" spc="-2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year</a:t>
            </a:r>
            <a:r>
              <a:rPr sz="800" spc="-2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end</a:t>
            </a:r>
            <a:r>
              <a:rPr sz="800" spc="-15">
                <a:solidFill>
                  <a:srgbClr val="592B8A"/>
                </a:solidFill>
                <a:latin typeface="Verdana" panose="020B0604030504040204" pitchFamily="34" charset="0"/>
                <a:ea typeface="Verdana" panose="020B0604030504040204" pitchFamily="34" charset="0"/>
                <a:cs typeface="Calibri"/>
              </a:rPr>
              <a:t> </a:t>
            </a:r>
            <a:r>
              <a:rPr sz="800" spc="-25">
                <a:solidFill>
                  <a:srgbClr val="592B8A"/>
                </a:solidFill>
                <a:latin typeface="Verdana" panose="020B0604030504040204" pitchFamily="34" charset="0"/>
                <a:ea typeface="Verdana" panose="020B0604030504040204" pitchFamily="34" charset="0"/>
                <a:cs typeface="Calibri"/>
              </a:rPr>
              <a:t>as</a:t>
            </a:r>
            <a:r>
              <a:rPr sz="800">
                <a:solidFill>
                  <a:srgbClr val="592B8A"/>
                </a:solidFill>
                <a:latin typeface="Verdana" panose="020B0604030504040204" pitchFamily="34" charset="0"/>
                <a:ea typeface="Verdana" panose="020B0604030504040204" pitchFamily="34" charset="0"/>
                <a:cs typeface="Calibri"/>
              </a:rPr>
              <a:t> Board</a:t>
            </a:r>
            <a:r>
              <a:rPr sz="800" spc="-3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becomes</a:t>
            </a:r>
            <a:r>
              <a:rPr sz="800" spc="-20">
                <a:solidFill>
                  <a:srgbClr val="592B8A"/>
                </a:solidFill>
                <a:latin typeface="Verdana" panose="020B0604030504040204" pitchFamily="34" charset="0"/>
                <a:ea typeface="Verdana" panose="020B0604030504040204" pitchFamily="34" charset="0"/>
                <a:cs typeface="Calibri"/>
              </a:rPr>
              <a:t> more </a:t>
            </a:r>
            <a:r>
              <a:rPr sz="800">
                <a:solidFill>
                  <a:srgbClr val="592B8A"/>
                </a:solidFill>
                <a:latin typeface="Verdana" panose="020B0604030504040204" pitchFamily="34" charset="0"/>
                <a:ea typeface="Verdana" panose="020B0604030504040204" pitchFamily="34" charset="0"/>
                <a:cs typeface="Calibri"/>
              </a:rPr>
              <a:t>strategic</a:t>
            </a:r>
            <a:r>
              <a:rPr sz="800" spc="-25">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&amp;</a:t>
            </a:r>
            <a:r>
              <a:rPr sz="800" spc="-30">
                <a:solidFill>
                  <a:srgbClr val="592B8A"/>
                </a:solidFill>
                <a:latin typeface="Verdana" panose="020B0604030504040204" pitchFamily="34" charset="0"/>
                <a:ea typeface="Verdana" panose="020B0604030504040204" pitchFamily="34" charset="0"/>
                <a:cs typeface="Calibri"/>
              </a:rPr>
              <a:t> </a:t>
            </a:r>
            <a:r>
              <a:rPr sz="800">
                <a:solidFill>
                  <a:srgbClr val="592B8A"/>
                </a:solidFill>
                <a:latin typeface="Verdana" panose="020B0604030504040204" pitchFamily="34" charset="0"/>
                <a:ea typeface="Verdana" panose="020B0604030504040204" pitchFamily="34" charset="0"/>
                <a:cs typeface="Calibri"/>
              </a:rPr>
              <a:t>forward</a:t>
            </a:r>
            <a:r>
              <a:rPr sz="800" spc="-25">
                <a:solidFill>
                  <a:srgbClr val="592B8A"/>
                </a:solidFill>
                <a:latin typeface="Verdana" panose="020B0604030504040204" pitchFamily="34" charset="0"/>
                <a:ea typeface="Verdana" panose="020B0604030504040204" pitchFamily="34" charset="0"/>
                <a:cs typeface="Calibri"/>
              </a:rPr>
              <a:t> </a:t>
            </a:r>
            <a:r>
              <a:rPr sz="800" spc="-10">
                <a:solidFill>
                  <a:srgbClr val="592B8A"/>
                </a:solidFill>
                <a:latin typeface="Verdana" panose="020B0604030504040204" pitchFamily="34" charset="0"/>
                <a:ea typeface="Verdana" panose="020B0604030504040204" pitchFamily="34" charset="0"/>
                <a:cs typeface="Calibri"/>
              </a:rPr>
              <a:t>thinking)</a:t>
            </a:r>
            <a:endParaRPr sz="800">
              <a:solidFill>
                <a:srgbClr val="592B8A"/>
              </a:solidFill>
              <a:latin typeface="Verdana" panose="020B0604030504040204" pitchFamily="34" charset="0"/>
              <a:ea typeface="Verdana" panose="020B0604030504040204" pitchFamily="34" charset="0"/>
              <a:cs typeface="Calibri"/>
            </a:endParaRPr>
          </a:p>
        </p:txBody>
      </p:sp>
      <p:sp>
        <p:nvSpPr>
          <p:cNvPr id="16" name="object 17">
            <a:extLst>
              <a:ext uri="{FF2B5EF4-FFF2-40B4-BE49-F238E27FC236}">
                <a16:creationId xmlns:a16="http://schemas.microsoft.com/office/drawing/2014/main" id="{7A5D2871-FDFC-0B01-6998-A9F717C53C54}"/>
              </a:ext>
            </a:extLst>
          </p:cNvPr>
          <p:cNvSpPr txBox="1"/>
          <p:nvPr/>
        </p:nvSpPr>
        <p:spPr>
          <a:xfrm>
            <a:off x="9937258" y="3909676"/>
            <a:ext cx="502138" cy="182101"/>
          </a:xfrm>
          <a:prstGeom prst="rect">
            <a:avLst/>
          </a:prstGeom>
        </p:spPr>
        <p:txBody>
          <a:bodyPr vert="horz" wrap="square" lIns="0" tIns="12700" rIns="0" bIns="0" rtlCol="0">
            <a:spAutoFit/>
          </a:bodyPr>
          <a:lstStyle/>
          <a:p>
            <a:pPr marL="12700">
              <a:lnSpc>
                <a:spcPct val="100000"/>
              </a:lnSpc>
              <a:spcBef>
                <a:spcPts val="100"/>
              </a:spcBef>
            </a:pPr>
            <a:r>
              <a:rPr sz="1100" b="1" spc="-20">
                <a:solidFill>
                  <a:srgbClr val="592B8A"/>
                </a:solidFill>
                <a:latin typeface="Verdana" panose="020B0604030504040204" pitchFamily="34" charset="0"/>
                <a:ea typeface="Verdana" panose="020B0604030504040204" pitchFamily="34" charset="0"/>
                <a:cs typeface="Calibri"/>
              </a:rPr>
              <a:t>Safe</a:t>
            </a:r>
            <a:endParaRPr sz="1100">
              <a:solidFill>
                <a:srgbClr val="592B8A"/>
              </a:solidFill>
              <a:latin typeface="Verdana" panose="020B0604030504040204" pitchFamily="34" charset="0"/>
              <a:ea typeface="Verdana" panose="020B0604030504040204" pitchFamily="34" charset="0"/>
              <a:cs typeface="Calibri"/>
            </a:endParaRPr>
          </a:p>
        </p:txBody>
      </p:sp>
      <p:sp>
        <p:nvSpPr>
          <p:cNvPr id="17" name="object 18">
            <a:extLst>
              <a:ext uri="{FF2B5EF4-FFF2-40B4-BE49-F238E27FC236}">
                <a16:creationId xmlns:a16="http://schemas.microsoft.com/office/drawing/2014/main" id="{78A1F9E7-D440-D18F-97B9-123055910358}"/>
              </a:ext>
            </a:extLst>
          </p:cNvPr>
          <p:cNvSpPr txBox="1"/>
          <p:nvPr/>
        </p:nvSpPr>
        <p:spPr>
          <a:xfrm>
            <a:off x="9686466" y="4074097"/>
            <a:ext cx="928617"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Operations</a:t>
            </a:r>
            <a:endParaRPr sz="1100">
              <a:solidFill>
                <a:srgbClr val="592B8A"/>
              </a:solidFill>
              <a:latin typeface="Verdana" panose="020B0604030504040204" pitchFamily="34" charset="0"/>
              <a:ea typeface="Verdana" panose="020B0604030504040204" pitchFamily="34" charset="0"/>
              <a:cs typeface="Calibri"/>
            </a:endParaRPr>
          </a:p>
        </p:txBody>
      </p:sp>
      <p:sp>
        <p:nvSpPr>
          <p:cNvPr id="18" name="object 19">
            <a:extLst>
              <a:ext uri="{FF2B5EF4-FFF2-40B4-BE49-F238E27FC236}">
                <a16:creationId xmlns:a16="http://schemas.microsoft.com/office/drawing/2014/main" id="{65C161C4-9F12-84FD-BF23-8E18FBA15AC9}"/>
              </a:ext>
            </a:extLst>
          </p:cNvPr>
          <p:cNvSpPr txBox="1"/>
          <p:nvPr/>
        </p:nvSpPr>
        <p:spPr>
          <a:xfrm>
            <a:off x="11360674" y="3908071"/>
            <a:ext cx="475479" cy="182101"/>
          </a:xfrm>
          <a:prstGeom prst="rect">
            <a:avLst/>
          </a:prstGeom>
        </p:spPr>
        <p:txBody>
          <a:bodyPr vert="horz" wrap="square" lIns="0" tIns="12700" rIns="0" bIns="0" rtlCol="0">
            <a:spAutoFit/>
          </a:bodyPr>
          <a:lstStyle/>
          <a:p>
            <a:pPr marL="12700">
              <a:lnSpc>
                <a:spcPct val="100000"/>
              </a:lnSpc>
              <a:spcBef>
                <a:spcPts val="100"/>
              </a:spcBef>
            </a:pPr>
            <a:r>
              <a:rPr sz="1100" b="1" spc="-10">
                <a:solidFill>
                  <a:srgbClr val="592B8A"/>
                </a:solidFill>
                <a:latin typeface="Verdana" panose="020B0604030504040204" pitchFamily="34" charset="0"/>
                <a:ea typeface="Verdana" panose="020B0604030504040204" pitchFamily="34" charset="0"/>
                <a:cs typeface="Calibri"/>
              </a:rPr>
              <a:t>Trade</a:t>
            </a:r>
            <a:endParaRPr sz="1100">
              <a:solidFill>
                <a:srgbClr val="592B8A"/>
              </a:solidFill>
              <a:latin typeface="Verdana" panose="020B0604030504040204" pitchFamily="34" charset="0"/>
              <a:ea typeface="Verdana" panose="020B0604030504040204" pitchFamily="34" charset="0"/>
              <a:cs typeface="Calibri"/>
            </a:endParaRPr>
          </a:p>
        </p:txBody>
      </p:sp>
      <p:grpSp>
        <p:nvGrpSpPr>
          <p:cNvPr id="19" name="object 20">
            <a:extLst>
              <a:ext uri="{FF2B5EF4-FFF2-40B4-BE49-F238E27FC236}">
                <a16:creationId xmlns:a16="http://schemas.microsoft.com/office/drawing/2014/main" id="{EB0AF8B6-953B-4A9A-03F4-C7E0A8E983A6}"/>
              </a:ext>
            </a:extLst>
          </p:cNvPr>
          <p:cNvGrpSpPr/>
          <p:nvPr/>
        </p:nvGrpSpPr>
        <p:grpSpPr>
          <a:xfrm>
            <a:off x="590169" y="3499484"/>
            <a:ext cx="10987405" cy="472440"/>
            <a:chOff x="590169" y="3499484"/>
            <a:chExt cx="10987405" cy="472440"/>
          </a:xfrm>
        </p:grpSpPr>
        <p:sp>
          <p:nvSpPr>
            <p:cNvPr id="20" name="object 21">
              <a:extLst>
                <a:ext uri="{FF2B5EF4-FFF2-40B4-BE49-F238E27FC236}">
                  <a16:creationId xmlns:a16="http://schemas.microsoft.com/office/drawing/2014/main" id="{086D887E-CC84-C6AD-31A7-2AFCFAF66710}"/>
                </a:ext>
              </a:extLst>
            </p:cNvPr>
            <p:cNvSpPr/>
            <p:nvPr/>
          </p:nvSpPr>
          <p:spPr>
            <a:xfrm>
              <a:off x="599694"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1" name="object 22">
              <a:extLst>
                <a:ext uri="{FF2B5EF4-FFF2-40B4-BE49-F238E27FC236}">
                  <a16:creationId xmlns:a16="http://schemas.microsoft.com/office/drawing/2014/main" id="{80E2302C-00AF-556B-D6CD-12E997072C1C}"/>
                </a:ext>
              </a:extLst>
            </p:cNvPr>
            <p:cNvSpPr/>
            <p:nvPr/>
          </p:nvSpPr>
          <p:spPr>
            <a:xfrm>
              <a:off x="1410461"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2" name="object 23">
              <a:extLst>
                <a:ext uri="{FF2B5EF4-FFF2-40B4-BE49-F238E27FC236}">
                  <a16:creationId xmlns:a16="http://schemas.microsoft.com/office/drawing/2014/main" id="{FAEA75B6-DEEC-F580-6892-A8AB96D209A7}"/>
                </a:ext>
              </a:extLst>
            </p:cNvPr>
            <p:cNvSpPr/>
            <p:nvPr/>
          </p:nvSpPr>
          <p:spPr>
            <a:xfrm>
              <a:off x="2519933" y="3560825"/>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3" name="object 24">
              <a:extLst>
                <a:ext uri="{FF2B5EF4-FFF2-40B4-BE49-F238E27FC236}">
                  <a16:creationId xmlns:a16="http://schemas.microsoft.com/office/drawing/2014/main" id="{98BD441F-FE8F-BB31-A6B5-E86C2960E371}"/>
                </a:ext>
              </a:extLst>
            </p:cNvPr>
            <p:cNvSpPr/>
            <p:nvPr/>
          </p:nvSpPr>
          <p:spPr>
            <a:xfrm>
              <a:off x="4179570" y="3534917"/>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4" name="object 25">
              <a:extLst>
                <a:ext uri="{FF2B5EF4-FFF2-40B4-BE49-F238E27FC236}">
                  <a16:creationId xmlns:a16="http://schemas.microsoft.com/office/drawing/2014/main" id="{11534BAC-0AE3-A160-936B-6D3D71FDC9DD}"/>
                </a:ext>
              </a:extLst>
            </p:cNvPr>
            <p:cNvSpPr/>
            <p:nvPr/>
          </p:nvSpPr>
          <p:spPr>
            <a:xfrm>
              <a:off x="5007102"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5" name="object 26">
              <a:extLst>
                <a:ext uri="{FF2B5EF4-FFF2-40B4-BE49-F238E27FC236}">
                  <a16:creationId xmlns:a16="http://schemas.microsoft.com/office/drawing/2014/main" id="{31B80290-1967-BD2C-FE11-56A7F7D415C3}"/>
                </a:ext>
              </a:extLst>
            </p:cNvPr>
            <p:cNvSpPr/>
            <p:nvPr/>
          </p:nvSpPr>
          <p:spPr>
            <a:xfrm>
              <a:off x="5790438" y="35471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6" name="object 27">
              <a:extLst>
                <a:ext uri="{FF2B5EF4-FFF2-40B4-BE49-F238E27FC236}">
                  <a16:creationId xmlns:a16="http://schemas.microsoft.com/office/drawing/2014/main" id="{A15310AD-34D1-7BF0-2DB5-C5AFC3F85C1C}"/>
                </a:ext>
              </a:extLst>
            </p:cNvPr>
            <p:cNvSpPr/>
            <p:nvPr/>
          </p:nvSpPr>
          <p:spPr>
            <a:xfrm>
              <a:off x="7536941" y="3544061"/>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7" name="object 28">
              <a:extLst>
                <a:ext uri="{FF2B5EF4-FFF2-40B4-BE49-F238E27FC236}">
                  <a16:creationId xmlns:a16="http://schemas.microsoft.com/office/drawing/2014/main" id="{39A1804B-BA4A-5E2E-DBF4-DB356A4A8043}"/>
                </a:ext>
              </a:extLst>
            </p:cNvPr>
            <p:cNvSpPr/>
            <p:nvPr/>
          </p:nvSpPr>
          <p:spPr>
            <a:xfrm>
              <a:off x="8660129" y="35471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8" name="object 29">
              <a:extLst>
                <a:ext uri="{FF2B5EF4-FFF2-40B4-BE49-F238E27FC236}">
                  <a16:creationId xmlns:a16="http://schemas.microsoft.com/office/drawing/2014/main" id="{235E3881-870D-2E80-478C-FFB76B2F5146}"/>
                </a:ext>
              </a:extLst>
            </p:cNvPr>
            <p:cNvSpPr/>
            <p:nvPr/>
          </p:nvSpPr>
          <p:spPr>
            <a:xfrm>
              <a:off x="9435846" y="3525773"/>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29" name="object 30">
              <a:extLst>
                <a:ext uri="{FF2B5EF4-FFF2-40B4-BE49-F238E27FC236}">
                  <a16:creationId xmlns:a16="http://schemas.microsoft.com/office/drawing/2014/main" id="{69C946CE-7FC7-1D75-1B91-5CEFF5DB7877}"/>
                </a:ext>
              </a:extLst>
            </p:cNvPr>
            <p:cNvSpPr/>
            <p:nvPr/>
          </p:nvSpPr>
          <p:spPr>
            <a:xfrm>
              <a:off x="10136886"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0" name="object 31">
              <a:extLst>
                <a:ext uri="{FF2B5EF4-FFF2-40B4-BE49-F238E27FC236}">
                  <a16:creationId xmlns:a16="http://schemas.microsoft.com/office/drawing/2014/main" id="{A5088DF5-8C7A-E0E4-47B8-04848BE9A5B5}"/>
                </a:ext>
              </a:extLst>
            </p:cNvPr>
            <p:cNvSpPr/>
            <p:nvPr/>
          </p:nvSpPr>
          <p:spPr>
            <a:xfrm>
              <a:off x="10859262" y="352424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1" name="object 32">
              <a:extLst>
                <a:ext uri="{FF2B5EF4-FFF2-40B4-BE49-F238E27FC236}">
                  <a16:creationId xmlns:a16="http://schemas.microsoft.com/office/drawing/2014/main" id="{E3DE8DCE-DCB9-D434-F565-B9E0DD4100EF}"/>
                </a:ext>
              </a:extLst>
            </p:cNvPr>
            <p:cNvSpPr/>
            <p:nvPr/>
          </p:nvSpPr>
          <p:spPr>
            <a:xfrm>
              <a:off x="11567922" y="3509009"/>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2" name="object 33">
              <a:extLst>
                <a:ext uri="{FF2B5EF4-FFF2-40B4-BE49-F238E27FC236}">
                  <a16:creationId xmlns:a16="http://schemas.microsoft.com/office/drawing/2014/main" id="{A81F7D21-42C1-3BD5-C340-4DCEE679810C}"/>
                </a:ext>
              </a:extLst>
            </p:cNvPr>
            <p:cNvSpPr/>
            <p:nvPr/>
          </p:nvSpPr>
          <p:spPr>
            <a:xfrm>
              <a:off x="6781038" y="3525773"/>
              <a:ext cx="0" cy="401955"/>
            </a:xfrm>
            <a:custGeom>
              <a:avLst/>
              <a:gdLst/>
              <a:ahLst/>
              <a:cxnLst/>
              <a:rect l="l" t="t" r="r" b="b"/>
              <a:pathLst>
                <a:path h="401954">
                  <a:moveTo>
                    <a:pt x="0" y="0"/>
                  </a:moveTo>
                  <a:lnTo>
                    <a:pt x="0" y="40142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33" name="object 34">
            <a:extLst>
              <a:ext uri="{FF2B5EF4-FFF2-40B4-BE49-F238E27FC236}">
                <a16:creationId xmlns:a16="http://schemas.microsoft.com/office/drawing/2014/main" id="{EA5BB1FC-92A0-EDE5-DC0A-CA9587E71823}"/>
              </a:ext>
            </a:extLst>
          </p:cNvPr>
          <p:cNvSpPr txBox="1"/>
          <p:nvPr/>
        </p:nvSpPr>
        <p:spPr>
          <a:xfrm>
            <a:off x="7120607" y="4616659"/>
            <a:ext cx="1108984" cy="135293"/>
          </a:xfrm>
          <a:prstGeom prst="rect">
            <a:avLst/>
          </a:prstGeom>
        </p:spPr>
        <p:txBody>
          <a:bodyPr vert="horz" wrap="square" lIns="0" tIns="12065" rIns="0" bIns="0" rtlCol="0">
            <a:spAutoFit/>
          </a:bodyPr>
          <a:lstStyle/>
          <a:p>
            <a:pPr marL="12700">
              <a:lnSpc>
                <a:spcPct val="100000"/>
              </a:lnSpc>
              <a:spcBef>
                <a:spcPts val="95"/>
              </a:spcBef>
            </a:pPr>
            <a:r>
              <a:rPr sz="800" i="1">
                <a:solidFill>
                  <a:srgbClr val="592B8A"/>
                </a:solidFill>
                <a:latin typeface="Verdana" panose="020B0604030504040204" pitchFamily="34" charset="0"/>
                <a:ea typeface="Verdana" panose="020B0604030504040204" pitchFamily="34" charset="0"/>
                <a:cs typeface="Calibri"/>
              </a:rPr>
              <a:t>PFAS</a:t>
            </a:r>
            <a:r>
              <a:rPr sz="800" i="1" spc="-25">
                <a:solidFill>
                  <a:srgbClr val="592B8A"/>
                </a:solidFill>
                <a:latin typeface="Verdana" panose="020B0604030504040204" pitchFamily="34" charset="0"/>
                <a:ea typeface="Verdana" panose="020B0604030504040204" pitchFamily="34" charset="0"/>
                <a:cs typeface="Calibri"/>
              </a:rPr>
              <a:t> </a:t>
            </a:r>
            <a:r>
              <a:rPr sz="800" i="1" spc="-10">
                <a:solidFill>
                  <a:srgbClr val="592B8A"/>
                </a:solidFill>
                <a:latin typeface="Verdana" panose="020B0604030504040204" pitchFamily="34" charset="0"/>
                <a:ea typeface="Verdana" panose="020B0604030504040204" pitchFamily="34" charset="0"/>
                <a:cs typeface="Calibri"/>
              </a:rPr>
              <a:t>Subcommittee</a:t>
            </a:r>
            <a:endParaRPr sz="800">
              <a:solidFill>
                <a:srgbClr val="592B8A"/>
              </a:solidFill>
              <a:latin typeface="Verdana" panose="020B0604030504040204" pitchFamily="34" charset="0"/>
              <a:ea typeface="Verdana" panose="020B0604030504040204" pitchFamily="34" charset="0"/>
              <a:cs typeface="Calibri"/>
            </a:endParaRPr>
          </a:p>
        </p:txBody>
      </p:sp>
      <p:sp>
        <p:nvSpPr>
          <p:cNvPr id="34" name="object 35">
            <a:extLst>
              <a:ext uri="{FF2B5EF4-FFF2-40B4-BE49-F238E27FC236}">
                <a16:creationId xmlns:a16="http://schemas.microsoft.com/office/drawing/2014/main" id="{DB5C6922-6FC6-7E3B-3866-742ABF73FA72}"/>
              </a:ext>
            </a:extLst>
          </p:cNvPr>
          <p:cNvSpPr/>
          <p:nvPr/>
        </p:nvSpPr>
        <p:spPr>
          <a:xfrm>
            <a:off x="7536179" y="4347965"/>
            <a:ext cx="0" cy="226695"/>
          </a:xfrm>
          <a:custGeom>
            <a:avLst/>
            <a:gdLst/>
            <a:ahLst/>
            <a:cxnLst/>
            <a:rect l="l" t="t" r="r" b="b"/>
            <a:pathLst>
              <a:path h="226695">
                <a:moveTo>
                  <a:pt x="0" y="0"/>
                </a:moveTo>
                <a:lnTo>
                  <a:pt x="0" y="226148"/>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5" name="object 36">
            <a:extLst>
              <a:ext uri="{FF2B5EF4-FFF2-40B4-BE49-F238E27FC236}">
                <a16:creationId xmlns:a16="http://schemas.microsoft.com/office/drawing/2014/main" id="{4E24D915-BE39-F448-3AB3-1437E91D9329}"/>
              </a:ext>
            </a:extLst>
          </p:cNvPr>
          <p:cNvSpPr/>
          <p:nvPr/>
        </p:nvSpPr>
        <p:spPr>
          <a:xfrm>
            <a:off x="6704517" y="4149133"/>
            <a:ext cx="0" cy="245110"/>
          </a:xfrm>
          <a:custGeom>
            <a:avLst/>
            <a:gdLst/>
            <a:ahLst/>
            <a:cxnLst/>
            <a:rect l="l" t="t" r="r" b="b"/>
            <a:pathLst>
              <a:path h="245110">
                <a:moveTo>
                  <a:pt x="0" y="0"/>
                </a:moveTo>
                <a:lnTo>
                  <a:pt x="0" y="244652"/>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36" name="object 37">
            <a:extLst>
              <a:ext uri="{FF2B5EF4-FFF2-40B4-BE49-F238E27FC236}">
                <a16:creationId xmlns:a16="http://schemas.microsoft.com/office/drawing/2014/main" id="{DBC5550A-674F-2769-AF25-87770788BF37}"/>
              </a:ext>
            </a:extLst>
          </p:cNvPr>
          <p:cNvSpPr txBox="1"/>
          <p:nvPr/>
        </p:nvSpPr>
        <p:spPr>
          <a:xfrm>
            <a:off x="6055134" y="3966358"/>
            <a:ext cx="3704207" cy="543739"/>
          </a:xfrm>
          <a:prstGeom prst="rect">
            <a:avLst/>
          </a:prstGeom>
        </p:spPr>
        <p:txBody>
          <a:bodyPr vert="horz" wrap="square" lIns="0" tIns="12700" rIns="0" bIns="0" rtlCol="0">
            <a:spAutoFit/>
          </a:bodyPr>
          <a:lstStyle/>
          <a:p>
            <a:pPr marL="1019175" marR="5080" indent="-762635">
              <a:lnSpc>
                <a:spcPct val="100000"/>
              </a:lnSpc>
              <a:spcBef>
                <a:spcPts val="100"/>
              </a:spcBef>
              <a:tabLst>
                <a:tab pos="3075940" algn="l"/>
              </a:tabLst>
            </a:pPr>
            <a:r>
              <a:rPr b="1" baseline="1984">
                <a:solidFill>
                  <a:srgbClr val="592B8A"/>
                </a:solidFill>
                <a:latin typeface="Verdana" panose="020B0604030504040204" pitchFamily="34" charset="0"/>
                <a:ea typeface="Verdana" panose="020B0604030504040204" pitchFamily="34" charset="0"/>
                <a:cs typeface="Calibri"/>
              </a:rPr>
              <a:t>Finance</a:t>
            </a:r>
            <a:r>
              <a:rPr b="1" spc="292" baseline="1984">
                <a:solidFill>
                  <a:srgbClr val="592B8A"/>
                </a:solidFill>
                <a:latin typeface="Verdana" panose="020B0604030504040204" pitchFamily="34" charset="0"/>
                <a:ea typeface="Verdana" panose="020B0604030504040204" pitchFamily="34" charset="0"/>
                <a:cs typeface="Calibri"/>
              </a:rPr>
              <a:t> </a:t>
            </a:r>
            <a:r>
              <a:rPr sz="1100" b="1">
                <a:solidFill>
                  <a:srgbClr val="592B8A"/>
                </a:solidFill>
                <a:latin typeface="Verdana" panose="020B0604030504040204" pitchFamily="34" charset="0"/>
                <a:ea typeface="Verdana" panose="020B0604030504040204" pitchFamily="34" charset="0"/>
                <a:cs typeface="Calibri"/>
              </a:rPr>
              <a:t>Government</a:t>
            </a:r>
            <a:r>
              <a:rPr sz="1100" b="1" spc="395">
                <a:solidFill>
                  <a:srgbClr val="592B8A"/>
                </a:solidFill>
                <a:latin typeface="Verdana" panose="020B0604030504040204" pitchFamily="34" charset="0"/>
                <a:ea typeface="Verdana" panose="020B0604030504040204" pitchFamily="34" charset="0"/>
                <a:cs typeface="Calibri"/>
              </a:rPr>
              <a:t> </a:t>
            </a:r>
            <a:r>
              <a:rPr b="1" spc="-15" baseline="3968">
                <a:solidFill>
                  <a:srgbClr val="592B8A"/>
                </a:solidFill>
                <a:latin typeface="Verdana" panose="020B0604030504040204" pitchFamily="34" charset="0"/>
                <a:ea typeface="Verdana" panose="020B0604030504040204" pitchFamily="34" charset="0"/>
                <a:cs typeface="Calibri"/>
              </a:rPr>
              <a:t>Membership</a:t>
            </a:r>
            <a:r>
              <a:rPr lang="en-US" b="1" spc="-15" baseline="3968">
                <a:solidFill>
                  <a:srgbClr val="592B8A"/>
                </a:solidFill>
                <a:latin typeface="Verdana" panose="020B0604030504040204" pitchFamily="34" charset="0"/>
                <a:ea typeface="Verdana" panose="020B0604030504040204" pitchFamily="34" charset="0"/>
                <a:cs typeface="Calibri"/>
              </a:rPr>
              <a:t>    </a:t>
            </a:r>
            <a:r>
              <a:rPr b="1" spc="-37" baseline="1984">
                <a:solidFill>
                  <a:srgbClr val="592B8A"/>
                </a:solidFill>
                <a:latin typeface="Verdana" panose="020B0604030504040204" pitchFamily="34" charset="0"/>
                <a:ea typeface="Verdana" panose="020B0604030504040204" pitchFamily="34" charset="0"/>
                <a:cs typeface="Calibri"/>
              </a:rPr>
              <a:t>MRF </a:t>
            </a:r>
            <a:r>
              <a:rPr sz="1100" b="1" spc="-10">
                <a:solidFill>
                  <a:srgbClr val="592B8A"/>
                </a:solidFill>
                <a:latin typeface="Verdana" panose="020B0604030504040204" pitchFamily="34" charset="0"/>
                <a:ea typeface="Verdana" panose="020B0604030504040204" pitchFamily="34" charset="0"/>
                <a:cs typeface="Calibri"/>
              </a:rPr>
              <a:t>Relations</a:t>
            </a:r>
            <a:endParaRPr sz="1100">
              <a:solidFill>
                <a:srgbClr val="592B8A"/>
              </a:solidFill>
              <a:latin typeface="Verdana" panose="020B0604030504040204" pitchFamily="34" charset="0"/>
              <a:ea typeface="Verdana" panose="020B0604030504040204" pitchFamily="34" charset="0"/>
              <a:cs typeface="Calibri"/>
            </a:endParaRPr>
          </a:p>
          <a:p>
            <a:pPr marL="12700">
              <a:lnSpc>
                <a:spcPct val="100000"/>
              </a:lnSpc>
              <a:spcBef>
                <a:spcPts val="310"/>
              </a:spcBef>
            </a:pPr>
            <a:endParaRPr sz="800">
              <a:latin typeface="Verdana" panose="020B0604030504040204" pitchFamily="34" charset="0"/>
              <a:ea typeface="Verdana" panose="020B0604030504040204" pitchFamily="34" charset="0"/>
              <a:cs typeface="Calibri"/>
            </a:endParaRPr>
          </a:p>
        </p:txBody>
      </p:sp>
      <p:sp>
        <p:nvSpPr>
          <p:cNvPr id="37" name="object 38">
            <a:extLst>
              <a:ext uri="{FF2B5EF4-FFF2-40B4-BE49-F238E27FC236}">
                <a16:creationId xmlns:a16="http://schemas.microsoft.com/office/drawing/2014/main" id="{DD5CD918-5223-90C3-8797-D900367ABE9B}"/>
              </a:ext>
            </a:extLst>
          </p:cNvPr>
          <p:cNvSpPr txBox="1"/>
          <p:nvPr/>
        </p:nvSpPr>
        <p:spPr>
          <a:xfrm>
            <a:off x="6319072" y="4402643"/>
            <a:ext cx="770890" cy="258404"/>
          </a:xfrm>
          <a:prstGeom prst="rect">
            <a:avLst/>
          </a:prstGeom>
        </p:spPr>
        <p:txBody>
          <a:bodyPr vert="horz" wrap="square" lIns="0" tIns="12065" rIns="0" bIns="0" rtlCol="0">
            <a:spAutoFit/>
          </a:bodyPr>
          <a:lstStyle/>
          <a:p>
            <a:pPr marL="12700">
              <a:lnSpc>
                <a:spcPct val="100000"/>
              </a:lnSpc>
              <a:spcBef>
                <a:spcPts val="95"/>
              </a:spcBef>
            </a:pPr>
            <a:r>
              <a:rPr lang="en-US" sz="800" i="1" spc="-10">
                <a:solidFill>
                  <a:srgbClr val="592B8A"/>
                </a:solidFill>
                <a:latin typeface="Verdana" panose="020B0604030504040204" pitchFamily="34" charset="0"/>
                <a:ea typeface="Verdana" panose="020B0604030504040204" pitchFamily="34" charset="0"/>
                <a:cs typeface="Calibri"/>
              </a:rPr>
              <a:t>Investment </a:t>
            </a:r>
            <a:r>
              <a:rPr sz="800" i="1" spc="-10">
                <a:solidFill>
                  <a:srgbClr val="592B8A"/>
                </a:solidFill>
                <a:latin typeface="Verdana" panose="020B0604030504040204" pitchFamily="34" charset="0"/>
                <a:ea typeface="Verdana" panose="020B0604030504040204" pitchFamily="34" charset="0"/>
                <a:cs typeface="Calibri"/>
              </a:rPr>
              <a:t>Subcommittee</a:t>
            </a:r>
            <a:endParaRPr sz="800">
              <a:solidFill>
                <a:srgbClr val="592B8A"/>
              </a:solidFill>
              <a:latin typeface="Verdana" panose="020B0604030504040204" pitchFamily="34" charset="0"/>
              <a:ea typeface="Verdana" panose="020B0604030504040204" pitchFamily="34" charset="0"/>
              <a:cs typeface="Calibri"/>
            </a:endParaRPr>
          </a:p>
        </p:txBody>
      </p:sp>
      <p:grpSp>
        <p:nvGrpSpPr>
          <p:cNvPr id="42" name="object 43">
            <a:extLst>
              <a:ext uri="{FF2B5EF4-FFF2-40B4-BE49-F238E27FC236}">
                <a16:creationId xmlns:a16="http://schemas.microsoft.com/office/drawing/2014/main" id="{C8BD0849-B2B8-6256-9C41-1D65E1477923}"/>
              </a:ext>
            </a:extLst>
          </p:cNvPr>
          <p:cNvGrpSpPr/>
          <p:nvPr/>
        </p:nvGrpSpPr>
        <p:grpSpPr>
          <a:xfrm>
            <a:off x="5800216" y="2350260"/>
            <a:ext cx="1583690" cy="418061"/>
            <a:chOff x="5753861" y="2309622"/>
            <a:chExt cx="1630045" cy="422909"/>
          </a:xfrm>
        </p:grpSpPr>
        <p:sp>
          <p:nvSpPr>
            <p:cNvPr id="43" name="object 44">
              <a:extLst>
                <a:ext uri="{FF2B5EF4-FFF2-40B4-BE49-F238E27FC236}">
                  <a16:creationId xmlns:a16="http://schemas.microsoft.com/office/drawing/2014/main" id="{9B871932-AD16-89B4-1BE3-1B79CEA64A85}"/>
                </a:ext>
              </a:extLst>
            </p:cNvPr>
            <p:cNvSpPr/>
            <p:nvPr/>
          </p:nvSpPr>
          <p:spPr>
            <a:xfrm>
              <a:off x="5753861" y="2320290"/>
              <a:ext cx="1621155" cy="0"/>
            </a:xfrm>
            <a:custGeom>
              <a:avLst/>
              <a:gdLst/>
              <a:ahLst/>
              <a:cxnLst/>
              <a:rect l="l" t="t" r="r" b="b"/>
              <a:pathLst>
                <a:path w="1621154">
                  <a:moveTo>
                    <a:pt x="0" y="0"/>
                  </a:moveTo>
                  <a:lnTo>
                    <a:pt x="1620583"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44" name="object 45">
              <a:extLst>
                <a:ext uri="{FF2B5EF4-FFF2-40B4-BE49-F238E27FC236}">
                  <a16:creationId xmlns:a16="http://schemas.microsoft.com/office/drawing/2014/main" id="{316852BF-53C3-320B-FA4B-77AA3BBC6DE2}"/>
                </a:ext>
              </a:extLst>
            </p:cNvPr>
            <p:cNvSpPr/>
            <p:nvPr/>
          </p:nvSpPr>
          <p:spPr>
            <a:xfrm>
              <a:off x="6694169" y="2309622"/>
              <a:ext cx="0" cy="422909"/>
            </a:xfrm>
            <a:custGeom>
              <a:avLst/>
              <a:gdLst/>
              <a:ahLst/>
              <a:cxnLst/>
              <a:rect l="l" t="t" r="r" b="b"/>
              <a:pathLst>
                <a:path h="422910">
                  <a:moveTo>
                    <a:pt x="0" y="0"/>
                  </a:moveTo>
                  <a:lnTo>
                    <a:pt x="0" y="422617"/>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45" name="object 46">
              <a:extLst>
                <a:ext uri="{FF2B5EF4-FFF2-40B4-BE49-F238E27FC236}">
                  <a16:creationId xmlns:a16="http://schemas.microsoft.com/office/drawing/2014/main" id="{DD678188-4728-AC3F-2AF3-0EC8AE973F18}"/>
                </a:ext>
              </a:extLst>
            </p:cNvPr>
            <p:cNvSpPr/>
            <p:nvPr/>
          </p:nvSpPr>
          <p:spPr>
            <a:xfrm>
              <a:off x="7373873" y="2309622"/>
              <a:ext cx="0" cy="369570"/>
            </a:xfrm>
            <a:custGeom>
              <a:avLst/>
              <a:gdLst/>
              <a:ahLst/>
              <a:cxnLst/>
              <a:rect l="l" t="t" r="r" b="b"/>
              <a:pathLst>
                <a:path h="369569">
                  <a:moveTo>
                    <a:pt x="0" y="0"/>
                  </a:moveTo>
                  <a:lnTo>
                    <a:pt x="0" y="369481"/>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46" name="object 47">
            <a:extLst>
              <a:ext uri="{FF2B5EF4-FFF2-40B4-BE49-F238E27FC236}">
                <a16:creationId xmlns:a16="http://schemas.microsoft.com/office/drawing/2014/main" id="{9283C6B7-855A-F459-EBDF-31BD05FBD9E1}"/>
              </a:ext>
            </a:extLst>
          </p:cNvPr>
          <p:cNvSpPr txBox="1"/>
          <p:nvPr/>
        </p:nvSpPr>
        <p:spPr>
          <a:xfrm>
            <a:off x="6188162" y="2727683"/>
            <a:ext cx="2041429" cy="321242"/>
          </a:xfrm>
          <a:prstGeom prst="rect">
            <a:avLst/>
          </a:prstGeom>
        </p:spPr>
        <p:txBody>
          <a:bodyPr vert="horz" wrap="square" lIns="0" tIns="13335" rIns="0" bIns="0" rtlCol="0">
            <a:spAutoFit/>
          </a:bodyPr>
          <a:lstStyle/>
          <a:p>
            <a:pPr marL="12700" marR="5080" indent="25400">
              <a:lnSpc>
                <a:spcPct val="100000"/>
              </a:lnSpc>
              <a:spcBef>
                <a:spcPts val="105"/>
              </a:spcBef>
              <a:tabLst>
                <a:tab pos="1052830" algn="l"/>
                <a:tab pos="1174750" algn="l"/>
              </a:tabLst>
            </a:pPr>
            <a:r>
              <a:rPr sz="1000" b="1" i="1">
                <a:solidFill>
                  <a:srgbClr val="592B8A"/>
                </a:solidFill>
                <a:latin typeface="Verdana" panose="020B0604030504040204" pitchFamily="34" charset="0"/>
                <a:ea typeface="Verdana" panose="020B0604030504040204" pitchFamily="34" charset="0"/>
                <a:cs typeface="Calibri"/>
              </a:rPr>
              <a:t>Market</a:t>
            </a:r>
            <a:r>
              <a:rPr sz="1000" b="1" i="1" spc="-20">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Access</a:t>
            </a:r>
            <a:r>
              <a:rPr sz="1000" b="1" i="1">
                <a:solidFill>
                  <a:srgbClr val="592B8A"/>
                </a:solidFill>
                <a:latin typeface="Verdana" panose="020B0604030504040204" pitchFamily="34" charset="0"/>
                <a:ea typeface="Verdana" panose="020B0604030504040204" pitchFamily="34" charset="0"/>
                <a:cs typeface="Calibri"/>
              </a:rPr>
              <a:t>		EV</a:t>
            </a:r>
            <a:r>
              <a:rPr sz="1000" b="1" i="1" spc="-5">
                <a:solidFill>
                  <a:srgbClr val="592B8A"/>
                </a:solidFill>
                <a:latin typeface="Verdana" panose="020B0604030504040204" pitchFamily="34" charset="0"/>
                <a:ea typeface="Verdana" panose="020B0604030504040204" pitchFamily="34" charset="0"/>
                <a:cs typeface="Calibri"/>
              </a:rPr>
              <a:t> </a:t>
            </a:r>
            <a:r>
              <a:rPr sz="1000" b="1" i="1" spc="-50">
                <a:solidFill>
                  <a:srgbClr val="592B8A"/>
                </a:solidFill>
                <a:latin typeface="Verdana" panose="020B0604030504040204" pitchFamily="34" charset="0"/>
                <a:ea typeface="Verdana" panose="020B0604030504040204" pitchFamily="34" charset="0"/>
                <a:cs typeface="Calibri"/>
              </a:rPr>
              <a:t>&amp;</a:t>
            </a:r>
            <a:r>
              <a:rPr sz="1000" b="1" i="1">
                <a:solidFill>
                  <a:srgbClr val="592B8A"/>
                </a:solidFill>
                <a:latin typeface="Verdana" panose="020B0604030504040204" pitchFamily="34" charset="0"/>
                <a:ea typeface="Verdana" panose="020B0604030504040204" pitchFamily="34" charset="0"/>
                <a:cs typeface="Calibri"/>
              </a:rPr>
              <a:t> 	</a:t>
            </a:r>
            <a:r>
              <a:rPr lang="en-US" sz="1000" b="1" i="1">
                <a:solidFill>
                  <a:srgbClr val="592B8A"/>
                </a:solidFill>
                <a:latin typeface="Verdana" panose="020B0604030504040204" pitchFamily="34" charset="0"/>
                <a:ea typeface="Verdana" panose="020B0604030504040204" pitchFamily="34" charset="0"/>
                <a:cs typeface="Calibri"/>
              </a:rPr>
              <a:t> 		</a:t>
            </a:r>
            <a:r>
              <a:rPr sz="1000" b="1" i="1" spc="-10">
                <a:solidFill>
                  <a:srgbClr val="592B8A"/>
                </a:solidFill>
                <a:latin typeface="Verdana" panose="020B0604030504040204" pitchFamily="34" charset="0"/>
                <a:ea typeface="Verdana" panose="020B0604030504040204" pitchFamily="34" charset="0"/>
                <a:cs typeface="Calibri"/>
              </a:rPr>
              <a:t>Batteries</a:t>
            </a:r>
            <a:endParaRPr sz="1000">
              <a:solidFill>
                <a:srgbClr val="592B8A"/>
              </a:solidFill>
              <a:latin typeface="Verdana" panose="020B0604030504040204" pitchFamily="34" charset="0"/>
              <a:ea typeface="Verdana" panose="020B0604030504040204" pitchFamily="34" charset="0"/>
              <a:cs typeface="Calibri"/>
            </a:endParaRPr>
          </a:p>
        </p:txBody>
      </p:sp>
      <p:sp>
        <p:nvSpPr>
          <p:cNvPr id="47" name="object 48">
            <a:extLst>
              <a:ext uri="{FF2B5EF4-FFF2-40B4-BE49-F238E27FC236}">
                <a16:creationId xmlns:a16="http://schemas.microsoft.com/office/drawing/2014/main" id="{EE281C76-65E4-5A6A-EDA2-3C6F47691DD2}"/>
              </a:ext>
            </a:extLst>
          </p:cNvPr>
          <p:cNvSpPr txBox="1"/>
          <p:nvPr/>
        </p:nvSpPr>
        <p:spPr>
          <a:xfrm>
            <a:off x="6173597" y="1927350"/>
            <a:ext cx="869950"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Working</a:t>
            </a:r>
            <a:r>
              <a:rPr sz="800" b="1" i="1" spc="-3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groups</a:t>
            </a:r>
            <a:endParaRPr sz="800">
              <a:latin typeface="Verdana" panose="020B0604030504040204" pitchFamily="34" charset="0"/>
              <a:ea typeface="Verdana" panose="020B0604030504040204" pitchFamily="34" charset="0"/>
              <a:cs typeface="Calibri"/>
            </a:endParaRPr>
          </a:p>
        </p:txBody>
      </p:sp>
      <p:sp>
        <p:nvSpPr>
          <p:cNvPr id="48" name="object 49">
            <a:extLst>
              <a:ext uri="{FF2B5EF4-FFF2-40B4-BE49-F238E27FC236}">
                <a16:creationId xmlns:a16="http://schemas.microsoft.com/office/drawing/2014/main" id="{A4BEC13D-AD67-4D02-B46E-D2866D800E2F}"/>
              </a:ext>
            </a:extLst>
          </p:cNvPr>
          <p:cNvSpPr txBox="1"/>
          <p:nvPr/>
        </p:nvSpPr>
        <p:spPr>
          <a:xfrm>
            <a:off x="4766055" y="1637887"/>
            <a:ext cx="987425"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Board</a:t>
            </a:r>
            <a:r>
              <a:rPr sz="800" b="1" i="1" spc="-2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committees</a:t>
            </a:r>
            <a:endParaRPr sz="800">
              <a:latin typeface="Verdana" panose="020B0604030504040204" pitchFamily="34" charset="0"/>
              <a:ea typeface="Verdana" panose="020B0604030504040204" pitchFamily="34" charset="0"/>
              <a:cs typeface="Calibri"/>
            </a:endParaRPr>
          </a:p>
        </p:txBody>
      </p:sp>
      <p:sp>
        <p:nvSpPr>
          <p:cNvPr id="49" name="object 50">
            <a:extLst>
              <a:ext uri="{FF2B5EF4-FFF2-40B4-BE49-F238E27FC236}">
                <a16:creationId xmlns:a16="http://schemas.microsoft.com/office/drawing/2014/main" id="{0DDCA1C6-E69E-EA01-8CFA-C93A800221DE}"/>
              </a:ext>
            </a:extLst>
          </p:cNvPr>
          <p:cNvSpPr txBox="1"/>
          <p:nvPr/>
        </p:nvSpPr>
        <p:spPr>
          <a:xfrm>
            <a:off x="1037613" y="3290418"/>
            <a:ext cx="1153795" cy="258404"/>
          </a:xfrm>
          <a:prstGeom prst="rect">
            <a:avLst/>
          </a:prstGeom>
        </p:spPr>
        <p:txBody>
          <a:bodyPr vert="horz" wrap="square" lIns="0" tIns="12065" rIns="0" bIns="0" rtlCol="0">
            <a:spAutoFit/>
          </a:bodyPr>
          <a:lstStyle/>
          <a:p>
            <a:pPr marL="12700">
              <a:lnSpc>
                <a:spcPct val="100000"/>
              </a:lnSpc>
              <a:spcBef>
                <a:spcPts val="95"/>
              </a:spcBef>
            </a:pPr>
            <a:r>
              <a:rPr sz="800" b="1" i="1">
                <a:solidFill>
                  <a:srgbClr val="C55A11"/>
                </a:solidFill>
                <a:latin typeface="Verdana" panose="020B0604030504040204" pitchFamily="34" charset="0"/>
                <a:ea typeface="Verdana" panose="020B0604030504040204" pitchFamily="34" charset="0"/>
                <a:cs typeface="Calibri"/>
              </a:rPr>
              <a:t>Standing</a:t>
            </a:r>
            <a:r>
              <a:rPr sz="800" b="1" i="1" spc="-30">
                <a:solidFill>
                  <a:srgbClr val="C55A11"/>
                </a:solidFill>
                <a:latin typeface="Verdana" panose="020B0604030504040204" pitchFamily="34" charset="0"/>
                <a:ea typeface="Verdana" panose="020B0604030504040204" pitchFamily="34" charset="0"/>
                <a:cs typeface="Calibri"/>
              </a:rPr>
              <a:t> </a:t>
            </a:r>
            <a:r>
              <a:rPr sz="800" b="1" i="1" spc="-10">
                <a:solidFill>
                  <a:srgbClr val="C55A11"/>
                </a:solidFill>
                <a:latin typeface="Verdana" panose="020B0604030504040204" pitchFamily="34" charset="0"/>
                <a:ea typeface="Verdana" panose="020B0604030504040204" pitchFamily="34" charset="0"/>
                <a:cs typeface="Calibri"/>
              </a:rPr>
              <a:t>Committees</a:t>
            </a:r>
            <a:endParaRPr sz="800">
              <a:latin typeface="Verdana" panose="020B0604030504040204" pitchFamily="34" charset="0"/>
              <a:ea typeface="Verdana" panose="020B0604030504040204" pitchFamily="34" charset="0"/>
              <a:cs typeface="Calibri"/>
            </a:endParaRPr>
          </a:p>
        </p:txBody>
      </p:sp>
      <p:sp>
        <p:nvSpPr>
          <p:cNvPr id="50" name="object 51">
            <a:extLst>
              <a:ext uri="{FF2B5EF4-FFF2-40B4-BE49-F238E27FC236}">
                <a16:creationId xmlns:a16="http://schemas.microsoft.com/office/drawing/2014/main" id="{789C5FF2-641A-9DE4-7A0D-AC10AB5ACC4F}"/>
              </a:ext>
            </a:extLst>
          </p:cNvPr>
          <p:cNvSpPr txBox="1">
            <a:spLocks noGrp="1"/>
          </p:cNvSpPr>
          <p:nvPr>
            <p:ph type="title"/>
          </p:nvPr>
        </p:nvSpPr>
        <p:spPr>
          <a:xfrm>
            <a:off x="248179" y="-18093"/>
            <a:ext cx="4758921"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spc="-10">
                <a:latin typeface="Verdana" panose="020B0604030504040204" pitchFamily="34" charset="0"/>
                <a:ea typeface="Verdana" panose="020B0604030504040204" pitchFamily="34" charset="0"/>
              </a:rPr>
              <a:t>Overview</a:t>
            </a:r>
            <a:endParaRPr sz="1800">
              <a:latin typeface="Verdana" panose="020B0604030504040204" pitchFamily="34" charset="0"/>
              <a:ea typeface="Verdana" panose="020B0604030504040204" pitchFamily="34" charset="0"/>
            </a:endParaRPr>
          </a:p>
        </p:txBody>
      </p:sp>
      <p:grpSp>
        <p:nvGrpSpPr>
          <p:cNvPr id="52" name="object 43">
            <a:extLst>
              <a:ext uri="{FF2B5EF4-FFF2-40B4-BE49-F238E27FC236}">
                <a16:creationId xmlns:a16="http://schemas.microsoft.com/office/drawing/2014/main" id="{37AA04E0-CD67-BAAC-4F3E-5A32D845C7E6}"/>
              </a:ext>
            </a:extLst>
          </p:cNvPr>
          <p:cNvGrpSpPr/>
          <p:nvPr/>
        </p:nvGrpSpPr>
        <p:grpSpPr>
          <a:xfrm>
            <a:off x="7335913" y="2299200"/>
            <a:ext cx="993826" cy="416393"/>
            <a:chOff x="5753861" y="2225948"/>
            <a:chExt cx="985650" cy="430808"/>
          </a:xfrm>
        </p:grpSpPr>
        <p:sp>
          <p:nvSpPr>
            <p:cNvPr id="53" name="object 44">
              <a:extLst>
                <a:ext uri="{FF2B5EF4-FFF2-40B4-BE49-F238E27FC236}">
                  <a16:creationId xmlns:a16="http://schemas.microsoft.com/office/drawing/2014/main" id="{240FDBE4-1EED-0BE8-D9E3-4425ECC9FB3B}"/>
                </a:ext>
              </a:extLst>
            </p:cNvPr>
            <p:cNvSpPr/>
            <p:nvPr/>
          </p:nvSpPr>
          <p:spPr>
            <a:xfrm flipV="1">
              <a:off x="5753861" y="2225948"/>
              <a:ext cx="959233" cy="64694"/>
            </a:xfrm>
            <a:custGeom>
              <a:avLst/>
              <a:gdLst/>
              <a:ahLst/>
              <a:cxnLst/>
              <a:rect l="l" t="t" r="r" b="b"/>
              <a:pathLst>
                <a:path w="1621154">
                  <a:moveTo>
                    <a:pt x="0" y="0"/>
                  </a:moveTo>
                  <a:lnTo>
                    <a:pt x="1620583" y="0"/>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sp>
          <p:nvSpPr>
            <p:cNvPr id="54" name="object 45">
              <a:extLst>
                <a:ext uri="{FF2B5EF4-FFF2-40B4-BE49-F238E27FC236}">
                  <a16:creationId xmlns:a16="http://schemas.microsoft.com/office/drawing/2014/main" id="{23E28528-D3BF-3130-E1C4-2D585869CCBD}"/>
                </a:ext>
              </a:extLst>
            </p:cNvPr>
            <p:cNvSpPr/>
            <p:nvPr/>
          </p:nvSpPr>
          <p:spPr>
            <a:xfrm>
              <a:off x="6694168" y="2309622"/>
              <a:ext cx="45343" cy="347134"/>
            </a:xfrm>
            <a:custGeom>
              <a:avLst/>
              <a:gdLst/>
              <a:ahLst/>
              <a:cxnLst/>
              <a:rect l="l" t="t" r="r" b="b"/>
              <a:pathLst>
                <a:path h="422910">
                  <a:moveTo>
                    <a:pt x="0" y="0"/>
                  </a:moveTo>
                  <a:lnTo>
                    <a:pt x="0" y="422617"/>
                  </a:lnTo>
                </a:path>
              </a:pathLst>
            </a:custGeom>
            <a:ln w="19050">
              <a:solidFill>
                <a:srgbClr val="000000"/>
              </a:solidFill>
            </a:ln>
          </p:spPr>
          <p:txBody>
            <a:bodyPr wrap="square" lIns="0" tIns="0" rIns="0" bIns="0" rtlCol="0"/>
            <a:lstStyle/>
            <a:p>
              <a:endParaRPr sz="1400">
                <a:latin typeface="Verdana" panose="020B0604030504040204" pitchFamily="34" charset="0"/>
                <a:ea typeface="Verdana" panose="020B0604030504040204" pitchFamily="34" charset="0"/>
              </a:endParaRPr>
            </a:p>
          </p:txBody>
        </p:sp>
      </p:grpSp>
      <p:sp>
        <p:nvSpPr>
          <p:cNvPr id="61" name="TextBox 60">
            <a:extLst>
              <a:ext uri="{FF2B5EF4-FFF2-40B4-BE49-F238E27FC236}">
                <a16:creationId xmlns:a16="http://schemas.microsoft.com/office/drawing/2014/main" id="{812FE3AB-3286-1E5A-06EF-887BAADF5876}"/>
              </a:ext>
            </a:extLst>
          </p:cNvPr>
          <p:cNvSpPr txBox="1"/>
          <p:nvPr/>
        </p:nvSpPr>
        <p:spPr>
          <a:xfrm>
            <a:off x="8087812" y="2566783"/>
            <a:ext cx="1055347" cy="487954"/>
          </a:xfrm>
          <a:prstGeom prst="rect">
            <a:avLst/>
          </a:prstGeom>
        </p:spPr>
        <p:txBody>
          <a:bodyPr vert="horz" wrap="square" lIns="0" tIns="13335" rIns="0" bIns="0" rtlCol="0">
            <a:spAutoFit/>
          </a:bodyPr>
          <a:lstStyle>
            <a:defPPr>
              <a:defRPr kern="0"/>
            </a:defPPr>
            <a:lvl1pPr marL="12700" marR="5080" indent="25400">
              <a:lnSpc>
                <a:spcPct val="100000"/>
              </a:lnSpc>
              <a:spcBef>
                <a:spcPts val="105"/>
              </a:spcBef>
              <a:tabLst>
                <a:tab pos="1052830" algn="l"/>
                <a:tab pos="1174750" algn="l"/>
              </a:tabLst>
              <a:defRPr sz="1000" b="1" i="1">
                <a:solidFill>
                  <a:srgbClr val="592B8A"/>
                </a:solidFill>
                <a:latin typeface="Verdana" panose="020B0604030504040204" pitchFamily="34" charset="0"/>
                <a:ea typeface="Verdana" panose="020B0604030504040204" pitchFamily="34" charset="0"/>
                <a:cs typeface="Calibri"/>
              </a:defRPr>
            </a:lvl1pPr>
          </a:lstStyle>
          <a:p>
            <a:endParaRPr lang="en-US"/>
          </a:p>
          <a:p>
            <a:r>
              <a:rPr lang="en-US"/>
              <a:t>Disaster Relief </a:t>
            </a:r>
          </a:p>
        </p:txBody>
      </p:sp>
    </p:spTree>
    <p:extLst>
      <p:ext uri="{BB962C8B-B14F-4D97-AF65-F5344CB8AC3E}">
        <p14:creationId xmlns:p14="http://schemas.microsoft.com/office/powerpoint/2010/main" val="21138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F69CF450-A350-2516-A419-9BBDB51B4B79}"/>
              </a:ext>
            </a:extLst>
          </p:cNvPr>
          <p:cNvSpPr txBox="1">
            <a:spLocks/>
          </p:cNvSpPr>
          <p:nvPr/>
        </p:nvSpPr>
        <p:spPr>
          <a:xfrm>
            <a:off x="11067288" y="6463728"/>
            <a:ext cx="261791"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5</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1CEF8D9C-B8C3-2E11-D640-0D8C6094EFC6}"/>
              </a:ext>
            </a:extLst>
          </p:cNvPr>
          <p:cNvSpPr txBox="1">
            <a:spLocks noGrp="1"/>
          </p:cNvSpPr>
          <p:nvPr>
            <p:ph type="title"/>
          </p:nvPr>
        </p:nvSpPr>
        <p:spPr>
          <a:xfrm>
            <a:off x="225516" y="5562"/>
            <a:ext cx="5870484" cy="504625"/>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p:txBody>
      </p:sp>
      <p:sp>
        <p:nvSpPr>
          <p:cNvPr id="4" name="object 3">
            <a:extLst>
              <a:ext uri="{FF2B5EF4-FFF2-40B4-BE49-F238E27FC236}">
                <a16:creationId xmlns:a16="http://schemas.microsoft.com/office/drawing/2014/main" id="{E05BFF68-1FBB-6F90-B25F-1A757104EA0A}"/>
              </a:ext>
            </a:extLst>
          </p:cNvPr>
          <p:cNvSpPr txBox="1"/>
          <p:nvPr/>
        </p:nvSpPr>
        <p:spPr>
          <a:xfrm>
            <a:off x="225516" y="627355"/>
            <a:ext cx="11509284" cy="4781630"/>
          </a:xfrm>
          <a:prstGeom prst="rect">
            <a:avLst/>
          </a:prstGeom>
        </p:spPr>
        <p:txBody>
          <a:bodyPr vert="horz" wrap="square" lIns="0" tIns="12700" rIns="0" bIns="0" rtlCol="0">
            <a:spAutoFit/>
          </a:bodyPr>
          <a:lstStyle/>
          <a:p>
            <a:pPr marL="12700">
              <a:lnSpc>
                <a:spcPct val="100000"/>
              </a:lnSpc>
              <a:spcBef>
                <a:spcPts val="100"/>
              </a:spcBef>
            </a:pPr>
            <a:r>
              <a:rPr b="1" i="1">
                <a:solidFill>
                  <a:srgbClr val="592B8A"/>
                </a:solidFill>
                <a:latin typeface="Verdana" panose="020B0604030504040204" pitchFamily="34" charset="0"/>
                <a:ea typeface="Verdana" panose="020B0604030504040204" pitchFamily="34" charset="0"/>
                <a:cs typeface="Calibri"/>
              </a:rPr>
              <a:t>Board</a:t>
            </a:r>
            <a:r>
              <a:rPr b="1" i="1" spc="-85">
                <a:solidFill>
                  <a:srgbClr val="592B8A"/>
                </a:solidFill>
                <a:latin typeface="Verdana" panose="020B0604030504040204" pitchFamily="34" charset="0"/>
                <a:ea typeface="Verdana" panose="020B0604030504040204" pitchFamily="34" charset="0"/>
                <a:cs typeface="Calibri"/>
              </a:rPr>
              <a:t> </a:t>
            </a:r>
            <a:r>
              <a:rPr b="1" i="1">
                <a:solidFill>
                  <a:srgbClr val="592B8A"/>
                </a:solidFill>
                <a:latin typeface="Verdana" panose="020B0604030504040204" pitchFamily="34" charset="0"/>
                <a:ea typeface="Verdana" panose="020B0604030504040204" pitchFamily="34" charset="0"/>
                <a:cs typeface="Calibri"/>
              </a:rPr>
              <a:t>Committees</a:t>
            </a:r>
            <a:r>
              <a:rPr b="1" i="1" spc="-80">
                <a:solidFill>
                  <a:srgbClr val="592B8A"/>
                </a:solidFill>
                <a:latin typeface="Verdana" panose="020B0604030504040204" pitchFamily="34" charset="0"/>
                <a:ea typeface="Verdana" panose="020B0604030504040204" pitchFamily="34" charset="0"/>
                <a:cs typeface="Calibri"/>
              </a:rPr>
              <a:t> </a:t>
            </a:r>
            <a:r>
              <a:rPr b="1" i="1" spc="-25">
                <a:solidFill>
                  <a:srgbClr val="592B8A"/>
                </a:solidFill>
                <a:latin typeface="Verdana" panose="020B0604030504040204" pitchFamily="34" charset="0"/>
                <a:ea typeface="Verdana" panose="020B0604030504040204" pitchFamily="34" charset="0"/>
                <a:cs typeface="Calibri"/>
              </a:rPr>
              <a:t>(1)</a:t>
            </a:r>
            <a:endParaRPr>
              <a:solidFill>
                <a:srgbClr val="592B8A"/>
              </a:solidFill>
              <a:latin typeface="Verdana" panose="020B0604030504040204" pitchFamily="34" charset="0"/>
              <a:ea typeface="Verdana" panose="020B0604030504040204" pitchFamily="34" charset="0"/>
              <a:cs typeface="Calibri"/>
            </a:endParaRPr>
          </a:p>
          <a:p>
            <a:pPr marL="389255">
              <a:lnSpc>
                <a:spcPct val="100000"/>
              </a:lnSpc>
              <a:spcBef>
                <a:spcPts val="2545"/>
              </a:spcBef>
            </a:pPr>
            <a:r>
              <a:rPr b="1" spc="-10">
                <a:solidFill>
                  <a:srgbClr val="592B8A"/>
                </a:solidFill>
                <a:latin typeface="Verdana" panose="020B0604030504040204" pitchFamily="34" charset="0"/>
                <a:ea typeface="Verdana" panose="020B0604030504040204" pitchFamily="34" charset="0"/>
                <a:cs typeface="Calibri"/>
              </a:rPr>
              <a:t>Executive</a:t>
            </a:r>
            <a:r>
              <a:rPr b="1" spc="-5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Committee</a:t>
            </a:r>
            <a:endParaRPr>
              <a:solidFill>
                <a:srgbClr val="592B8A"/>
              </a:solidFill>
              <a:latin typeface="Verdana" panose="020B0604030504040204" pitchFamily="34" charset="0"/>
              <a:ea typeface="Verdana" panose="020B0604030504040204" pitchFamily="34" charset="0"/>
              <a:cs typeface="Calibri"/>
            </a:endParaRPr>
          </a:p>
          <a:p>
            <a:pPr marL="846455">
              <a:lnSpc>
                <a:spcPct val="100000"/>
              </a:lnSpc>
              <a:spcBef>
                <a:spcPts val="835"/>
              </a:spcBef>
            </a:pPr>
            <a:r>
              <a:rPr sz="1600" b="1" spc="-10">
                <a:solidFill>
                  <a:srgbClr val="592B8A"/>
                </a:solidFill>
                <a:latin typeface="Verdana" panose="020B0604030504040204" pitchFamily="34" charset="0"/>
                <a:ea typeface="Verdana" panose="020B0604030504040204" pitchFamily="34" charset="0"/>
                <a:cs typeface="Calibri"/>
              </a:rPr>
              <a:t>Composition</a:t>
            </a:r>
            <a:endParaRPr sz="1600">
              <a:solidFill>
                <a:srgbClr val="592B8A"/>
              </a:solidFill>
              <a:latin typeface="Verdana" panose="020B0604030504040204" pitchFamily="34" charset="0"/>
              <a:ea typeface="Verdana" panose="020B0604030504040204" pitchFamily="34" charset="0"/>
              <a:cs typeface="Calibri"/>
            </a:endParaRPr>
          </a:p>
          <a:p>
            <a:pPr marL="845819" marR="57150" algn="just">
              <a:lnSpc>
                <a:spcPts val="1190"/>
              </a:lnSpc>
              <a:spcBef>
                <a:spcPts val="570"/>
              </a:spcBef>
            </a:pPr>
            <a:r>
              <a:rPr sz="1000" i="1">
                <a:solidFill>
                  <a:srgbClr val="592B8A"/>
                </a:solidFill>
                <a:latin typeface="Verdana" panose="020B0604030504040204" pitchFamily="34" charset="0"/>
                <a:ea typeface="Verdana" panose="020B0604030504040204" pitchFamily="34" charset="0"/>
                <a:cs typeface="Calibri"/>
              </a:rPr>
              <a:t>Sec</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7.03.1</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 Bylaws:</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members</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are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10">
                <a:solidFill>
                  <a:srgbClr val="592B8A"/>
                </a:solidFill>
                <a:latin typeface="Verdana" panose="020B0604030504040204" pitchFamily="34" charset="0"/>
                <a:ea typeface="Verdana" panose="020B0604030504040204" pitchFamily="34" charset="0"/>
                <a:cs typeface="Calibri"/>
              </a:rPr>
              <a:t> Chair-</a:t>
            </a:r>
            <a:r>
              <a:rPr sz="1000" i="1">
                <a:solidFill>
                  <a:srgbClr val="592B8A"/>
                </a:solidFill>
                <a:latin typeface="Verdana" panose="020B0604030504040204" pitchFamily="34" charset="0"/>
                <a:ea typeface="Verdana" panose="020B0604030504040204" pitchFamily="34" charset="0"/>
                <a:cs typeface="Calibri"/>
              </a:rPr>
              <a:t>Elect,</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Vice Chair,</a:t>
            </a:r>
            <a:r>
              <a:rPr sz="1000" i="1" spc="-25">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Secretary/Treasurer,</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Immediate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Past</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President,</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two</a:t>
            </a:r>
            <a:r>
              <a:rPr sz="1000" i="1" spc="-15">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Directors </a:t>
            </a:r>
            <a:r>
              <a:rPr sz="1000" i="1">
                <a:solidFill>
                  <a:srgbClr val="592B8A"/>
                </a:solidFill>
                <a:latin typeface="Verdana" panose="020B0604030504040204" pitchFamily="34" charset="0"/>
                <a:ea typeface="Verdana" panose="020B0604030504040204" pitchFamily="34" charset="0"/>
                <a:cs typeface="Calibri"/>
              </a:rPr>
              <a:t>nominated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appointed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lieu</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two</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Directors</a:t>
            </a:r>
            <a:r>
              <a:rPr sz="1000" i="1" spc="-5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nominated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Chair</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may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instead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elect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nominate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appoint</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up</a:t>
            </a:r>
            <a:r>
              <a:rPr sz="1000" i="1" spc="-20">
                <a:solidFill>
                  <a:srgbClr val="592B8A"/>
                </a:solidFill>
                <a:latin typeface="Verdana" panose="020B0604030504040204" pitchFamily="34" charset="0"/>
                <a:ea typeface="Verdana" panose="020B0604030504040204" pitchFamily="34" charset="0"/>
                <a:cs typeface="Calibri"/>
              </a:rPr>
              <a:t> </a:t>
            </a:r>
            <a:r>
              <a:rPr sz="1000" i="1" spc="-25">
                <a:solidFill>
                  <a:srgbClr val="592B8A"/>
                </a:solidFill>
                <a:latin typeface="Verdana" panose="020B0604030504040204" pitchFamily="34" charset="0"/>
                <a:ea typeface="Verdana" panose="020B0604030504040204" pitchFamily="34" charset="0"/>
                <a:cs typeface="Calibri"/>
              </a:rPr>
              <a:t>to </a:t>
            </a:r>
            <a:r>
              <a:rPr sz="1000" i="1">
                <a:solidFill>
                  <a:srgbClr val="592B8A"/>
                </a:solidFill>
                <a:latin typeface="Verdana" panose="020B0604030504040204" pitchFamily="34" charset="0"/>
                <a:ea typeface="Verdana" panose="020B0604030504040204" pitchFamily="34" charset="0"/>
                <a:cs typeface="Calibri"/>
              </a:rPr>
              <a:t>two</a:t>
            </a:r>
            <a:r>
              <a:rPr sz="1000" i="1" spc="-20">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non-</a:t>
            </a:r>
            <a:r>
              <a:rPr sz="1000" i="1">
                <a:solidFill>
                  <a:srgbClr val="592B8A"/>
                </a:solidFill>
                <a:latin typeface="Verdana" panose="020B0604030504040204" pitchFamily="34" charset="0"/>
                <a:ea typeface="Verdana" panose="020B0604030504040204" pitchFamily="34" charset="0"/>
                <a:cs typeface="Calibri"/>
              </a:rPr>
              <a:t>Director</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members</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advise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assist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210">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Non-</a:t>
            </a:r>
            <a:r>
              <a:rPr sz="1000" i="1">
                <a:solidFill>
                  <a:srgbClr val="592B8A"/>
                </a:solidFill>
                <a:latin typeface="Verdana" panose="020B0604030504040204" pitchFamily="34" charset="0"/>
                <a:ea typeface="Verdana" panose="020B0604030504040204" pitchFamily="34" charset="0"/>
                <a:cs typeface="Calibri"/>
              </a:rPr>
              <a:t>Director</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members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do</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exercise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vote.</a:t>
            </a:r>
            <a:r>
              <a:rPr sz="1000" i="1" spc="-50">
                <a:solidFill>
                  <a:srgbClr val="592B8A"/>
                </a:solidFill>
                <a:latin typeface="Verdana" panose="020B0604030504040204" pitchFamily="34" charset="0"/>
                <a:ea typeface="Verdana" panose="020B0604030504040204" pitchFamily="34" charset="0"/>
                <a:cs typeface="Calibri"/>
              </a:rPr>
              <a:t>“</a:t>
            </a:r>
            <a:endParaRPr sz="10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00"/>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Colin</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Kelly</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5"/>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Andy</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Golding</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Neil</a:t>
            </a:r>
            <a:r>
              <a:rPr sz="1100" spc="-20">
                <a:solidFill>
                  <a:srgbClr val="592B8A"/>
                </a:solidFill>
                <a:latin typeface="Verdana" panose="020B0604030504040204" pitchFamily="34" charset="0"/>
                <a:ea typeface="Verdana" panose="020B0604030504040204" pitchFamily="34" charset="0"/>
                <a:cs typeface="Calibri"/>
              </a:rPr>
              <a:t> Byce</a:t>
            </a:r>
            <a:endParaRPr lang="en-US" sz="1100" spc="-2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lang="en-US" sz="1100" spc="-20">
                <a:solidFill>
                  <a:srgbClr val="592B8A"/>
                </a:solidFill>
                <a:latin typeface="Verdana" panose="020B0604030504040204" pitchFamily="34" charset="0"/>
                <a:ea typeface="Verdana" panose="020B0604030504040204" pitchFamily="34" charset="0"/>
                <a:cs typeface="Calibri"/>
              </a:rPr>
              <a:t>Sean Daoud</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0"/>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Brian</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Henesey</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40"/>
              </a:spcBef>
              <a:buFont typeface="Arial"/>
              <a:buChar char="•"/>
              <a:tabLst>
                <a:tab pos="1075055" algn="l"/>
              </a:tabLst>
            </a:pPr>
            <a:r>
              <a:rPr sz="1100">
                <a:solidFill>
                  <a:srgbClr val="592B8A"/>
                </a:solidFill>
                <a:latin typeface="Verdana" panose="020B0604030504040204" pitchFamily="34" charset="0"/>
                <a:ea typeface="Verdana" panose="020B0604030504040204" pitchFamily="34" charset="0"/>
                <a:cs typeface="Calibri"/>
              </a:rPr>
              <a:t>Robin</a:t>
            </a:r>
            <a:r>
              <a:rPr sz="1100" spc="-6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Wiener</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35"/>
              </a:spcBef>
              <a:buFont typeface="Arial"/>
              <a:buChar char="•"/>
              <a:tabLst>
                <a:tab pos="1075055" algn="l"/>
              </a:tabLst>
            </a:pPr>
            <a:r>
              <a:rPr sz="1100" i="1">
                <a:solidFill>
                  <a:srgbClr val="592B8A"/>
                </a:solidFill>
                <a:latin typeface="Verdana" panose="020B0604030504040204" pitchFamily="34" charset="0"/>
                <a:ea typeface="Verdana" panose="020B0604030504040204" pitchFamily="34" charset="0"/>
                <a:cs typeface="Calibri"/>
              </a:rPr>
              <a:t>Mark</a:t>
            </a:r>
            <a:r>
              <a:rPr sz="1100" i="1" spc="-30">
                <a:solidFill>
                  <a:srgbClr val="592B8A"/>
                </a:solidFill>
                <a:latin typeface="Verdana" panose="020B0604030504040204" pitchFamily="34" charset="0"/>
                <a:ea typeface="Verdana" panose="020B0604030504040204" pitchFamily="34" charset="0"/>
                <a:cs typeface="Calibri"/>
              </a:rPr>
              <a:t> </a:t>
            </a:r>
            <a:r>
              <a:rPr sz="1100" i="1" spc="-10">
                <a:solidFill>
                  <a:srgbClr val="592B8A"/>
                </a:solidFill>
                <a:latin typeface="Verdana" panose="020B0604030504040204" pitchFamily="34" charset="0"/>
                <a:ea typeface="Verdana" panose="020B0604030504040204" pitchFamily="34" charset="0"/>
                <a:cs typeface="Calibri"/>
              </a:rPr>
              <a:t>Weintraub</a:t>
            </a:r>
            <a:endParaRPr sz="1100">
              <a:solidFill>
                <a:srgbClr val="592B8A"/>
              </a:solidFill>
              <a:latin typeface="Verdana" panose="020B0604030504040204" pitchFamily="34" charset="0"/>
              <a:ea typeface="Verdana" panose="020B0604030504040204" pitchFamily="34" charset="0"/>
              <a:cs typeface="Calibri"/>
            </a:endParaRPr>
          </a:p>
          <a:p>
            <a:pPr marL="1075055" indent="-228600">
              <a:lnSpc>
                <a:spcPct val="100000"/>
              </a:lnSpc>
              <a:spcBef>
                <a:spcPts val="325"/>
              </a:spcBef>
              <a:buFont typeface="Arial"/>
              <a:buChar char="•"/>
              <a:tabLst>
                <a:tab pos="1075055" algn="l"/>
              </a:tabLst>
            </a:pPr>
            <a:r>
              <a:rPr sz="1100" i="1">
                <a:solidFill>
                  <a:srgbClr val="592B8A"/>
                </a:solidFill>
                <a:latin typeface="Verdana" panose="020B0604030504040204" pitchFamily="34" charset="0"/>
                <a:ea typeface="Verdana" panose="020B0604030504040204" pitchFamily="34" charset="0"/>
                <a:cs typeface="Calibri"/>
              </a:rPr>
              <a:t>Chris</a:t>
            </a:r>
            <a:r>
              <a:rPr sz="1100" i="1" spc="-30">
                <a:solidFill>
                  <a:srgbClr val="592B8A"/>
                </a:solidFill>
                <a:latin typeface="Verdana" panose="020B0604030504040204" pitchFamily="34" charset="0"/>
                <a:ea typeface="Verdana" panose="020B0604030504040204" pitchFamily="34" charset="0"/>
                <a:cs typeface="Calibri"/>
              </a:rPr>
              <a:t> </a:t>
            </a:r>
            <a:r>
              <a:rPr sz="1100" i="1" spc="-10">
                <a:solidFill>
                  <a:srgbClr val="592B8A"/>
                </a:solidFill>
                <a:latin typeface="Verdana" panose="020B0604030504040204" pitchFamily="34" charset="0"/>
                <a:ea typeface="Verdana" panose="020B0604030504040204" pitchFamily="34" charset="0"/>
                <a:cs typeface="Calibri"/>
              </a:rPr>
              <a:t>Bedell</a:t>
            </a:r>
            <a:endParaRPr sz="1100">
              <a:solidFill>
                <a:srgbClr val="592B8A"/>
              </a:solidFill>
              <a:latin typeface="Verdana" panose="020B0604030504040204" pitchFamily="34" charset="0"/>
              <a:ea typeface="Verdana" panose="020B0604030504040204" pitchFamily="34" charset="0"/>
              <a:cs typeface="Calibri"/>
            </a:endParaRPr>
          </a:p>
          <a:p>
            <a:pPr>
              <a:lnSpc>
                <a:spcPct val="100000"/>
              </a:lnSpc>
              <a:spcBef>
                <a:spcPts val="1025"/>
              </a:spcBef>
            </a:pPr>
            <a:endParaRPr sz="1100">
              <a:solidFill>
                <a:srgbClr val="592B8A"/>
              </a:solidFill>
              <a:latin typeface="Verdana" panose="020B0604030504040204" pitchFamily="34" charset="0"/>
              <a:ea typeface="Verdana" panose="020B0604030504040204" pitchFamily="34" charset="0"/>
              <a:cs typeface="Calibri"/>
            </a:endParaRPr>
          </a:p>
          <a:p>
            <a:pPr marL="846455">
              <a:lnSpc>
                <a:spcPct val="100000"/>
              </a:lnSpc>
            </a:pPr>
            <a:r>
              <a:rPr sz="1600" b="1" spc="-10">
                <a:solidFill>
                  <a:srgbClr val="592B8A"/>
                </a:solidFill>
                <a:latin typeface="Verdana" panose="020B0604030504040204" pitchFamily="34" charset="0"/>
                <a:ea typeface="Verdana" panose="020B0604030504040204" pitchFamily="34" charset="0"/>
                <a:cs typeface="Calibri"/>
              </a:rPr>
              <a:t>Mission</a:t>
            </a:r>
            <a:endParaRPr sz="1600">
              <a:solidFill>
                <a:srgbClr val="592B8A"/>
              </a:solidFill>
              <a:latin typeface="Verdana" panose="020B0604030504040204" pitchFamily="34" charset="0"/>
              <a:ea typeface="Verdana" panose="020B0604030504040204" pitchFamily="34" charset="0"/>
              <a:cs typeface="Calibri"/>
            </a:endParaRPr>
          </a:p>
          <a:p>
            <a:pPr marL="846455" marR="5080" indent="-635">
              <a:lnSpc>
                <a:spcPts val="1190"/>
              </a:lnSpc>
              <a:spcBef>
                <a:spcPts val="570"/>
              </a:spcBef>
            </a:pPr>
            <a:r>
              <a:rPr sz="1000" i="1">
                <a:solidFill>
                  <a:srgbClr val="592B8A"/>
                </a:solidFill>
                <a:latin typeface="Verdana" panose="020B0604030504040204" pitchFamily="34" charset="0"/>
                <a:ea typeface="Verdana" panose="020B0604030504040204" pitchFamily="34" charset="0"/>
                <a:cs typeface="Calibri"/>
              </a:rPr>
              <a:t>Sec</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7.03.1</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Bylaws:</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shall</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shall,</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subject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direction</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oversight</a:t>
            </a:r>
            <a:r>
              <a:rPr sz="1000" i="1" spc="-5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have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right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exercise</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all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10">
                <a:solidFill>
                  <a:srgbClr val="592B8A"/>
                </a:solidFill>
                <a:latin typeface="Verdana" panose="020B0604030504040204" pitchFamily="34" charset="0"/>
                <a:ea typeface="Verdana" panose="020B0604030504040204" pitchFamily="34" charset="0"/>
                <a:cs typeface="Calibri"/>
              </a:rPr>
              <a:t> </a:t>
            </a:r>
            <a:r>
              <a:rPr sz="1000" i="1" spc="-25">
                <a:solidFill>
                  <a:srgbClr val="592B8A"/>
                </a:solidFill>
                <a:latin typeface="Verdana" panose="020B0604030504040204" pitchFamily="34" charset="0"/>
                <a:ea typeface="Verdana" panose="020B0604030504040204" pitchFamily="34" charset="0"/>
                <a:cs typeface="Calibri"/>
              </a:rPr>
              <a:t>the </a:t>
            </a:r>
            <a:r>
              <a:rPr sz="1000" i="1">
                <a:solidFill>
                  <a:srgbClr val="592B8A"/>
                </a:solidFill>
                <a:latin typeface="Verdana" panose="020B0604030504040204" pitchFamily="34" charset="0"/>
                <a:ea typeface="Verdana" panose="020B0604030504040204" pitchFamily="34" charset="0"/>
                <a:cs typeface="Calibri"/>
              </a:rPr>
              <a:t>powers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authority</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intervals</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between</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meetings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except</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those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powers</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authority</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specifically</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reserved</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or</a:t>
            </a:r>
            <a:r>
              <a:rPr sz="1000" i="1" spc="-1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not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permitted</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spc="-25">
                <a:solidFill>
                  <a:srgbClr val="592B8A"/>
                </a:solidFill>
                <a:latin typeface="Verdana" panose="020B0604030504040204" pitchFamily="34" charset="0"/>
                <a:ea typeface="Verdana" panose="020B0604030504040204" pitchFamily="34" charset="0"/>
                <a:cs typeface="Calibri"/>
              </a:rPr>
              <a:t>be </a:t>
            </a:r>
            <a:r>
              <a:rPr sz="1000" i="1">
                <a:solidFill>
                  <a:srgbClr val="592B8A"/>
                </a:solidFill>
                <a:latin typeface="Verdana" panose="020B0604030504040204" pitchFamily="34" charset="0"/>
                <a:ea typeface="Verdana" panose="020B0604030504040204" pitchFamily="34" charset="0"/>
                <a:cs typeface="Calibri"/>
              </a:rPr>
              <a:t>delegated</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under</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DGCL.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shall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report</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all</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actions</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4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next</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regularly</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scheduled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meeting</a:t>
            </a:r>
            <a:r>
              <a:rPr sz="1000" i="1" spc="-25">
                <a:solidFill>
                  <a:srgbClr val="592B8A"/>
                </a:solidFill>
                <a:latin typeface="Verdana" panose="020B0604030504040204" pitchFamily="34" charset="0"/>
                <a:ea typeface="Verdana" panose="020B0604030504040204" pitchFamily="34" charset="0"/>
                <a:cs typeface="Calibri"/>
              </a:rPr>
              <a:t> of </a:t>
            </a:r>
            <a:r>
              <a:rPr sz="1000" i="1">
                <a:solidFill>
                  <a:srgbClr val="592B8A"/>
                </a:solidFill>
                <a:latin typeface="Verdana" panose="020B0604030504040204" pitchFamily="34" charset="0"/>
                <a:ea typeface="Verdana" panose="020B0604030504040204" pitchFamily="34" charset="0"/>
                <a:cs typeface="Calibri"/>
              </a:rPr>
              <a:t>the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Board.</a:t>
            </a:r>
            <a:r>
              <a:rPr sz="1000" i="1" spc="-3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Meetings</a:t>
            </a:r>
            <a:r>
              <a:rPr sz="1000" i="1" spc="-4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of</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the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Executive</a:t>
            </a:r>
            <a:r>
              <a:rPr sz="1000" i="1" spc="-2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Committee</a:t>
            </a:r>
            <a:r>
              <a:rPr sz="1000" i="1" spc="-3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may</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be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held</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at</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any</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time</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upon</a:t>
            </a:r>
            <a:r>
              <a:rPr sz="1000" i="1" spc="-1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two</a:t>
            </a:r>
            <a:r>
              <a:rPr sz="1000" i="1" spc="-20">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(2)</a:t>
            </a:r>
            <a:r>
              <a:rPr sz="1000" i="1" spc="-5">
                <a:solidFill>
                  <a:srgbClr val="592B8A"/>
                </a:solidFill>
                <a:latin typeface="Verdana" panose="020B0604030504040204" pitchFamily="34" charset="0"/>
                <a:ea typeface="Verdana" panose="020B0604030504040204" pitchFamily="34" charset="0"/>
                <a:cs typeface="Calibri"/>
              </a:rPr>
              <a:t> </a:t>
            </a:r>
            <a:r>
              <a:rPr sz="1000" i="1">
                <a:solidFill>
                  <a:srgbClr val="592B8A"/>
                </a:solidFill>
                <a:latin typeface="Verdana" panose="020B0604030504040204" pitchFamily="34" charset="0"/>
                <a:ea typeface="Verdana" panose="020B0604030504040204" pitchFamily="34" charset="0"/>
                <a:cs typeface="Calibri"/>
              </a:rPr>
              <a:t>days’</a:t>
            </a:r>
            <a:r>
              <a:rPr sz="1000" i="1" spc="-30">
                <a:solidFill>
                  <a:srgbClr val="592B8A"/>
                </a:solidFill>
                <a:latin typeface="Verdana" panose="020B0604030504040204" pitchFamily="34" charset="0"/>
                <a:ea typeface="Verdana" panose="020B0604030504040204" pitchFamily="34" charset="0"/>
                <a:cs typeface="Calibri"/>
              </a:rPr>
              <a:t> </a:t>
            </a:r>
            <a:r>
              <a:rPr sz="1000" i="1" spc="-10">
                <a:solidFill>
                  <a:srgbClr val="592B8A"/>
                </a:solidFill>
                <a:latin typeface="Verdana" panose="020B0604030504040204" pitchFamily="34" charset="0"/>
                <a:ea typeface="Verdana" panose="020B0604030504040204" pitchFamily="34" charset="0"/>
                <a:cs typeface="Calibri"/>
              </a:rPr>
              <a:t>notice.“</a:t>
            </a:r>
            <a:endParaRPr sz="1000">
              <a:solidFill>
                <a:srgbClr val="592B8A"/>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42193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a16="http://schemas.microsoft.com/office/drawing/2014/main" id="{0E1CA109-20D0-E884-4288-D69A37E117AC}"/>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6</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838140BB-DE81-070B-B079-7030973A8876}"/>
              </a:ext>
            </a:extLst>
          </p:cNvPr>
          <p:cNvSpPr txBox="1"/>
          <p:nvPr/>
        </p:nvSpPr>
        <p:spPr>
          <a:xfrm>
            <a:off x="909585" y="1188154"/>
            <a:ext cx="71691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Audit</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1AF6510E-1759-9C1E-7490-F2EA102F680F}"/>
              </a:ext>
            </a:extLst>
          </p:cNvPr>
          <p:cNvSpPr txBox="1"/>
          <p:nvPr/>
        </p:nvSpPr>
        <p:spPr>
          <a:xfrm>
            <a:off x="1008327" y="1646811"/>
            <a:ext cx="10407015" cy="830997"/>
          </a:xfrm>
          <a:prstGeom prst="rect">
            <a:avLst/>
          </a:prstGeom>
        </p:spPr>
        <p:txBody>
          <a:bodyPr vert="horz" wrap="square" lIns="0" tIns="76200" rIns="0" bIns="0" rtlCol="0">
            <a:spAutoFit/>
          </a:bodyPr>
          <a:lstStyle/>
          <a:p>
            <a:pPr marL="241300" marR="5080" indent="-229235">
              <a:spcBef>
                <a:spcPts val="600"/>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Audit</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Committee </a:t>
            </a:r>
            <a:r>
              <a:rPr sz="1100">
                <a:solidFill>
                  <a:srgbClr val="592B8A"/>
                </a:solidFill>
                <a:latin typeface="Verdana" panose="020B0604030504040204" pitchFamily="34" charset="0"/>
                <a:ea typeface="Verdana" panose="020B0604030504040204" pitchFamily="34" charset="0"/>
                <a:cs typeface="Calibri"/>
              </a:rPr>
              <a:t>shall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assist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Board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Directors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fulfilling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its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oversight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responsibilities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respect</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finances,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accounting,</a:t>
            </a:r>
            <a:r>
              <a:rPr sz="1100" spc="-10">
                <a:solidFill>
                  <a:srgbClr val="592B8A"/>
                </a:solidFill>
                <a:latin typeface="Verdana" panose="020B0604030504040204" pitchFamily="34" charset="0"/>
                <a:ea typeface="Verdana" panose="020B0604030504040204" pitchFamily="34" charset="0"/>
                <a:cs typeface="Calibri"/>
              </a:rPr>
              <a:t> internal </a:t>
            </a:r>
            <a:r>
              <a:rPr sz="1100">
                <a:solidFill>
                  <a:srgbClr val="592B8A"/>
                </a:solidFill>
                <a:latin typeface="Verdana" panose="020B0604030504040204" pitchFamily="34" charset="0"/>
                <a:ea typeface="Verdana" panose="020B0604030504040204" pitchFamily="34" charset="0"/>
                <a:cs typeface="Calibri"/>
              </a:rPr>
              <a:t>controls,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organizational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compliance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ethics.</a:t>
            </a:r>
            <a:r>
              <a:rPr sz="1100" spc="254">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Audit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Committee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shall</a:t>
            </a:r>
            <a:r>
              <a:rPr sz="1100" spc="-10">
                <a:solidFill>
                  <a:srgbClr val="592B8A"/>
                </a:solidFill>
                <a:latin typeface="Verdana" panose="020B0604030504040204" pitchFamily="34" charset="0"/>
                <a:ea typeface="Verdana" panose="020B0604030504040204" pitchFamily="34" charset="0"/>
                <a:cs typeface="Calibri"/>
              </a:rPr>
              <a:t> operate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accordance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policies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approved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Board.” </a:t>
            </a:r>
            <a:r>
              <a:rPr lang="en-US" sz="1100" i="1" spc="-20" err="1">
                <a:solidFill>
                  <a:srgbClr val="592B8A"/>
                </a:solidFill>
                <a:latin typeface="Verdana" panose="020B0604030504040204" pitchFamily="34" charset="0"/>
                <a:ea typeface="Verdana" panose="020B0604030504040204" pitchFamily="34" charset="0"/>
                <a:cs typeface="Calibri"/>
              </a:rPr>
              <a:t>ReMA</a:t>
            </a:r>
            <a:r>
              <a:rPr lang="en-US" sz="1100" i="1" spc="500">
                <a:solidFill>
                  <a:srgbClr val="592B8A"/>
                </a:solidFill>
                <a:latin typeface="Verdana" panose="020B0604030504040204" pitchFamily="34" charset="0"/>
                <a:ea typeface="Verdana" panose="020B0604030504040204" pitchFamily="34" charset="0"/>
                <a:cs typeface="Calibri"/>
              </a:rPr>
              <a:t> </a:t>
            </a:r>
            <a:r>
              <a:rPr sz="1100" i="1">
                <a:solidFill>
                  <a:srgbClr val="592B8A"/>
                </a:solidFill>
                <a:latin typeface="Verdana" panose="020B0604030504040204" pitchFamily="34" charset="0"/>
                <a:ea typeface="Verdana" panose="020B0604030504040204" pitchFamily="34" charset="0"/>
                <a:cs typeface="Calibri"/>
              </a:rPr>
              <a:t>Bylaws</a:t>
            </a:r>
            <a:r>
              <a:rPr sz="1100" i="1" spc="-20">
                <a:solidFill>
                  <a:srgbClr val="592B8A"/>
                </a:solidFill>
                <a:latin typeface="Verdana" panose="020B0604030504040204" pitchFamily="34" charset="0"/>
                <a:ea typeface="Verdana" panose="020B0604030504040204" pitchFamily="34" charset="0"/>
                <a:cs typeface="Calibri"/>
              </a:rPr>
              <a:t> </a:t>
            </a:r>
            <a:r>
              <a:rPr sz="1100" i="1">
                <a:solidFill>
                  <a:srgbClr val="592B8A"/>
                </a:solidFill>
                <a:latin typeface="Verdana" panose="020B0604030504040204" pitchFamily="34" charset="0"/>
                <a:ea typeface="Verdana" panose="020B0604030504040204" pitchFamily="34" charset="0"/>
                <a:cs typeface="Calibri"/>
              </a:rPr>
              <a:t>Sec.</a:t>
            </a:r>
            <a:r>
              <a:rPr sz="1100" i="1" spc="-25">
                <a:solidFill>
                  <a:srgbClr val="592B8A"/>
                </a:solidFill>
                <a:latin typeface="Verdana" panose="020B0604030504040204" pitchFamily="34" charset="0"/>
                <a:ea typeface="Verdana" panose="020B0604030504040204" pitchFamily="34" charset="0"/>
                <a:cs typeface="Calibri"/>
              </a:rPr>
              <a:t> </a:t>
            </a:r>
            <a:r>
              <a:rPr sz="1100" i="1" spc="-10">
                <a:solidFill>
                  <a:srgbClr val="592B8A"/>
                </a:solidFill>
                <a:latin typeface="Verdana" panose="020B0604030504040204" pitchFamily="34" charset="0"/>
                <a:ea typeface="Verdana" panose="020B0604030504040204" pitchFamily="34" charset="0"/>
                <a:cs typeface="Calibri"/>
              </a:rPr>
              <a:t>7.01.2</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6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Members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(nominated</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Leadership</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Committee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approved</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6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Board)</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342BBA50-1667-DA2A-C6D7-AD34D4202972}"/>
              </a:ext>
            </a:extLst>
          </p:cNvPr>
          <p:cNvSpPr txBox="1"/>
          <p:nvPr/>
        </p:nvSpPr>
        <p:spPr>
          <a:xfrm>
            <a:off x="1371600" y="2551773"/>
            <a:ext cx="3862678" cy="662361"/>
          </a:xfrm>
          <a:prstGeom prst="rect">
            <a:avLst/>
          </a:prstGeom>
        </p:spPr>
        <p:txBody>
          <a:bodyPr vert="horz" wrap="square" lIns="0" tIns="71755" rIns="0" bIns="0" rtlCol="0" anchor="t">
            <a:spAutoFit/>
          </a:bodyPr>
          <a:lstStyle/>
          <a:p>
            <a:pPr marL="266065" indent="-227965">
              <a:lnSpc>
                <a:spcPct val="100000"/>
              </a:lnSpc>
              <a:spcBef>
                <a:spcPts val="565"/>
              </a:spcBef>
              <a:buFont typeface="Arial"/>
              <a:buChar char="•"/>
              <a:tabLst>
                <a:tab pos="266065" algn="l"/>
              </a:tabLst>
            </a:pPr>
            <a:r>
              <a:rPr sz="1000">
                <a:solidFill>
                  <a:srgbClr val="592B8A"/>
                </a:solidFill>
                <a:latin typeface="Verdana"/>
                <a:ea typeface="Verdana"/>
                <a:cs typeface="Calibri"/>
              </a:rPr>
              <a:t>Sandy</a:t>
            </a:r>
            <a:r>
              <a:rPr sz="1000" spc="-10">
                <a:solidFill>
                  <a:srgbClr val="592B8A"/>
                </a:solidFill>
                <a:latin typeface="Verdana"/>
                <a:ea typeface="Verdana"/>
                <a:cs typeface="Calibri"/>
              </a:rPr>
              <a:t> </a:t>
            </a:r>
            <a:r>
              <a:rPr sz="1000">
                <a:solidFill>
                  <a:srgbClr val="592B8A"/>
                </a:solidFill>
                <a:latin typeface="Verdana"/>
                <a:ea typeface="Verdana"/>
                <a:cs typeface="Calibri"/>
              </a:rPr>
              <a:t>Brooks</a:t>
            </a:r>
            <a:r>
              <a:rPr sz="1000" spc="-40">
                <a:solidFill>
                  <a:srgbClr val="592B8A"/>
                </a:solidFill>
                <a:latin typeface="Verdana"/>
                <a:ea typeface="Verdana"/>
                <a:cs typeface="Calibri"/>
              </a:rPr>
              <a:t> </a:t>
            </a:r>
            <a:r>
              <a:rPr sz="1000">
                <a:solidFill>
                  <a:srgbClr val="592B8A"/>
                </a:solidFill>
                <a:latin typeface="Verdana"/>
                <a:ea typeface="Verdana"/>
                <a:cs typeface="Calibri"/>
              </a:rPr>
              <a:t>(Chair) [term</a:t>
            </a:r>
            <a:r>
              <a:rPr sz="1000" spc="-20">
                <a:solidFill>
                  <a:srgbClr val="592B8A"/>
                </a:solidFill>
                <a:latin typeface="Verdana"/>
                <a:ea typeface="Verdana"/>
                <a:cs typeface="Calibri"/>
              </a:rPr>
              <a:t> </a:t>
            </a:r>
            <a:r>
              <a:rPr sz="1000">
                <a:solidFill>
                  <a:srgbClr val="592B8A"/>
                </a:solidFill>
                <a:latin typeface="Verdana"/>
                <a:ea typeface="Verdana"/>
                <a:cs typeface="Calibri"/>
              </a:rPr>
              <a:t>ends</a:t>
            </a:r>
            <a:r>
              <a:rPr sz="1000" spc="-10">
                <a:solidFill>
                  <a:srgbClr val="592B8A"/>
                </a:solidFill>
                <a:latin typeface="Verdana"/>
                <a:ea typeface="Verdana"/>
                <a:cs typeface="Calibri"/>
              </a:rPr>
              <a:t> </a:t>
            </a:r>
            <a:r>
              <a:rPr sz="1000">
                <a:solidFill>
                  <a:srgbClr val="592B8A"/>
                </a:solidFill>
                <a:latin typeface="Verdana"/>
                <a:ea typeface="Verdana"/>
                <a:cs typeface="Calibri"/>
              </a:rPr>
              <a:t>Oct</a:t>
            </a:r>
            <a:r>
              <a:rPr sz="1000" spc="-25">
                <a:solidFill>
                  <a:srgbClr val="592B8A"/>
                </a:solidFill>
                <a:latin typeface="Verdana"/>
                <a:ea typeface="Verdana"/>
                <a:cs typeface="Calibri"/>
              </a:rPr>
              <a:t> </a:t>
            </a:r>
            <a:r>
              <a:rPr sz="1000">
                <a:solidFill>
                  <a:srgbClr val="592B8A"/>
                </a:solidFill>
                <a:latin typeface="Verdana"/>
                <a:ea typeface="Verdana"/>
                <a:cs typeface="Calibri"/>
              </a:rPr>
              <a:t>26,</a:t>
            </a:r>
            <a:r>
              <a:rPr sz="1000" spc="-15">
                <a:solidFill>
                  <a:srgbClr val="592B8A"/>
                </a:solidFill>
                <a:latin typeface="Verdana"/>
                <a:ea typeface="Verdana"/>
                <a:cs typeface="Calibri"/>
              </a:rPr>
              <a:t> </a:t>
            </a:r>
            <a:r>
              <a:rPr sz="1000">
                <a:solidFill>
                  <a:srgbClr val="592B8A"/>
                </a:solidFill>
                <a:latin typeface="Verdana"/>
                <a:ea typeface="Verdana"/>
                <a:cs typeface="Calibri"/>
              </a:rPr>
              <a:t>2</a:t>
            </a:r>
            <a:r>
              <a:rPr sz="900" baseline="27777">
                <a:solidFill>
                  <a:srgbClr val="592B8A"/>
                </a:solidFill>
                <a:latin typeface="Verdana"/>
                <a:ea typeface="Verdana"/>
                <a:cs typeface="Calibri"/>
              </a:rPr>
              <a:t>nd</a:t>
            </a:r>
            <a:r>
              <a:rPr sz="900" spc="157" baseline="27777">
                <a:solidFill>
                  <a:srgbClr val="592B8A"/>
                </a:solidFill>
                <a:latin typeface="Verdana"/>
                <a:ea typeface="Verdana"/>
                <a:cs typeface="Calibri"/>
              </a:rPr>
              <a:t> </a:t>
            </a:r>
            <a:r>
              <a:rPr sz="1000" spc="-20">
                <a:solidFill>
                  <a:srgbClr val="592B8A"/>
                </a:solidFill>
                <a:latin typeface="Verdana"/>
                <a:ea typeface="Verdana"/>
                <a:cs typeface="Calibri"/>
              </a:rPr>
              <a:t>term]</a:t>
            </a:r>
            <a:endParaRPr sz="1000">
              <a:solidFill>
                <a:srgbClr val="592B8A"/>
              </a:solidFill>
              <a:latin typeface="Verdana"/>
              <a:ea typeface="Verdana"/>
              <a:cs typeface="Calibri"/>
            </a:endParaRPr>
          </a:p>
          <a:p>
            <a:pPr marL="266065" indent="-227965">
              <a:spcBef>
                <a:spcPts val="470"/>
              </a:spcBef>
              <a:buFont typeface="Arial"/>
              <a:buChar char="•"/>
              <a:tabLst>
                <a:tab pos="266065" algn="l"/>
              </a:tabLst>
            </a:pPr>
            <a:r>
              <a:rPr lang="en-US" sz="1000" spc="-40">
                <a:solidFill>
                  <a:srgbClr val="592B8A"/>
                </a:solidFill>
                <a:latin typeface="Verdana"/>
                <a:ea typeface="Verdana"/>
                <a:cs typeface="Calibri"/>
              </a:rPr>
              <a:t>TBD </a:t>
            </a:r>
            <a:r>
              <a:rPr sz="1000">
                <a:solidFill>
                  <a:srgbClr val="592B8A"/>
                </a:solidFill>
                <a:latin typeface="Verdana"/>
                <a:ea typeface="Verdana"/>
                <a:cs typeface="Calibri"/>
              </a:rPr>
              <a:t>[term</a:t>
            </a:r>
            <a:r>
              <a:rPr sz="1000" spc="-5">
                <a:solidFill>
                  <a:srgbClr val="592B8A"/>
                </a:solidFill>
                <a:latin typeface="Verdana"/>
                <a:ea typeface="Verdana"/>
                <a:cs typeface="Calibri"/>
              </a:rPr>
              <a:t> </a:t>
            </a:r>
            <a:r>
              <a:rPr sz="1000">
                <a:solidFill>
                  <a:srgbClr val="592B8A"/>
                </a:solidFill>
                <a:latin typeface="Verdana"/>
                <a:ea typeface="Verdana"/>
                <a:cs typeface="Calibri"/>
              </a:rPr>
              <a:t>ends</a:t>
            </a:r>
            <a:r>
              <a:rPr sz="1000" spc="-20">
                <a:solidFill>
                  <a:srgbClr val="592B8A"/>
                </a:solidFill>
                <a:latin typeface="Verdana"/>
                <a:ea typeface="Verdana"/>
                <a:cs typeface="Calibri"/>
              </a:rPr>
              <a:t>]</a:t>
            </a:r>
            <a:endParaRPr sz="1000">
              <a:solidFill>
                <a:srgbClr val="592B8A"/>
              </a:solidFill>
              <a:latin typeface="Verdana"/>
              <a:ea typeface="Verdana"/>
              <a:cs typeface="Calibri"/>
            </a:endParaRPr>
          </a:p>
          <a:p>
            <a:pPr marL="266065" indent="-227965">
              <a:lnSpc>
                <a:spcPct val="100000"/>
              </a:lnSpc>
              <a:spcBef>
                <a:spcPts val="505"/>
              </a:spcBef>
              <a:buFont typeface="Arial"/>
              <a:buChar char="•"/>
              <a:tabLst>
                <a:tab pos="266065" algn="l"/>
              </a:tabLst>
            </a:pPr>
            <a:r>
              <a:rPr sz="1000">
                <a:solidFill>
                  <a:srgbClr val="592B8A"/>
                </a:solidFill>
                <a:latin typeface="Verdana"/>
                <a:ea typeface="Verdana"/>
                <a:cs typeface="Calibri"/>
              </a:rPr>
              <a:t>Dan</a:t>
            </a:r>
            <a:r>
              <a:rPr sz="1000" spc="-25">
                <a:solidFill>
                  <a:srgbClr val="592B8A"/>
                </a:solidFill>
                <a:latin typeface="Verdana"/>
                <a:ea typeface="Verdana"/>
                <a:cs typeface="Calibri"/>
              </a:rPr>
              <a:t> </a:t>
            </a:r>
            <a:r>
              <a:rPr sz="1000">
                <a:solidFill>
                  <a:srgbClr val="592B8A"/>
                </a:solidFill>
                <a:latin typeface="Verdana"/>
                <a:ea typeface="Verdana"/>
                <a:cs typeface="Calibri"/>
              </a:rPr>
              <a:t>Garvin</a:t>
            </a:r>
            <a:r>
              <a:rPr sz="1000" spc="-20">
                <a:solidFill>
                  <a:srgbClr val="592B8A"/>
                </a:solidFill>
                <a:latin typeface="Verdana"/>
                <a:ea typeface="Verdana"/>
                <a:cs typeface="Calibri"/>
              </a:rPr>
              <a:t> </a:t>
            </a:r>
            <a:r>
              <a:rPr sz="1000">
                <a:solidFill>
                  <a:srgbClr val="592B8A"/>
                </a:solidFill>
                <a:latin typeface="Verdana"/>
                <a:ea typeface="Verdana"/>
                <a:cs typeface="Calibri"/>
              </a:rPr>
              <a:t>[terms</a:t>
            </a:r>
            <a:r>
              <a:rPr sz="1000" spc="-35">
                <a:solidFill>
                  <a:srgbClr val="592B8A"/>
                </a:solidFill>
                <a:latin typeface="Verdana"/>
                <a:ea typeface="Verdana"/>
                <a:cs typeface="Calibri"/>
              </a:rPr>
              <a:t> </a:t>
            </a:r>
            <a:r>
              <a:rPr sz="1000">
                <a:solidFill>
                  <a:srgbClr val="592B8A"/>
                </a:solidFill>
                <a:latin typeface="Verdana"/>
                <a:ea typeface="Verdana"/>
                <a:cs typeface="Calibri"/>
              </a:rPr>
              <a:t>ends</a:t>
            </a:r>
            <a:r>
              <a:rPr sz="1000" spc="-15">
                <a:solidFill>
                  <a:srgbClr val="592B8A"/>
                </a:solidFill>
                <a:latin typeface="Verdana"/>
                <a:ea typeface="Verdana"/>
                <a:cs typeface="Calibri"/>
              </a:rPr>
              <a:t> </a:t>
            </a:r>
            <a:r>
              <a:rPr sz="1000">
                <a:solidFill>
                  <a:srgbClr val="592B8A"/>
                </a:solidFill>
                <a:latin typeface="Verdana"/>
                <a:ea typeface="Verdana"/>
                <a:cs typeface="Calibri"/>
              </a:rPr>
              <a:t>Oct</a:t>
            </a:r>
            <a:r>
              <a:rPr sz="1000" spc="-30">
                <a:solidFill>
                  <a:srgbClr val="592B8A"/>
                </a:solidFill>
                <a:latin typeface="Verdana"/>
                <a:ea typeface="Verdana"/>
                <a:cs typeface="Calibri"/>
              </a:rPr>
              <a:t> </a:t>
            </a:r>
            <a:r>
              <a:rPr sz="1000" spc="-25">
                <a:solidFill>
                  <a:srgbClr val="592B8A"/>
                </a:solidFill>
                <a:latin typeface="Verdana"/>
                <a:ea typeface="Verdana"/>
                <a:cs typeface="Calibri"/>
              </a:rPr>
              <a:t>25]</a:t>
            </a:r>
            <a:endParaRPr sz="1000">
              <a:solidFill>
                <a:srgbClr val="592B8A"/>
              </a:solidFill>
              <a:latin typeface="Verdana"/>
              <a:ea typeface="Verdana"/>
              <a:cs typeface="Calibri"/>
            </a:endParaRPr>
          </a:p>
        </p:txBody>
      </p:sp>
      <p:sp>
        <p:nvSpPr>
          <p:cNvPr id="6" name="object 5">
            <a:extLst>
              <a:ext uri="{FF2B5EF4-FFF2-40B4-BE49-F238E27FC236}">
                <a16:creationId xmlns:a16="http://schemas.microsoft.com/office/drawing/2014/main" id="{7841BBF9-5616-F499-5938-8B39598292F8}"/>
              </a:ext>
            </a:extLst>
          </p:cNvPr>
          <p:cNvSpPr txBox="1"/>
          <p:nvPr/>
        </p:nvSpPr>
        <p:spPr>
          <a:xfrm>
            <a:off x="5383008" y="2617882"/>
            <a:ext cx="6529678" cy="821379"/>
          </a:xfrm>
          <a:prstGeom prst="rect">
            <a:avLst/>
          </a:prstGeom>
        </p:spPr>
        <p:txBody>
          <a:bodyPr vert="horz" wrap="square" lIns="0" tIns="13335" rIns="0" bIns="0" rtlCol="0" anchor="t">
            <a:spAutoFit/>
          </a:bodyPr>
          <a:lstStyle/>
          <a:p>
            <a:pPr marL="174625" indent="-136525">
              <a:spcBef>
                <a:spcPts val="465"/>
              </a:spcBef>
              <a:buSzPct val="136363"/>
              <a:buFont typeface="Calibri"/>
              <a:buChar char="∙"/>
              <a:tabLst>
                <a:tab pos="174625" algn="l"/>
              </a:tabLst>
            </a:pPr>
            <a:r>
              <a:rPr lang="en-US" sz="1000">
                <a:solidFill>
                  <a:srgbClr val="592B8A"/>
                </a:solidFill>
                <a:latin typeface="Verdana"/>
                <a:ea typeface="Verdana"/>
                <a:cs typeface="Calibri"/>
              </a:rPr>
              <a:t>Sam Shine [term ends Oct 27, 1st term]</a:t>
            </a:r>
          </a:p>
          <a:p>
            <a:pPr marL="174625" indent="-136525">
              <a:spcBef>
                <a:spcPts val="465"/>
              </a:spcBef>
              <a:buSzPct val="136363"/>
              <a:buFont typeface="Calibri"/>
              <a:buChar char="∙"/>
              <a:tabLst>
                <a:tab pos="174625" algn="l"/>
              </a:tabLst>
            </a:pPr>
            <a:r>
              <a:rPr sz="1000">
                <a:solidFill>
                  <a:srgbClr val="592B8A"/>
                </a:solidFill>
                <a:latin typeface="Verdana"/>
                <a:ea typeface="Verdana"/>
                <a:cs typeface="Calibri"/>
              </a:rPr>
              <a:t>Mark</a:t>
            </a:r>
            <a:r>
              <a:rPr sz="1000" spc="-25">
                <a:solidFill>
                  <a:srgbClr val="592B8A"/>
                </a:solidFill>
                <a:latin typeface="Verdana"/>
                <a:ea typeface="Verdana"/>
                <a:cs typeface="Calibri"/>
              </a:rPr>
              <a:t> </a:t>
            </a:r>
            <a:r>
              <a:rPr sz="1000">
                <a:solidFill>
                  <a:srgbClr val="592B8A"/>
                </a:solidFill>
                <a:latin typeface="Verdana"/>
                <a:ea typeface="Verdana"/>
                <a:cs typeface="Calibri"/>
              </a:rPr>
              <a:t>Weintraub</a:t>
            </a:r>
            <a:r>
              <a:rPr sz="1000" spc="-30">
                <a:solidFill>
                  <a:srgbClr val="592B8A"/>
                </a:solidFill>
                <a:latin typeface="Verdana"/>
                <a:ea typeface="Verdana"/>
                <a:cs typeface="Calibri"/>
              </a:rPr>
              <a:t> </a:t>
            </a:r>
            <a:r>
              <a:rPr sz="1000">
                <a:solidFill>
                  <a:srgbClr val="592B8A"/>
                </a:solidFill>
                <a:latin typeface="Verdana"/>
                <a:ea typeface="Verdana"/>
                <a:cs typeface="Calibri"/>
              </a:rPr>
              <a:t>[term</a:t>
            </a:r>
            <a:r>
              <a:rPr sz="1000" spc="-15">
                <a:solidFill>
                  <a:srgbClr val="592B8A"/>
                </a:solidFill>
                <a:latin typeface="Verdana"/>
                <a:ea typeface="Verdana"/>
                <a:cs typeface="Calibri"/>
              </a:rPr>
              <a:t> </a:t>
            </a:r>
            <a:r>
              <a:rPr sz="1000">
                <a:solidFill>
                  <a:srgbClr val="592B8A"/>
                </a:solidFill>
                <a:latin typeface="Verdana"/>
                <a:ea typeface="Verdana"/>
                <a:cs typeface="Calibri"/>
              </a:rPr>
              <a:t>ends</a:t>
            </a:r>
            <a:r>
              <a:rPr sz="1000" spc="-15">
                <a:solidFill>
                  <a:srgbClr val="592B8A"/>
                </a:solidFill>
                <a:latin typeface="Verdana"/>
                <a:ea typeface="Verdana"/>
                <a:cs typeface="Calibri"/>
              </a:rPr>
              <a:t> </a:t>
            </a:r>
            <a:r>
              <a:rPr sz="1000">
                <a:solidFill>
                  <a:srgbClr val="592B8A"/>
                </a:solidFill>
                <a:latin typeface="Verdana"/>
                <a:ea typeface="Verdana"/>
                <a:cs typeface="Calibri"/>
              </a:rPr>
              <a:t>Oct</a:t>
            </a:r>
            <a:r>
              <a:rPr sz="1000" spc="-20">
                <a:solidFill>
                  <a:srgbClr val="592B8A"/>
                </a:solidFill>
                <a:latin typeface="Verdana"/>
                <a:ea typeface="Verdana"/>
                <a:cs typeface="Calibri"/>
              </a:rPr>
              <a:t> </a:t>
            </a:r>
            <a:r>
              <a:rPr sz="1000">
                <a:solidFill>
                  <a:srgbClr val="592B8A"/>
                </a:solidFill>
                <a:latin typeface="Verdana"/>
                <a:ea typeface="Verdana"/>
                <a:cs typeface="Calibri"/>
              </a:rPr>
              <a:t>26,</a:t>
            </a:r>
            <a:r>
              <a:rPr sz="1000" spc="-5">
                <a:solidFill>
                  <a:srgbClr val="592B8A"/>
                </a:solidFill>
                <a:latin typeface="Verdana"/>
                <a:ea typeface="Verdana"/>
                <a:cs typeface="Calibri"/>
              </a:rPr>
              <a:t> </a:t>
            </a:r>
            <a:r>
              <a:rPr sz="1000">
                <a:solidFill>
                  <a:srgbClr val="592B8A"/>
                </a:solidFill>
                <a:latin typeface="Verdana"/>
                <a:ea typeface="Verdana"/>
                <a:cs typeface="Calibri"/>
              </a:rPr>
              <a:t>2</a:t>
            </a:r>
            <a:r>
              <a:rPr sz="900" baseline="27777">
                <a:solidFill>
                  <a:srgbClr val="592B8A"/>
                </a:solidFill>
                <a:latin typeface="Verdana"/>
                <a:ea typeface="Verdana"/>
                <a:cs typeface="Calibri"/>
              </a:rPr>
              <a:t>nd</a:t>
            </a:r>
            <a:r>
              <a:rPr sz="900" spc="127" baseline="27777">
                <a:solidFill>
                  <a:srgbClr val="592B8A"/>
                </a:solidFill>
                <a:latin typeface="Verdana"/>
                <a:ea typeface="Verdana"/>
                <a:cs typeface="Calibri"/>
              </a:rPr>
              <a:t> </a:t>
            </a:r>
            <a:r>
              <a:rPr sz="1000" spc="-20">
                <a:solidFill>
                  <a:srgbClr val="592B8A"/>
                </a:solidFill>
                <a:latin typeface="Verdana"/>
                <a:ea typeface="Verdana"/>
                <a:cs typeface="Calibri"/>
              </a:rPr>
              <a:t>term]</a:t>
            </a:r>
            <a:endParaRPr lang="en-US" sz="1000" spc="-20">
              <a:solidFill>
                <a:srgbClr val="592B8A"/>
              </a:solidFill>
              <a:latin typeface="Verdana"/>
              <a:ea typeface="Verdana"/>
              <a:cs typeface="Calibri"/>
            </a:endParaRPr>
          </a:p>
          <a:p>
            <a:pPr marL="174625" indent="-136525">
              <a:lnSpc>
                <a:spcPct val="100000"/>
              </a:lnSpc>
              <a:spcBef>
                <a:spcPts val="465"/>
              </a:spcBef>
              <a:buSzPct val="136363"/>
              <a:buFont typeface="Calibri"/>
              <a:buChar char="∙"/>
              <a:tabLst>
                <a:tab pos="174625" algn="l"/>
              </a:tabLst>
            </a:pPr>
            <a:r>
              <a:rPr lang="en-US" sz="1000" spc="-20">
                <a:solidFill>
                  <a:srgbClr val="592B8A"/>
                </a:solidFill>
                <a:latin typeface="Verdana"/>
                <a:ea typeface="Verdana"/>
                <a:cs typeface="Calibri"/>
              </a:rPr>
              <a:t>Brian Henesey [term ends April 26]</a:t>
            </a:r>
            <a:endParaRPr sz="1000">
              <a:solidFill>
                <a:srgbClr val="592B8A"/>
              </a:solidFill>
              <a:latin typeface="Verdana"/>
              <a:ea typeface="Verdana"/>
              <a:cs typeface="Calibri"/>
            </a:endParaRPr>
          </a:p>
          <a:p>
            <a:pPr marL="38100">
              <a:lnSpc>
                <a:spcPct val="100000"/>
              </a:lnSpc>
              <a:spcBef>
                <a:spcPts val="505"/>
              </a:spcBef>
              <a:buSzPct val="145454"/>
              <a:tabLst>
                <a:tab pos="218440" algn="l"/>
              </a:tabLst>
            </a:pPr>
            <a:endParaRPr sz="10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4C317479-34D8-C026-9C39-A85EA81F754E}"/>
              </a:ext>
            </a:extLst>
          </p:cNvPr>
          <p:cNvSpPr txBox="1"/>
          <p:nvPr/>
        </p:nvSpPr>
        <p:spPr>
          <a:xfrm>
            <a:off x="981823" y="3415801"/>
            <a:ext cx="1856078"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Leadership</a:t>
            </a:r>
            <a:endParaRPr>
              <a:solidFill>
                <a:srgbClr val="592B8A"/>
              </a:solidFill>
              <a:latin typeface="Verdana" panose="020B0604030504040204" pitchFamily="34" charset="0"/>
              <a:ea typeface="Verdana" panose="020B0604030504040204" pitchFamily="34" charset="0"/>
              <a:cs typeface="Calibri"/>
            </a:endParaRPr>
          </a:p>
        </p:txBody>
      </p:sp>
      <p:sp>
        <p:nvSpPr>
          <p:cNvPr id="8" name="object 7">
            <a:extLst>
              <a:ext uri="{FF2B5EF4-FFF2-40B4-BE49-F238E27FC236}">
                <a16:creationId xmlns:a16="http://schemas.microsoft.com/office/drawing/2014/main" id="{17FB2AC6-C916-2033-7F80-2181022F6EFA}"/>
              </a:ext>
            </a:extLst>
          </p:cNvPr>
          <p:cNvSpPr txBox="1"/>
          <p:nvPr/>
        </p:nvSpPr>
        <p:spPr>
          <a:xfrm>
            <a:off x="1028205" y="3730504"/>
            <a:ext cx="9977120" cy="648896"/>
          </a:xfrm>
          <a:prstGeom prst="rect">
            <a:avLst/>
          </a:prstGeom>
        </p:spPr>
        <p:txBody>
          <a:bodyPr vert="horz" wrap="square" lIns="0" tIns="63500" rIns="0" bIns="0" rtlCol="0">
            <a:spAutoFit/>
          </a:bodyPr>
          <a:lstStyle/>
          <a:p>
            <a:pPr marL="241300" marR="5080" indent="-228600">
              <a:spcBef>
                <a:spcPts val="500"/>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make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nominations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candidates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Board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Directors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Officers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Association,</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identify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future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leaders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Association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leadership </a:t>
            </a:r>
            <a:r>
              <a:rPr sz="1100">
                <a:solidFill>
                  <a:srgbClr val="592B8A"/>
                </a:solidFill>
                <a:latin typeface="Verdana" panose="020B0604030504040204" pitchFamily="34" charset="0"/>
                <a:ea typeface="Verdana" panose="020B0604030504040204" pitchFamily="34" charset="0"/>
                <a:cs typeface="Calibri"/>
              </a:rPr>
              <a:t>development.</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(Section</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1.5.4.5 of</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Policy</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Manual).</a:t>
            </a:r>
            <a:endParaRPr sz="1100">
              <a:solidFill>
                <a:srgbClr val="592B8A"/>
              </a:solidFill>
              <a:latin typeface="Verdana" panose="020B0604030504040204" pitchFamily="34" charset="0"/>
              <a:ea typeface="Verdana" panose="020B0604030504040204" pitchFamily="34" charset="0"/>
              <a:cs typeface="Calibri"/>
            </a:endParaRPr>
          </a:p>
          <a:p>
            <a:pPr marL="240665" indent="-227965">
              <a:spcBef>
                <a:spcPts val="60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Members</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t>
            </a:r>
            <a:r>
              <a:rPr lang="en-US" sz="1100" err="1">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Bylaws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Sec.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7.01.3)</a:t>
            </a:r>
            <a:endParaRPr sz="1100">
              <a:solidFill>
                <a:srgbClr val="592B8A"/>
              </a:solidFill>
              <a:latin typeface="Verdana" panose="020B0604030504040204" pitchFamily="34" charset="0"/>
              <a:ea typeface="Verdana" panose="020B0604030504040204" pitchFamily="34" charset="0"/>
              <a:cs typeface="Calibri"/>
            </a:endParaRPr>
          </a:p>
        </p:txBody>
      </p:sp>
      <p:sp>
        <p:nvSpPr>
          <p:cNvPr id="10" name="object 9">
            <a:extLst>
              <a:ext uri="{FF2B5EF4-FFF2-40B4-BE49-F238E27FC236}">
                <a16:creationId xmlns:a16="http://schemas.microsoft.com/office/drawing/2014/main" id="{80E8B402-577F-A120-169D-EF4696D5DD36}"/>
              </a:ext>
            </a:extLst>
          </p:cNvPr>
          <p:cNvSpPr txBox="1"/>
          <p:nvPr/>
        </p:nvSpPr>
        <p:spPr>
          <a:xfrm>
            <a:off x="5383008" y="4472100"/>
            <a:ext cx="2389392" cy="641201"/>
          </a:xfrm>
          <a:prstGeom prst="rect">
            <a:avLst/>
          </a:prstGeom>
        </p:spPr>
        <p:txBody>
          <a:bodyPr vert="horz" wrap="square" lIns="0" tIns="12700" rIns="0" bIns="0" rtlCol="0">
            <a:spAutoFit/>
          </a:bodyPr>
          <a:lstStyle/>
          <a:p>
            <a:pPr marL="141605" indent="-128905">
              <a:lnSpc>
                <a:spcPct val="100000"/>
              </a:lnSpc>
              <a:spcBef>
                <a:spcPts val="100"/>
              </a:spcBef>
              <a:buChar char="∙"/>
              <a:tabLst>
                <a:tab pos="141605" algn="l"/>
              </a:tabLst>
            </a:pPr>
            <a:r>
              <a:rPr lang="en-US" sz="1000">
                <a:solidFill>
                  <a:srgbClr val="592B8A"/>
                </a:solidFill>
                <a:latin typeface="Verdana" panose="020B0604030504040204" pitchFamily="34" charset="0"/>
                <a:ea typeface="Verdana" panose="020B0604030504040204" pitchFamily="34" charset="0"/>
                <a:cs typeface="Calibri"/>
              </a:rPr>
              <a:t>Gary Champlin (2022-26)</a:t>
            </a:r>
          </a:p>
          <a:p>
            <a:pPr marL="141605" indent="-128905">
              <a:lnSpc>
                <a:spcPct val="100000"/>
              </a:lnSpc>
              <a:spcBef>
                <a:spcPts val="100"/>
              </a:spcBef>
              <a:buChar char="∙"/>
              <a:tabLst>
                <a:tab pos="141605" algn="l"/>
              </a:tabLst>
            </a:pPr>
            <a:r>
              <a:rPr sz="1000">
                <a:solidFill>
                  <a:srgbClr val="592B8A"/>
                </a:solidFill>
                <a:latin typeface="Verdana" panose="020B0604030504040204" pitchFamily="34" charset="0"/>
                <a:ea typeface="Verdana" panose="020B0604030504040204" pitchFamily="34" charset="0"/>
                <a:cs typeface="Calibri"/>
              </a:rPr>
              <a:t>Dan</a:t>
            </a:r>
            <a:r>
              <a:rPr sz="1000" spc="-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Garvin</a:t>
            </a:r>
            <a:r>
              <a:rPr sz="1000" spc="-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a:p>
            <a:pPr marL="142240" indent="-129539">
              <a:lnSpc>
                <a:spcPct val="100000"/>
              </a:lnSpc>
              <a:buFont typeface="Calibri"/>
              <a:buChar char="∙"/>
              <a:tabLst>
                <a:tab pos="142240" algn="l"/>
              </a:tabLst>
            </a:pPr>
            <a:r>
              <a:rPr sz="1000">
                <a:solidFill>
                  <a:srgbClr val="592B8A"/>
                </a:solidFill>
                <a:latin typeface="Verdana" panose="020B0604030504040204" pitchFamily="34" charset="0"/>
                <a:ea typeface="Verdana" panose="020B0604030504040204" pitchFamily="34" charset="0"/>
                <a:cs typeface="Calibri"/>
              </a:rPr>
              <a:t>Tamara</a:t>
            </a:r>
            <a:r>
              <a:rPr sz="1000" spc="-3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Mayberry</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a:p>
            <a:pPr marL="141605" indent="-128905">
              <a:lnSpc>
                <a:spcPct val="100000"/>
              </a:lnSpc>
              <a:spcBef>
                <a:spcPts val="5"/>
              </a:spcBef>
              <a:buChar char="∙"/>
              <a:tabLst>
                <a:tab pos="141605" algn="l"/>
              </a:tabLst>
            </a:pPr>
            <a:r>
              <a:rPr sz="1000">
                <a:solidFill>
                  <a:srgbClr val="592B8A"/>
                </a:solidFill>
                <a:latin typeface="Verdana" panose="020B0604030504040204" pitchFamily="34" charset="0"/>
                <a:ea typeface="Verdana" panose="020B0604030504040204" pitchFamily="34" charset="0"/>
                <a:cs typeface="Calibri"/>
              </a:rPr>
              <a:t>Scott</a:t>
            </a:r>
            <a:r>
              <a:rPr sz="1000" spc="-2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Saunders</a:t>
            </a:r>
            <a:r>
              <a:rPr sz="1000" spc="-10">
                <a:solidFill>
                  <a:srgbClr val="592B8A"/>
                </a:solidFill>
                <a:latin typeface="Verdana" panose="020B0604030504040204" pitchFamily="34" charset="0"/>
                <a:ea typeface="Verdana" panose="020B0604030504040204" pitchFamily="34" charset="0"/>
                <a:cs typeface="Calibri"/>
              </a:rPr>
              <a:t> (2022-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p:txBody>
      </p:sp>
      <p:sp>
        <p:nvSpPr>
          <p:cNvPr id="11" name="object 10">
            <a:extLst>
              <a:ext uri="{FF2B5EF4-FFF2-40B4-BE49-F238E27FC236}">
                <a16:creationId xmlns:a16="http://schemas.microsoft.com/office/drawing/2014/main" id="{F75B9EB6-E452-2F2A-C383-9E56699AB92F}"/>
              </a:ext>
            </a:extLst>
          </p:cNvPr>
          <p:cNvSpPr txBox="1"/>
          <p:nvPr/>
        </p:nvSpPr>
        <p:spPr>
          <a:xfrm>
            <a:off x="1524000" y="4472100"/>
            <a:ext cx="2084678" cy="807913"/>
          </a:xfrm>
          <a:prstGeom prst="rect">
            <a:avLst/>
          </a:prstGeom>
        </p:spPr>
        <p:txBody>
          <a:bodyPr vert="horz" wrap="square" lIns="0" tIns="12700" rIns="0" bIns="0" rtlCol="0">
            <a:spAutoFit/>
          </a:bodyPr>
          <a:lstStyle/>
          <a:p>
            <a:pPr marL="240665" indent="-227965">
              <a:lnSpc>
                <a:spcPts val="1290"/>
              </a:lnSpc>
              <a:spcBef>
                <a:spcPts val="100"/>
              </a:spcBef>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John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Sacco</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ts val="129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Brian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Henesey</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John</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Bianculli</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5"/>
              </a:spcBef>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Becky</a:t>
            </a:r>
            <a:r>
              <a:rPr sz="1000" spc="-15">
                <a:solidFill>
                  <a:srgbClr val="592B8A"/>
                </a:solidFill>
                <a:latin typeface="Verdana" panose="020B0604030504040204" pitchFamily="34" charset="0"/>
                <a:ea typeface="Verdana" panose="020B0604030504040204" pitchFamily="34" charset="0"/>
                <a:cs typeface="Calibri"/>
              </a:rPr>
              <a:t> </a:t>
            </a:r>
            <a:r>
              <a:rPr sz="1000" spc="-10">
                <a:solidFill>
                  <a:srgbClr val="592B8A"/>
                </a:solidFill>
                <a:latin typeface="Verdana" panose="020B0604030504040204" pitchFamily="34" charset="0"/>
                <a:ea typeface="Verdana" panose="020B0604030504040204" pitchFamily="34" charset="0"/>
                <a:cs typeface="Calibri"/>
              </a:rPr>
              <a:t>Proler</a:t>
            </a:r>
            <a:r>
              <a:rPr lang="en-US" sz="1000" spc="-10">
                <a:solidFill>
                  <a:srgbClr val="592B8A"/>
                </a:solidFill>
                <a:latin typeface="Verdana" panose="020B0604030504040204" pitchFamily="34" charset="0"/>
                <a:ea typeface="Verdana" panose="020B0604030504040204" pitchFamily="34" charset="0"/>
                <a:cs typeface="Calibri"/>
              </a:rPr>
              <a:t> (2024-28)</a:t>
            </a:r>
            <a:endParaRPr sz="10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buFont typeface="Arial"/>
              <a:buChar char="•"/>
              <a:tabLst>
                <a:tab pos="240665" algn="l"/>
              </a:tabLst>
            </a:pPr>
            <a:r>
              <a:rPr sz="1000">
                <a:solidFill>
                  <a:srgbClr val="592B8A"/>
                </a:solidFill>
                <a:latin typeface="Verdana" panose="020B0604030504040204" pitchFamily="34" charset="0"/>
                <a:ea typeface="Verdana" panose="020B0604030504040204" pitchFamily="34" charset="0"/>
                <a:cs typeface="Calibri"/>
              </a:rPr>
              <a:t>Brian</a:t>
            </a:r>
            <a:r>
              <a:rPr sz="1000" spc="-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Shine</a:t>
            </a:r>
            <a:r>
              <a:rPr sz="1000" spc="-10">
                <a:solidFill>
                  <a:srgbClr val="592B8A"/>
                </a:solidFill>
                <a:latin typeface="Verdana" panose="020B0604030504040204" pitchFamily="34" charset="0"/>
                <a:ea typeface="Verdana" panose="020B0604030504040204" pitchFamily="34" charset="0"/>
                <a:cs typeface="Calibri"/>
              </a:rPr>
              <a:t> (2022-</a:t>
            </a:r>
            <a:r>
              <a:rPr sz="1000" spc="-25">
                <a:solidFill>
                  <a:srgbClr val="592B8A"/>
                </a:solidFill>
                <a:latin typeface="Verdana" panose="020B0604030504040204" pitchFamily="34" charset="0"/>
                <a:ea typeface="Verdana" panose="020B0604030504040204" pitchFamily="34" charset="0"/>
                <a:cs typeface="Calibri"/>
              </a:rPr>
              <a:t>26)</a:t>
            </a:r>
            <a:endParaRPr sz="1000">
              <a:solidFill>
                <a:srgbClr val="592B8A"/>
              </a:solidFill>
              <a:latin typeface="Verdana" panose="020B0604030504040204" pitchFamily="34" charset="0"/>
              <a:ea typeface="Verdana" panose="020B0604030504040204" pitchFamily="34" charset="0"/>
              <a:cs typeface="Calibri"/>
            </a:endParaRPr>
          </a:p>
        </p:txBody>
      </p:sp>
      <p:sp>
        <p:nvSpPr>
          <p:cNvPr id="12" name="object 11">
            <a:extLst>
              <a:ext uri="{FF2B5EF4-FFF2-40B4-BE49-F238E27FC236}">
                <a16:creationId xmlns:a16="http://schemas.microsoft.com/office/drawing/2014/main" id="{068FC6FE-CF8F-0256-7D93-BF74DA5CCCCB}"/>
              </a:ext>
            </a:extLst>
          </p:cNvPr>
          <p:cNvSpPr txBox="1"/>
          <p:nvPr/>
        </p:nvSpPr>
        <p:spPr>
          <a:xfrm>
            <a:off x="1301940" y="5387040"/>
            <a:ext cx="9887585" cy="166712"/>
          </a:xfrm>
          <a:prstGeom prst="rect">
            <a:avLst/>
          </a:prstGeom>
        </p:spPr>
        <p:txBody>
          <a:bodyPr vert="horz" wrap="square" lIns="0" tIns="12700" rIns="0" bIns="0" rtlCol="0">
            <a:spAutoFit/>
          </a:bodyPr>
          <a:lstStyle/>
          <a:p>
            <a:pPr marL="12700">
              <a:lnSpc>
                <a:spcPct val="100000"/>
              </a:lnSpc>
              <a:spcBef>
                <a:spcPts val="100"/>
              </a:spcBef>
            </a:pPr>
            <a:r>
              <a:rPr sz="1000">
                <a:solidFill>
                  <a:srgbClr val="592B8A"/>
                </a:solidFill>
                <a:latin typeface="Verdana" panose="020B0604030504040204" pitchFamily="34" charset="0"/>
                <a:ea typeface="Verdana" panose="020B0604030504040204" pitchFamily="34" charset="0"/>
                <a:cs typeface="Calibri"/>
              </a:rPr>
              <a:t>Staff</a:t>
            </a:r>
            <a:r>
              <a:rPr sz="1000" spc="-2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Liaison:</a:t>
            </a:r>
            <a:r>
              <a:rPr sz="1000" spc="215">
                <a:solidFill>
                  <a:srgbClr val="592B8A"/>
                </a:solidFill>
                <a:latin typeface="Verdana" panose="020B0604030504040204" pitchFamily="34" charset="0"/>
                <a:ea typeface="Verdana" panose="020B0604030504040204" pitchFamily="34" charset="0"/>
                <a:cs typeface="Calibri"/>
              </a:rPr>
              <a:t> </a:t>
            </a:r>
            <a:r>
              <a:rPr sz="1000">
                <a:solidFill>
                  <a:srgbClr val="592B8A"/>
                </a:solidFill>
                <a:latin typeface="Verdana" panose="020B0604030504040204" pitchFamily="34" charset="0"/>
                <a:ea typeface="Verdana" panose="020B0604030504040204" pitchFamily="34" charset="0"/>
                <a:cs typeface="Calibri"/>
              </a:rPr>
              <a:t>Heather</a:t>
            </a:r>
            <a:r>
              <a:rPr sz="1000" spc="-15">
                <a:solidFill>
                  <a:srgbClr val="592B8A"/>
                </a:solidFill>
                <a:latin typeface="Verdana" panose="020B0604030504040204" pitchFamily="34" charset="0"/>
                <a:ea typeface="Verdana" panose="020B0604030504040204" pitchFamily="34" charset="0"/>
                <a:cs typeface="Calibri"/>
              </a:rPr>
              <a:t> </a:t>
            </a:r>
            <a:r>
              <a:rPr sz="1000" spc="-20">
                <a:solidFill>
                  <a:srgbClr val="592B8A"/>
                </a:solidFill>
                <a:latin typeface="Verdana" panose="020B0604030504040204" pitchFamily="34" charset="0"/>
                <a:ea typeface="Verdana" panose="020B0604030504040204" pitchFamily="34" charset="0"/>
                <a:cs typeface="Calibri"/>
              </a:rPr>
              <a:t>Lyons</a:t>
            </a:r>
            <a:endParaRPr sz="1000">
              <a:solidFill>
                <a:srgbClr val="592B8A"/>
              </a:solidFill>
              <a:latin typeface="Verdana" panose="020B0604030504040204" pitchFamily="34" charset="0"/>
              <a:ea typeface="Verdana" panose="020B0604030504040204" pitchFamily="34" charset="0"/>
              <a:cs typeface="Calibri"/>
            </a:endParaRPr>
          </a:p>
        </p:txBody>
      </p:sp>
      <p:sp>
        <p:nvSpPr>
          <p:cNvPr id="13" name="object 12">
            <a:extLst>
              <a:ext uri="{FF2B5EF4-FFF2-40B4-BE49-F238E27FC236}">
                <a16:creationId xmlns:a16="http://schemas.microsoft.com/office/drawing/2014/main" id="{6FAB4B99-AEE7-029A-9CD4-4B554F636969}"/>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685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13F3DCA0-1C7A-7839-EBAD-71AB5525FB26}"/>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7</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C3B23CAA-B3AE-94A7-774A-B50F0F2D8884}"/>
              </a:ext>
            </a:extLst>
          </p:cNvPr>
          <p:cNvSpPr txBox="1"/>
          <p:nvPr/>
        </p:nvSpPr>
        <p:spPr>
          <a:xfrm>
            <a:off x="916939" y="1278755"/>
            <a:ext cx="215201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Communications</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9150CDA6-7A95-468A-4533-63B4D494AAC9}"/>
              </a:ext>
            </a:extLst>
          </p:cNvPr>
          <p:cNvSpPr txBox="1"/>
          <p:nvPr/>
        </p:nvSpPr>
        <p:spPr>
          <a:xfrm>
            <a:off x="1310004" y="1730965"/>
            <a:ext cx="9820910" cy="804644"/>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70">
                <a:solidFill>
                  <a:srgbClr val="592B8A"/>
                </a:solidFill>
                <a:latin typeface="Verdana" panose="020B0604030504040204" pitchFamily="34" charset="0"/>
                <a:ea typeface="Verdana" panose="020B0604030504040204" pitchFamily="34" charset="0"/>
                <a:cs typeface="Calibri"/>
              </a:rPr>
              <a:t> </a:t>
            </a:r>
            <a:r>
              <a:rPr sz="1100" spc="-75">
                <a:solidFill>
                  <a:srgbClr val="592B8A"/>
                </a:solidFill>
                <a:latin typeface="Verdana" panose="020B0604030504040204" pitchFamily="34" charset="0"/>
                <a:ea typeface="Verdana" panose="020B0604030504040204" pitchFamily="34" charset="0"/>
                <a:cs typeface="Calibri"/>
              </a:rPr>
              <a:t>To</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strategic</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tactical</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advice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key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communications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public</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relations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issues,</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along</a:t>
            </a:r>
            <a:r>
              <a:rPr sz="1100" spc="-30">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with </a:t>
            </a:r>
            <a:r>
              <a:rPr sz="1100">
                <a:solidFill>
                  <a:srgbClr val="592B8A"/>
                </a:solidFill>
                <a:latin typeface="Verdana" panose="020B0604030504040204" pitchFamily="34" charset="0"/>
                <a:ea typeface="Verdana" panose="020B0604030504040204" pitchFamily="34" charset="0"/>
                <a:cs typeface="Calibri"/>
              </a:rPr>
              <a:t>editorial</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5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6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digital</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news</a:t>
            </a:r>
            <a:r>
              <a:rPr sz="1100" spc="-5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platform.</a:t>
            </a:r>
            <a:endParaRPr lang="en-US" sz="1100" spc="-1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7893050">
              <a:lnSpc>
                <a:spcPct val="127800"/>
              </a:lnSpc>
              <a:spcBef>
                <a:spcPts val="20"/>
              </a:spcBef>
            </a:pPr>
            <a:endParaRPr sz="10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7D9CC903-C23E-35B0-B379-AD6B429B9265}"/>
              </a:ext>
            </a:extLst>
          </p:cNvPr>
          <p:cNvSpPr txBox="1"/>
          <p:nvPr/>
        </p:nvSpPr>
        <p:spPr>
          <a:xfrm>
            <a:off x="916939" y="3621433"/>
            <a:ext cx="1475105" cy="289823"/>
          </a:xfrm>
          <a:prstGeom prst="rect">
            <a:avLst/>
          </a:prstGeom>
        </p:spPr>
        <p:txBody>
          <a:bodyPr vert="horz" wrap="square" lIns="0" tIns="12700" rIns="0" bIns="0" rtlCol="0">
            <a:spAutoFit/>
          </a:bodyPr>
          <a:lstStyle/>
          <a:p>
            <a:pPr marL="12700">
              <a:lnSpc>
                <a:spcPct val="100000"/>
              </a:lnSpc>
              <a:spcBef>
                <a:spcPts val="100"/>
              </a:spcBef>
            </a:pPr>
            <a:r>
              <a:rPr b="1" spc="-10">
                <a:solidFill>
                  <a:srgbClr val="592B8A"/>
                </a:solidFill>
                <a:latin typeface="Verdana" panose="020B0604030504040204" pitchFamily="34" charset="0"/>
                <a:ea typeface="Verdana" panose="020B0604030504040204" pitchFamily="34" charset="0"/>
                <a:cs typeface="Calibri"/>
              </a:rPr>
              <a:t>Convention</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4570A251-E314-F227-32B9-0A3FFD2DB857}"/>
              </a:ext>
            </a:extLst>
          </p:cNvPr>
          <p:cNvSpPr txBox="1"/>
          <p:nvPr/>
        </p:nvSpPr>
        <p:spPr>
          <a:xfrm>
            <a:off x="1374648" y="3992549"/>
            <a:ext cx="9692640" cy="835485"/>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provide</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guidance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oversight</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65">
                <a:solidFill>
                  <a:srgbClr val="592B8A"/>
                </a:solidFill>
                <a:latin typeface="Verdana" panose="020B0604030504040204" pitchFamily="34" charset="0"/>
                <a:ea typeface="Verdana" panose="020B0604030504040204" pitchFamily="34" charset="0"/>
                <a:cs typeface="Calibri"/>
              </a:rPr>
              <a:t> </a:t>
            </a:r>
            <a:r>
              <a:rPr lang="en-US" sz="1100" spc="-10">
                <a:solidFill>
                  <a:srgbClr val="592B8A"/>
                </a:solidFill>
                <a:latin typeface="Verdana" panose="020B0604030504040204" pitchFamily="34" charset="0"/>
                <a:ea typeface="Verdana" panose="020B0604030504040204" pitchFamily="34" charset="0"/>
                <a:cs typeface="Calibri"/>
              </a:rPr>
              <a:t>ReMA</a:t>
            </a:r>
            <a:r>
              <a:rPr sz="1100" spc="-10">
                <a:solidFill>
                  <a:srgbClr val="592B8A"/>
                </a:solidFill>
                <a:latin typeface="Verdana" panose="020B0604030504040204" pitchFamily="34" charset="0"/>
                <a:ea typeface="Verdana" panose="020B0604030504040204" pitchFamily="34" charset="0"/>
                <a:cs typeface="Calibri"/>
              </a:rPr>
              <a:t>’s</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Annual</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Convention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Exposition,</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identification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future</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locations, </a:t>
            </a:r>
            <a:r>
              <a:rPr sz="1100">
                <a:solidFill>
                  <a:srgbClr val="592B8A"/>
                </a:solidFill>
                <a:latin typeface="Verdana" panose="020B0604030504040204" pitchFamily="34" charset="0"/>
                <a:ea typeface="Verdana" panose="020B0604030504040204" pitchFamily="34" charset="0"/>
                <a:cs typeface="Calibri"/>
              </a:rPr>
              <a:t>structure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assessment,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pertinence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4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6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current</a:t>
            </a:r>
            <a:r>
              <a:rPr sz="1100" spc="-20">
                <a:solidFill>
                  <a:srgbClr val="592B8A"/>
                </a:solidFill>
                <a:latin typeface="Verdana" panose="020B0604030504040204" pitchFamily="34" charset="0"/>
                <a:ea typeface="Verdana" panose="020B0604030504040204" pitchFamily="34" charset="0"/>
                <a:cs typeface="Calibri"/>
              </a:rPr>
              <a:t> </a:t>
            </a:r>
            <a:r>
              <a:rPr lang="en-US" sz="1100">
                <a:solidFill>
                  <a:srgbClr val="592B8A"/>
                </a:solidFill>
                <a:latin typeface="Verdana" panose="020B0604030504040204" pitchFamily="34" charset="0"/>
                <a:ea typeface="Verdana" panose="020B0604030504040204" pitchFamily="34" charset="0"/>
                <a:cs typeface="Calibri"/>
              </a:rPr>
              <a:t>ReMA</a:t>
            </a:r>
            <a:r>
              <a:rPr sz="1100" spc="-5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a:lnSpc>
                <a:spcPct val="100000"/>
              </a:lnSpc>
              <a:spcBef>
                <a:spcPts val="385"/>
              </a:spcBef>
            </a:pPr>
            <a:endParaRPr sz="1000">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F54D3631-56F1-7E31-E2D4-44B59895AEA8}"/>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EC79DC5B-1BAB-B00E-577A-891EECEB2F91}"/>
              </a:ext>
            </a:extLst>
          </p:cNvPr>
          <p:cNvSpPr txBox="1"/>
          <p:nvPr/>
        </p:nvSpPr>
        <p:spPr>
          <a:xfrm>
            <a:off x="1752600" y="2344316"/>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Andrew Cooley</a:t>
            </a:r>
          </a:p>
          <a:p>
            <a:pPr>
              <a:lnSpc>
                <a:spcPct val="150000"/>
              </a:lnSpc>
            </a:pPr>
            <a:r>
              <a:rPr lang="en-US" sz="1000">
                <a:solidFill>
                  <a:srgbClr val="592B8A"/>
                </a:solidFill>
                <a:latin typeface="+mn-lt"/>
              </a:rPr>
              <a:t>Vice-Chair: Krista Ostuno</a:t>
            </a:r>
          </a:p>
          <a:p>
            <a:pPr>
              <a:lnSpc>
                <a:spcPct val="150000"/>
              </a:lnSpc>
            </a:pPr>
            <a:r>
              <a:rPr lang="en-US" sz="1000">
                <a:solidFill>
                  <a:srgbClr val="592B8A"/>
                </a:solidFill>
                <a:latin typeface="+mn-lt"/>
              </a:rPr>
              <a:t>Staff Liaison: Eric Reller</a:t>
            </a:r>
          </a:p>
        </p:txBody>
      </p:sp>
      <p:sp>
        <p:nvSpPr>
          <p:cNvPr id="11" name="TextBox 10">
            <a:extLst>
              <a:ext uri="{FF2B5EF4-FFF2-40B4-BE49-F238E27FC236}">
                <a16:creationId xmlns:a16="http://schemas.microsoft.com/office/drawing/2014/main" id="{AA696CFD-1928-6290-8F7F-D8107A710B6D}"/>
              </a:ext>
            </a:extLst>
          </p:cNvPr>
          <p:cNvSpPr txBox="1"/>
          <p:nvPr/>
        </p:nvSpPr>
        <p:spPr>
          <a:xfrm>
            <a:off x="1828800" y="4661315"/>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Andy Cohen</a:t>
            </a:r>
          </a:p>
          <a:p>
            <a:pPr>
              <a:lnSpc>
                <a:spcPct val="150000"/>
              </a:lnSpc>
            </a:pPr>
            <a:r>
              <a:rPr lang="en-US" sz="1000">
                <a:solidFill>
                  <a:srgbClr val="592B8A"/>
                </a:solidFill>
                <a:latin typeface="+mn-lt"/>
              </a:rPr>
              <a:t>Vice-Chair: Ian Lewandowski</a:t>
            </a:r>
          </a:p>
          <a:p>
            <a:pPr>
              <a:lnSpc>
                <a:spcPct val="150000"/>
              </a:lnSpc>
            </a:pPr>
            <a:r>
              <a:rPr lang="en-US" sz="1000">
                <a:solidFill>
                  <a:srgbClr val="592B8A"/>
                </a:solidFill>
                <a:latin typeface="+mn-lt"/>
              </a:rPr>
              <a:t>Staff Liaison: Jason Glei</a:t>
            </a:r>
          </a:p>
        </p:txBody>
      </p:sp>
    </p:spTree>
    <p:extLst>
      <p:ext uri="{BB962C8B-B14F-4D97-AF65-F5344CB8AC3E}">
        <p14:creationId xmlns:p14="http://schemas.microsoft.com/office/powerpoint/2010/main" val="321247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2F62FF9-A6E6-67C7-D9F5-4E4E913DA07D}"/>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8</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6B843617-1F5B-D9EC-2D16-E0DDBEBBCD61}"/>
              </a:ext>
            </a:extLst>
          </p:cNvPr>
          <p:cNvSpPr txBox="1"/>
          <p:nvPr/>
        </p:nvSpPr>
        <p:spPr>
          <a:xfrm>
            <a:off x="878839" y="1215165"/>
            <a:ext cx="3530822" cy="289182"/>
          </a:xfrm>
          <a:prstGeom prst="rect">
            <a:avLst/>
          </a:prstGeom>
        </p:spPr>
        <p:txBody>
          <a:bodyPr vert="horz" wrap="square" lIns="0" tIns="12065" rIns="0" bIns="0" rtlCol="0">
            <a:spAutoFit/>
          </a:bodyPr>
          <a:lstStyle/>
          <a:p>
            <a:pPr marL="12700">
              <a:lnSpc>
                <a:spcPct val="100000"/>
              </a:lnSpc>
              <a:spcBef>
                <a:spcPts val="95"/>
              </a:spcBef>
            </a:pPr>
            <a:r>
              <a:rPr b="1">
                <a:solidFill>
                  <a:srgbClr val="592B8A"/>
                </a:solidFill>
                <a:latin typeface="Verdana" panose="020B0604030504040204" pitchFamily="34" charset="0"/>
                <a:ea typeface="Verdana" panose="020B0604030504040204" pitchFamily="34" charset="0"/>
                <a:cs typeface="Calibri"/>
              </a:rPr>
              <a:t>Education</a:t>
            </a:r>
            <a:r>
              <a:rPr b="1" spc="-50">
                <a:solidFill>
                  <a:srgbClr val="592B8A"/>
                </a:solidFill>
                <a:latin typeface="Verdana" panose="020B0604030504040204" pitchFamily="34" charset="0"/>
                <a:ea typeface="Verdana" panose="020B0604030504040204" pitchFamily="34" charset="0"/>
                <a:cs typeface="Calibri"/>
              </a:rPr>
              <a:t> </a:t>
            </a:r>
            <a:r>
              <a:rPr b="1">
                <a:solidFill>
                  <a:srgbClr val="592B8A"/>
                </a:solidFill>
                <a:latin typeface="Verdana" panose="020B0604030504040204" pitchFamily="34" charset="0"/>
                <a:ea typeface="Verdana" panose="020B0604030504040204" pitchFamily="34" charset="0"/>
                <a:cs typeface="Calibri"/>
              </a:rPr>
              <a:t>&amp;</a:t>
            </a:r>
            <a:r>
              <a:rPr b="1" spc="-90">
                <a:solidFill>
                  <a:srgbClr val="592B8A"/>
                </a:solidFill>
                <a:latin typeface="Verdana" panose="020B0604030504040204" pitchFamily="34" charset="0"/>
                <a:ea typeface="Verdana" panose="020B0604030504040204" pitchFamily="34" charset="0"/>
                <a:cs typeface="Calibri"/>
              </a:rPr>
              <a:t> </a:t>
            </a:r>
            <a:r>
              <a:rPr b="1" spc="-10">
                <a:solidFill>
                  <a:srgbClr val="592B8A"/>
                </a:solidFill>
                <a:latin typeface="Verdana" panose="020B0604030504040204" pitchFamily="34" charset="0"/>
                <a:ea typeface="Verdana" panose="020B0604030504040204" pitchFamily="34" charset="0"/>
                <a:cs typeface="Calibri"/>
              </a:rPr>
              <a:t>Training</a:t>
            </a:r>
            <a:endParaRPr>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E287B758-1D35-4B5F-7601-F69614FA714C}"/>
              </a:ext>
            </a:extLst>
          </p:cNvPr>
          <p:cNvSpPr txBox="1"/>
          <p:nvPr/>
        </p:nvSpPr>
        <p:spPr>
          <a:xfrm>
            <a:off x="1234756" y="1573510"/>
            <a:ext cx="9722485" cy="712952"/>
          </a:xfrm>
          <a:prstGeom prst="rect">
            <a:avLst/>
          </a:prstGeom>
        </p:spPr>
        <p:txBody>
          <a:bodyPr vert="horz" wrap="square" lIns="0" tIns="50165" rIns="0" bIns="0" rtlCol="0">
            <a:spAutoFit/>
          </a:bodyPr>
          <a:lstStyle/>
          <a:p>
            <a:pPr marL="241300" marR="5080" indent="-228600">
              <a:lnSpc>
                <a:spcPts val="1250"/>
              </a:lnSpc>
              <a:spcBef>
                <a:spcPts val="3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Support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development,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production</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implementation</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education</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training</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programs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all</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levels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employees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a:t>
            </a:r>
            <a:r>
              <a:rPr sz="1100" spc="-30">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th</a:t>
            </a:r>
            <a:r>
              <a:rPr lang="en-US" sz="1100" spc="-25">
                <a:solidFill>
                  <a:srgbClr val="592B8A"/>
                </a:solidFill>
                <a:latin typeface="Verdana" panose="020B0604030504040204" pitchFamily="34" charset="0"/>
                <a:ea typeface="Verdana" panose="020B0604030504040204" pitchFamily="34" charset="0"/>
                <a:cs typeface="Calibri"/>
              </a:rPr>
              <a:t>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recycled</a:t>
            </a:r>
            <a:r>
              <a:rPr sz="1100" spc="-5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workforce</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across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multiple</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platforms.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18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marL="469265" marR="8070215">
              <a:lnSpc>
                <a:spcPct val="122000"/>
              </a:lnSpc>
              <a:spcBef>
                <a:spcPts val="15"/>
              </a:spcBef>
            </a:pPr>
            <a:endParaRPr sz="800">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65D005CB-BB59-AB3B-33AF-BD24F8B92178}"/>
              </a:ext>
            </a:extLst>
          </p:cNvPr>
          <p:cNvSpPr txBox="1"/>
          <p:nvPr/>
        </p:nvSpPr>
        <p:spPr>
          <a:xfrm>
            <a:off x="990600" y="3405809"/>
            <a:ext cx="1778222" cy="289182"/>
          </a:xfrm>
          <a:prstGeom prst="rect">
            <a:avLst/>
          </a:prstGeom>
        </p:spPr>
        <p:txBody>
          <a:bodyPr vert="horz" wrap="square" lIns="0" tIns="12065" rIns="0" bIns="0" rtlCol="0">
            <a:spAutoFit/>
          </a:bodyPr>
          <a:lstStyle/>
          <a:p>
            <a:pPr marL="12700">
              <a:lnSpc>
                <a:spcPct val="100000"/>
              </a:lnSpc>
              <a:spcBef>
                <a:spcPts val="95"/>
              </a:spcBef>
            </a:pPr>
            <a:r>
              <a:rPr b="1" spc="-10">
                <a:solidFill>
                  <a:srgbClr val="592B8A"/>
                </a:solidFill>
                <a:latin typeface="Verdana" panose="020B0604030504040204" pitchFamily="34" charset="0"/>
                <a:ea typeface="Verdana" panose="020B0604030504040204" pitchFamily="34" charset="0"/>
                <a:cs typeface="Calibri"/>
              </a:rPr>
              <a:t>Finance</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64007012-D204-58E6-B91E-8DA9BA5E4D59}"/>
              </a:ext>
            </a:extLst>
          </p:cNvPr>
          <p:cNvSpPr txBox="1"/>
          <p:nvPr/>
        </p:nvSpPr>
        <p:spPr>
          <a:xfrm>
            <a:off x="1389888" y="3718182"/>
            <a:ext cx="9677400" cy="2010166"/>
          </a:xfrm>
          <a:prstGeom prst="rect">
            <a:avLst/>
          </a:prstGeom>
        </p:spPr>
        <p:txBody>
          <a:bodyPr vert="horz" wrap="square" lIns="0" tIns="50165" rIns="0" bIns="0" rtlCol="0" anchor="t">
            <a:spAutoFit/>
          </a:bodyPr>
          <a:lstStyle/>
          <a:p>
            <a:pPr marL="240665" marR="5080" indent="-228600">
              <a:lnSpc>
                <a:spcPts val="1250"/>
              </a:lnSpc>
              <a:spcBef>
                <a:spcPts val="395"/>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all</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Association</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financial</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matters</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including</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approval</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annual</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budget,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financial</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statements,</a:t>
            </a:r>
            <a:r>
              <a:rPr sz="110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investments, </a:t>
            </a:r>
            <a:r>
              <a:rPr sz="1100" spc="-25">
                <a:solidFill>
                  <a:srgbClr val="592B8A"/>
                </a:solidFill>
                <a:latin typeface="Verdana" panose="020B0604030504040204" pitchFamily="34" charset="0"/>
                <a:ea typeface="Verdana" panose="020B0604030504040204" pitchFamily="34" charset="0"/>
                <a:cs typeface="Calibri"/>
              </a:rPr>
              <a:t>and </a:t>
            </a:r>
            <a:r>
              <a:rPr sz="1100">
                <a:solidFill>
                  <a:srgbClr val="592B8A"/>
                </a:solidFill>
                <a:latin typeface="Verdana" panose="020B0604030504040204" pitchFamily="34" charset="0"/>
                <a:ea typeface="Verdana" panose="020B0604030504040204" pitchFamily="34" charset="0"/>
                <a:cs typeface="Calibri"/>
              </a:rPr>
              <a:t>member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dues.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Finance</a:t>
            </a:r>
            <a:r>
              <a:rPr sz="1100" spc="-10">
                <a:solidFill>
                  <a:srgbClr val="592B8A"/>
                </a:solidFill>
                <a:latin typeface="Verdana" panose="020B0604030504040204" pitchFamily="34" charset="0"/>
                <a:ea typeface="Verdana" panose="020B0604030504040204" pitchFamily="34" charset="0"/>
                <a:cs typeface="Calibri"/>
              </a:rPr>
              <a:t> Committee</a:t>
            </a:r>
            <a:r>
              <a:rPr sz="1100">
                <a:solidFill>
                  <a:srgbClr val="592B8A"/>
                </a:solidFill>
                <a:latin typeface="Verdana" panose="020B0604030504040204" pitchFamily="34" charset="0"/>
                <a:ea typeface="Verdana" panose="020B0604030504040204" pitchFamily="34" charset="0"/>
                <a:cs typeface="Calibri"/>
              </a:rPr>
              <a:t> shall</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financial</a:t>
            </a:r>
            <a:r>
              <a:rPr sz="1100" spc="-10">
                <a:solidFill>
                  <a:srgbClr val="592B8A"/>
                </a:solidFill>
                <a:latin typeface="Verdana" panose="020B0604030504040204" pitchFamily="34" charset="0"/>
                <a:ea typeface="Verdana" panose="020B0604030504040204" pitchFamily="34" charset="0"/>
                <a:cs typeface="Calibri"/>
              </a:rPr>
              <a:t> matters</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with</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appropriate transparency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benefit</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membership.</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200"/>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a:lnSpc>
                <a:spcPct val="100000"/>
              </a:lnSpc>
              <a:spcBef>
                <a:spcPts val="765"/>
              </a:spcBef>
            </a:pPr>
            <a:endParaRPr lang="en-US" sz="800">
              <a:latin typeface="Verdana" panose="020B0604030504040204" pitchFamily="34" charset="0"/>
              <a:ea typeface="Verdana" panose="020B0604030504040204" pitchFamily="34" charset="0"/>
              <a:cs typeface="Calibri"/>
            </a:endParaRPr>
          </a:p>
          <a:p>
            <a:pPr marL="12700">
              <a:lnSpc>
                <a:spcPct val="100000"/>
              </a:lnSpc>
            </a:pPr>
            <a:r>
              <a:rPr lang="en-US" sz="800" b="1" i="1" spc="-10">
                <a:solidFill>
                  <a:srgbClr val="592B8A"/>
                </a:solidFill>
                <a:latin typeface="Verdana" panose="020B0604030504040204" pitchFamily="34" charset="0"/>
                <a:ea typeface="Verdana" panose="020B0604030504040204" pitchFamily="34" charset="0"/>
                <a:cs typeface="Calibri"/>
              </a:rPr>
              <a:t>       </a:t>
            </a:r>
            <a:r>
              <a:rPr sz="1100" b="1" i="1" spc="-10">
                <a:solidFill>
                  <a:srgbClr val="592B8A"/>
                </a:solidFill>
                <a:latin typeface="Verdana" panose="020B0604030504040204" pitchFamily="34" charset="0"/>
                <a:ea typeface="Verdana" panose="020B0604030504040204" pitchFamily="34" charset="0"/>
                <a:cs typeface="Calibri"/>
              </a:rPr>
              <a:t>Investment</a:t>
            </a:r>
            <a:r>
              <a:rPr sz="1100" b="1" i="1" spc="-15">
                <a:solidFill>
                  <a:srgbClr val="592B8A"/>
                </a:solidFill>
                <a:latin typeface="Verdana" panose="020B0604030504040204" pitchFamily="34" charset="0"/>
                <a:ea typeface="Verdana" panose="020B0604030504040204" pitchFamily="34" charset="0"/>
                <a:cs typeface="Calibri"/>
              </a:rPr>
              <a:t> </a:t>
            </a:r>
            <a:r>
              <a:rPr sz="1100" b="1" i="1" spc="-10">
                <a:solidFill>
                  <a:srgbClr val="592B8A"/>
                </a:solidFill>
                <a:latin typeface="Verdana" panose="020B0604030504040204" pitchFamily="34" charset="0"/>
                <a:ea typeface="Verdana" panose="020B0604030504040204" pitchFamily="34" charset="0"/>
                <a:cs typeface="Calibri"/>
              </a:rPr>
              <a:t>Subcommittee</a:t>
            </a:r>
            <a:endParaRPr sz="1100">
              <a:solidFill>
                <a:srgbClr val="592B8A"/>
              </a:solidFill>
              <a:latin typeface="Verdana" panose="020B0604030504040204" pitchFamily="34" charset="0"/>
              <a:ea typeface="Verdana" panose="020B0604030504040204" pitchFamily="34" charset="0"/>
              <a:cs typeface="Calibri"/>
            </a:endParaRPr>
          </a:p>
          <a:p>
            <a:pPr marL="469265">
              <a:spcBef>
                <a:spcPts val="280"/>
              </a:spcBef>
            </a:pPr>
            <a:r>
              <a:rPr lang="en-US" sz="1000" spc="-10">
                <a:solidFill>
                  <a:srgbClr val="592B8A"/>
                </a:solidFill>
                <a:latin typeface="Verdana"/>
                <a:ea typeface="Verdana"/>
                <a:cs typeface="Calibri"/>
              </a:rPr>
              <a:t>  </a:t>
            </a:r>
            <a:r>
              <a:rPr sz="1000" spc="-10">
                <a:solidFill>
                  <a:srgbClr val="592B8A"/>
                </a:solidFill>
                <a:latin typeface="Verdana"/>
                <a:ea typeface="Verdana"/>
                <a:cs typeface="Calibri"/>
              </a:rPr>
              <a:t>Co-</a:t>
            </a:r>
            <a:r>
              <a:rPr sz="1000">
                <a:solidFill>
                  <a:srgbClr val="592B8A"/>
                </a:solidFill>
                <a:latin typeface="Verdana"/>
                <a:ea typeface="Verdana"/>
                <a:cs typeface="Calibri"/>
              </a:rPr>
              <a:t>Chairs:</a:t>
            </a:r>
            <a:r>
              <a:rPr sz="1000" spc="-20">
                <a:solidFill>
                  <a:srgbClr val="592B8A"/>
                </a:solidFill>
                <a:latin typeface="Verdana"/>
                <a:ea typeface="Verdana"/>
                <a:cs typeface="Calibri"/>
              </a:rPr>
              <a:t> </a:t>
            </a:r>
            <a:r>
              <a:rPr sz="1000">
                <a:solidFill>
                  <a:srgbClr val="592B8A"/>
                </a:solidFill>
                <a:latin typeface="Verdana"/>
                <a:ea typeface="Verdana"/>
                <a:cs typeface="Calibri"/>
              </a:rPr>
              <a:t>Aaron</a:t>
            </a:r>
            <a:r>
              <a:rPr sz="1000" spc="-25">
                <a:solidFill>
                  <a:srgbClr val="592B8A"/>
                </a:solidFill>
                <a:latin typeface="Verdana"/>
                <a:ea typeface="Verdana"/>
                <a:cs typeface="Calibri"/>
              </a:rPr>
              <a:t> </a:t>
            </a:r>
            <a:r>
              <a:rPr sz="1000" spc="-20">
                <a:solidFill>
                  <a:srgbClr val="592B8A"/>
                </a:solidFill>
                <a:latin typeface="Verdana"/>
                <a:ea typeface="Verdana"/>
                <a:cs typeface="Calibri"/>
              </a:rPr>
              <a:t>Plitt</a:t>
            </a:r>
            <a:r>
              <a:rPr lang="en-US" sz="1000" spc="-20">
                <a:solidFill>
                  <a:srgbClr val="592B8A"/>
                </a:solidFill>
                <a:latin typeface="Verdana"/>
                <a:ea typeface="Verdana"/>
                <a:cs typeface="Calibri"/>
              </a:rPr>
              <a:t> &amp; (vacant)</a:t>
            </a:r>
            <a:endParaRPr sz="1000">
              <a:solidFill>
                <a:srgbClr val="592B8A"/>
              </a:solidFill>
              <a:latin typeface="Verdana"/>
              <a:ea typeface="Verdana"/>
              <a:cs typeface="Calibri"/>
            </a:endParaRPr>
          </a:p>
        </p:txBody>
      </p:sp>
      <p:sp>
        <p:nvSpPr>
          <p:cNvPr id="7" name="object 6">
            <a:extLst>
              <a:ext uri="{FF2B5EF4-FFF2-40B4-BE49-F238E27FC236}">
                <a16:creationId xmlns:a16="http://schemas.microsoft.com/office/drawing/2014/main" id="{A550C6E3-CBF4-D9F4-7969-32EF4C89C748}"/>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FBB47C0-6D0B-7C43-F00E-735560E8D180}"/>
              </a:ext>
            </a:extLst>
          </p:cNvPr>
          <p:cNvSpPr txBox="1"/>
          <p:nvPr/>
        </p:nvSpPr>
        <p:spPr>
          <a:xfrm>
            <a:off x="1676400" y="2170411"/>
            <a:ext cx="6019800" cy="753732"/>
          </a:xfrm>
          <a:prstGeom prst="rect">
            <a:avLst/>
          </a:prstGeom>
          <a:noFill/>
        </p:spPr>
        <p:txBody>
          <a:bodyPr wrap="square" rtlCol="0">
            <a:spAutoFit/>
          </a:bodyPr>
          <a:lstStyle/>
          <a:p>
            <a:pPr>
              <a:lnSpc>
                <a:spcPct val="150000"/>
              </a:lnSpc>
            </a:pPr>
            <a:r>
              <a:rPr lang="en-US" sz="1000">
                <a:solidFill>
                  <a:srgbClr val="592B8A"/>
                </a:solidFill>
                <a:latin typeface="+mn-lt"/>
              </a:rPr>
              <a:t>Chair: Adam Shine</a:t>
            </a:r>
          </a:p>
          <a:p>
            <a:pPr>
              <a:lnSpc>
                <a:spcPct val="150000"/>
              </a:lnSpc>
            </a:pPr>
            <a:r>
              <a:rPr lang="en-US" sz="1000">
                <a:solidFill>
                  <a:srgbClr val="592B8A"/>
                </a:solidFill>
                <a:latin typeface="+mn-lt"/>
              </a:rPr>
              <a:t>Vice-Chair: Andy Wahl</a:t>
            </a:r>
          </a:p>
          <a:p>
            <a:pPr>
              <a:lnSpc>
                <a:spcPct val="150000"/>
              </a:lnSpc>
            </a:pPr>
            <a:r>
              <a:rPr lang="en-US" sz="1000">
                <a:solidFill>
                  <a:srgbClr val="592B8A"/>
                </a:solidFill>
                <a:latin typeface="+mn-lt"/>
              </a:rPr>
              <a:t>Staff Liaison: Jason Glei</a:t>
            </a:r>
          </a:p>
        </p:txBody>
      </p:sp>
      <p:sp>
        <p:nvSpPr>
          <p:cNvPr id="9" name="TextBox 8">
            <a:extLst>
              <a:ext uri="{FF2B5EF4-FFF2-40B4-BE49-F238E27FC236}">
                <a16:creationId xmlns:a16="http://schemas.microsoft.com/office/drawing/2014/main" id="{0F546DF0-991F-EB1F-42FE-4D9378CB11A5}"/>
              </a:ext>
            </a:extLst>
          </p:cNvPr>
          <p:cNvSpPr txBox="1"/>
          <p:nvPr/>
        </p:nvSpPr>
        <p:spPr>
          <a:xfrm>
            <a:off x="1828800" y="4437472"/>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Chairs: Andrew Lincoln &amp; Crystal Palmer</a:t>
            </a:r>
          </a:p>
          <a:p>
            <a:pPr>
              <a:lnSpc>
                <a:spcPct val="150000"/>
              </a:lnSpc>
            </a:pPr>
            <a:r>
              <a:rPr lang="en-US" sz="1000">
                <a:solidFill>
                  <a:srgbClr val="592B8A"/>
                </a:solidFill>
                <a:latin typeface="+mn-lt"/>
              </a:rPr>
              <a:t>Staff Liaison: Margie Erinle</a:t>
            </a:r>
          </a:p>
        </p:txBody>
      </p:sp>
    </p:spTree>
    <p:extLst>
      <p:ext uri="{BB962C8B-B14F-4D97-AF65-F5344CB8AC3E}">
        <p14:creationId xmlns:p14="http://schemas.microsoft.com/office/powerpoint/2010/main" val="222893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34E8871F-E2E8-E2A8-964E-130EA8A7DF79}"/>
              </a:ext>
            </a:extLst>
          </p:cNvPr>
          <p:cNvSpPr txBox="1">
            <a:spLocks/>
          </p:cNvSpPr>
          <p:nvPr/>
        </p:nvSpPr>
        <p:spPr>
          <a:xfrm>
            <a:off x="11067288" y="6463728"/>
            <a:ext cx="244475" cy="153888"/>
          </a:xfrm>
          <a:prstGeom prst="rect">
            <a:avLst/>
          </a:prstGeom>
        </p:spPr>
        <p:txBody>
          <a:bodyPr vert="horz" wrap="square" lIns="0" tIns="0" rIns="0" bIns="0" rtlCol="0">
            <a:spAutoFit/>
          </a:bodyPr>
          <a:lstStyle>
            <a:defPPr>
              <a:defRPr kern="0"/>
            </a:defPPr>
          </a:lstStyle>
          <a:p>
            <a:pPr marL="38100">
              <a:lnSpc>
                <a:spcPts val="1240"/>
              </a:lnSpc>
            </a:pPr>
            <a:fld id="{81D60167-4931-47E6-BA6A-407CBD079E47}" type="slidenum">
              <a:rPr lang="en-US" sz="1050" spc="-25" smtClean="0">
                <a:latin typeface="Verdana" panose="020B0604030504040204" pitchFamily="34" charset="0"/>
                <a:ea typeface="Verdana" panose="020B0604030504040204" pitchFamily="34" charset="0"/>
              </a:rPr>
              <a:pPr marL="38100">
                <a:lnSpc>
                  <a:spcPts val="1240"/>
                </a:lnSpc>
              </a:pPr>
              <a:t>9</a:t>
            </a:fld>
            <a:endParaRPr lang="en-US" sz="1050" spc="-25">
              <a:latin typeface="Verdana" panose="020B0604030504040204" pitchFamily="34" charset="0"/>
              <a:ea typeface="Verdana" panose="020B0604030504040204" pitchFamily="34" charset="0"/>
            </a:endParaRPr>
          </a:p>
        </p:txBody>
      </p:sp>
      <p:sp>
        <p:nvSpPr>
          <p:cNvPr id="3" name="object 2">
            <a:extLst>
              <a:ext uri="{FF2B5EF4-FFF2-40B4-BE49-F238E27FC236}">
                <a16:creationId xmlns:a16="http://schemas.microsoft.com/office/drawing/2014/main" id="{43DE7855-34A8-0671-6D2B-309313691453}"/>
              </a:ext>
            </a:extLst>
          </p:cNvPr>
          <p:cNvSpPr txBox="1"/>
          <p:nvPr/>
        </p:nvSpPr>
        <p:spPr>
          <a:xfrm>
            <a:off x="914400" y="1345667"/>
            <a:ext cx="3329304" cy="319959"/>
          </a:xfrm>
          <a:prstGeom prst="rect">
            <a:avLst/>
          </a:prstGeom>
        </p:spPr>
        <p:txBody>
          <a:bodyPr vert="horz" wrap="square" lIns="0" tIns="12065" rIns="0" bIns="0" rtlCol="0">
            <a:spAutoFit/>
          </a:bodyPr>
          <a:lstStyle/>
          <a:p>
            <a:pPr marL="12700">
              <a:lnSpc>
                <a:spcPct val="100000"/>
              </a:lnSpc>
              <a:spcBef>
                <a:spcPts val="95"/>
              </a:spcBef>
            </a:pPr>
            <a:r>
              <a:rPr sz="2000" b="1" spc="-10">
                <a:solidFill>
                  <a:srgbClr val="592B8A"/>
                </a:solidFill>
                <a:latin typeface="Verdana" panose="020B0604030504040204" pitchFamily="34" charset="0"/>
                <a:ea typeface="Verdana" panose="020B0604030504040204" pitchFamily="34" charset="0"/>
                <a:cs typeface="Calibri"/>
              </a:rPr>
              <a:t>Government</a:t>
            </a:r>
            <a:r>
              <a:rPr sz="2000" b="1" spc="-90">
                <a:solidFill>
                  <a:srgbClr val="592B8A"/>
                </a:solidFill>
                <a:latin typeface="Verdana" panose="020B0604030504040204" pitchFamily="34" charset="0"/>
                <a:ea typeface="Verdana" panose="020B0604030504040204" pitchFamily="34" charset="0"/>
                <a:cs typeface="Calibri"/>
              </a:rPr>
              <a:t> </a:t>
            </a:r>
            <a:r>
              <a:rPr sz="2000" b="1" spc="-10">
                <a:solidFill>
                  <a:srgbClr val="592B8A"/>
                </a:solidFill>
                <a:latin typeface="Verdana" panose="020B0604030504040204" pitchFamily="34" charset="0"/>
                <a:ea typeface="Verdana" panose="020B0604030504040204" pitchFamily="34" charset="0"/>
                <a:cs typeface="Calibri"/>
              </a:rPr>
              <a:t>Relations</a:t>
            </a:r>
            <a:endParaRPr sz="2000">
              <a:solidFill>
                <a:srgbClr val="592B8A"/>
              </a:solidFill>
              <a:latin typeface="Verdana" panose="020B0604030504040204" pitchFamily="34" charset="0"/>
              <a:ea typeface="Verdana" panose="020B0604030504040204" pitchFamily="34" charset="0"/>
              <a:cs typeface="Calibri"/>
            </a:endParaRPr>
          </a:p>
        </p:txBody>
      </p:sp>
      <p:sp>
        <p:nvSpPr>
          <p:cNvPr id="4" name="object 3">
            <a:extLst>
              <a:ext uri="{FF2B5EF4-FFF2-40B4-BE49-F238E27FC236}">
                <a16:creationId xmlns:a16="http://schemas.microsoft.com/office/drawing/2014/main" id="{6E6BB6FF-6C43-3270-46FA-79E049E777AE}"/>
              </a:ext>
            </a:extLst>
          </p:cNvPr>
          <p:cNvSpPr txBox="1"/>
          <p:nvPr/>
        </p:nvSpPr>
        <p:spPr>
          <a:xfrm>
            <a:off x="1365937" y="1713687"/>
            <a:ext cx="9820275" cy="630301"/>
          </a:xfrm>
          <a:prstGeom prst="rect">
            <a:avLst/>
          </a:prstGeom>
        </p:spPr>
        <p:txBody>
          <a:bodyPr vert="horz" wrap="square" lIns="0" tIns="37465" rIns="0" bIns="0" rtlCol="0">
            <a:spAutoFit/>
          </a:bodyPr>
          <a:lstStyle/>
          <a:p>
            <a:pPr marL="241300" marR="5080" indent="-228600">
              <a:lnSpc>
                <a:spcPts val="1510"/>
              </a:lnSpc>
              <a:spcBef>
                <a:spcPts val="295"/>
              </a:spcBef>
              <a:buFont typeface="Arial"/>
              <a:buChar char="•"/>
              <a:tabLst>
                <a:tab pos="241300" algn="l"/>
              </a:tabLst>
            </a:pPr>
            <a:r>
              <a:rPr sz="1100">
                <a:solidFill>
                  <a:srgbClr val="592B8A"/>
                </a:solidFill>
                <a:latin typeface="Verdana" panose="020B0604030504040204" pitchFamily="34" charset="0"/>
                <a:ea typeface="Verdana" panose="020B0604030504040204" pitchFamily="34" charset="0"/>
                <a:cs typeface="Calibri"/>
              </a:rPr>
              <a:t>Mission:</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Oversee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work</a:t>
            </a:r>
            <a:r>
              <a:rPr sz="1100" spc="-4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members</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staff</a:t>
            </a:r>
            <a:r>
              <a:rPr sz="1100" spc="-35">
                <a:solidFill>
                  <a:srgbClr val="592B8A"/>
                </a:solidFill>
                <a:latin typeface="Verdana" panose="020B0604030504040204" pitchFamily="34" charset="0"/>
                <a:ea typeface="Verdana" panose="020B0604030504040204" pitchFamily="34" charset="0"/>
                <a:cs typeface="Calibri"/>
              </a:rPr>
              <a:t> </a:t>
            </a:r>
            <a:r>
              <a:rPr lang="en-US" sz="1100" spc="-35">
                <a:solidFill>
                  <a:srgbClr val="592B8A"/>
                </a:solidFill>
                <a:latin typeface="Verdana" panose="020B0604030504040204" pitchFamily="34" charset="0"/>
                <a:ea typeface="Verdana" panose="020B0604030504040204" pitchFamily="34" charset="0"/>
                <a:cs typeface="Calibri"/>
              </a:rPr>
              <a:t>i</a:t>
            </a:r>
            <a:r>
              <a:rPr sz="1100">
                <a:solidFill>
                  <a:srgbClr val="592B8A"/>
                </a:solidFill>
                <a:latin typeface="Verdana" panose="020B0604030504040204" pitchFamily="34" charset="0"/>
                <a:ea typeface="Verdana" panose="020B0604030504040204" pitchFamily="34" charset="0"/>
                <a:cs typeface="Calibri"/>
              </a:rPr>
              <a:t>n</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advocating </a:t>
            </a:r>
            <a:r>
              <a:rPr sz="1100">
                <a:solidFill>
                  <a:srgbClr val="592B8A"/>
                </a:solidFill>
                <a:latin typeface="Verdana" panose="020B0604030504040204" pitchFamily="34" charset="0"/>
                <a:ea typeface="Verdana" panose="020B0604030504040204" pitchFamily="34" charset="0"/>
                <a:cs typeface="Calibri"/>
              </a:rPr>
              <a:t>for</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0">
                <a:solidFill>
                  <a:srgbClr val="592B8A"/>
                </a:solidFill>
                <a:latin typeface="Verdana" panose="020B0604030504040204" pitchFamily="34" charset="0"/>
                <a:ea typeface="Verdana" panose="020B0604030504040204" pitchFamily="34" charset="0"/>
                <a:cs typeface="Calibri"/>
              </a:rPr>
              <a:t> </a:t>
            </a:r>
            <a:r>
              <a:rPr sz="1100" spc="-20">
                <a:solidFill>
                  <a:srgbClr val="592B8A"/>
                </a:solidFill>
                <a:latin typeface="Verdana" panose="020B0604030504040204" pitchFamily="34" charset="0"/>
                <a:ea typeface="Verdana" panose="020B0604030504040204" pitchFamily="34" charset="0"/>
                <a:cs typeface="Calibri"/>
              </a:rPr>
              <a:t>industry,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as</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driven</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Association’s</a:t>
            </a:r>
            <a:r>
              <a:rPr sz="1100" spc="-3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Advocacy</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Agenda.</a:t>
            </a:r>
            <a:r>
              <a:rPr sz="1100" spc="-35">
                <a:solidFill>
                  <a:srgbClr val="592B8A"/>
                </a:solidFill>
                <a:latin typeface="Verdana" panose="020B0604030504040204" pitchFamily="34" charset="0"/>
                <a:ea typeface="Verdana" panose="020B0604030504040204" pitchFamily="34" charset="0"/>
                <a:cs typeface="Calibri"/>
              </a:rPr>
              <a:t> </a:t>
            </a:r>
            <a:r>
              <a:rPr sz="1100" spc="-25">
                <a:solidFill>
                  <a:srgbClr val="592B8A"/>
                </a:solidFill>
                <a:latin typeface="Verdana" panose="020B0604030504040204" pitchFamily="34" charset="0"/>
                <a:ea typeface="Verdana" panose="020B0604030504040204" pitchFamily="34" charset="0"/>
                <a:cs typeface="Calibri"/>
              </a:rPr>
              <a:t>The </a:t>
            </a:r>
            <a:r>
              <a:rPr sz="1100" spc="-10">
                <a:solidFill>
                  <a:srgbClr val="592B8A"/>
                </a:solidFill>
                <a:latin typeface="Verdana" panose="020B0604030504040204" pitchFamily="34" charset="0"/>
                <a:ea typeface="Verdana" panose="020B0604030504040204" pitchFamily="34" charset="0"/>
                <a:cs typeface="Calibri"/>
              </a:rPr>
              <a:t>Committee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discusses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5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changing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U.S.</a:t>
            </a:r>
            <a:r>
              <a:rPr sz="1100" spc="-7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policies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regulations</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directly</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3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indirectly</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impacting</a:t>
            </a:r>
            <a:r>
              <a:rPr sz="1100" spc="-25">
                <a:solidFill>
                  <a:srgbClr val="592B8A"/>
                </a:solidFill>
                <a:latin typeface="Verdana" panose="020B0604030504040204" pitchFamily="34" charset="0"/>
                <a:ea typeface="Verdana" panose="020B0604030504040204" pitchFamily="34" charset="0"/>
                <a:cs typeface="Calibri"/>
              </a:rPr>
              <a:t> it.</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1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endParaRPr sz="1100">
              <a:solidFill>
                <a:srgbClr val="592B8A"/>
              </a:solidFill>
              <a:latin typeface="Verdana" panose="020B0604030504040204" pitchFamily="34" charset="0"/>
              <a:ea typeface="Verdana" panose="020B0604030504040204" pitchFamily="34" charset="0"/>
              <a:cs typeface="Calibri"/>
            </a:endParaRPr>
          </a:p>
        </p:txBody>
      </p:sp>
      <p:sp>
        <p:nvSpPr>
          <p:cNvPr id="5" name="object 4">
            <a:extLst>
              <a:ext uri="{FF2B5EF4-FFF2-40B4-BE49-F238E27FC236}">
                <a16:creationId xmlns:a16="http://schemas.microsoft.com/office/drawing/2014/main" id="{97058FAE-1BC6-BB86-A6B8-875E6B46C452}"/>
              </a:ext>
            </a:extLst>
          </p:cNvPr>
          <p:cNvSpPr txBox="1"/>
          <p:nvPr/>
        </p:nvSpPr>
        <p:spPr>
          <a:xfrm>
            <a:off x="914400" y="4284314"/>
            <a:ext cx="3121661" cy="289823"/>
          </a:xfrm>
          <a:prstGeom prst="rect">
            <a:avLst/>
          </a:prstGeom>
        </p:spPr>
        <p:txBody>
          <a:bodyPr vert="horz" wrap="square" lIns="0" tIns="12700" rIns="0" bIns="0" rtlCol="0">
            <a:spAutoFit/>
          </a:bodyPr>
          <a:lstStyle/>
          <a:p>
            <a:pPr marL="12700">
              <a:lnSpc>
                <a:spcPct val="100000"/>
              </a:lnSpc>
              <a:spcBef>
                <a:spcPts val="100"/>
              </a:spcBef>
            </a:pPr>
            <a:r>
              <a:rPr b="1" i="1" spc="-10">
                <a:solidFill>
                  <a:srgbClr val="592B8A"/>
                </a:solidFill>
                <a:latin typeface="Verdana" panose="020B0604030504040204" pitchFamily="34" charset="0"/>
                <a:ea typeface="Verdana" panose="020B0604030504040204" pitchFamily="34" charset="0"/>
                <a:cs typeface="Calibri"/>
              </a:rPr>
              <a:t>PFAS</a:t>
            </a:r>
            <a:r>
              <a:rPr b="1" i="1" spc="-100">
                <a:solidFill>
                  <a:srgbClr val="592B8A"/>
                </a:solidFill>
                <a:latin typeface="Verdana" panose="020B0604030504040204" pitchFamily="34" charset="0"/>
                <a:ea typeface="Verdana" panose="020B0604030504040204" pitchFamily="34" charset="0"/>
                <a:cs typeface="Calibri"/>
              </a:rPr>
              <a:t> </a:t>
            </a:r>
            <a:r>
              <a:rPr b="1" i="1" spc="-10">
                <a:solidFill>
                  <a:srgbClr val="592B8A"/>
                </a:solidFill>
                <a:latin typeface="Verdana" panose="020B0604030504040204" pitchFamily="34" charset="0"/>
                <a:ea typeface="Verdana" panose="020B0604030504040204" pitchFamily="34" charset="0"/>
                <a:cs typeface="Calibri"/>
              </a:rPr>
              <a:t>Subcommittee</a:t>
            </a:r>
            <a:endParaRPr>
              <a:solidFill>
                <a:srgbClr val="592B8A"/>
              </a:solidFill>
              <a:latin typeface="Verdana" panose="020B0604030504040204" pitchFamily="34" charset="0"/>
              <a:ea typeface="Verdana" panose="020B0604030504040204" pitchFamily="34" charset="0"/>
              <a:cs typeface="Calibri"/>
            </a:endParaRPr>
          </a:p>
        </p:txBody>
      </p:sp>
      <p:sp>
        <p:nvSpPr>
          <p:cNvPr id="6" name="object 5">
            <a:extLst>
              <a:ext uri="{FF2B5EF4-FFF2-40B4-BE49-F238E27FC236}">
                <a16:creationId xmlns:a16="http://schemas.microsoft.com/office/drawing/2014/main" id="{C3CB6C7B-26E7-7BDB-C676-27DDFDAC2570}"/>
              </a:ext>
            </a:extLst>
          </p:cNvPr>
          <p:cNvSpPr txBox="1"/>
          <p:nvPr/>
        </p:nvSpPr>
        <p:spPr>
          <a:xfrm>
            <a:off x="1365937" y="4574137"/>
            <a:ext cx="9497060" cy="904094"/>
          </a:xfrm>
          <a:prstGeom prst="rect">
            <a:avLst/>
          </a:prstGeom>
        </p:spPr>
        <p:txBody>
          <a:bodyPr vert="horz" wrap="square" lIns="0" tIns="31750" rIns="0" bIns="0" rtlCol="0">
            <a:spAutoFit/>
          </a:bodyPr>
          <a:lstStyle/>
          <a:p>
            <a:pPr marL="240665" marR="5080" indent="-228600">
              <a:lnSpc>
                <a:spcPts val="1190"/>
              </a:lnSpc>
              <a:spcBef>
                <a:spcPts val="250"/>
              </a:spcBef>
              <a:buFont typeface="Arial"/>
              <a:buChar char="•"/>
              <a:tabLst>
                <a:tab pos="240665" algn="l"/>
              </a:tabLst>
            </a:pPr>
            <a:r>
              <a:rPr sz="1100">
                <a:solidFill>
                  <a:srgbClr val="592B8A"/>
                </a:solidFill>
                <a:latin typeface="Verdana" panose="020B0604030504040204" pitchFamily="34" charset="0"/>
                <a:ea typeface="Verdana" panose="020B0604030504040204" pitchFamily="34" charset="0"/>
                <a:cs typeface="Calibri"/>
              </a:rPr>
              <a:t>Mission:</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evaluate</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 potential</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 existing</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emerging</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PFAS</a:t>
            </a:r>
            <a:r>
              <a:rPr sz="1100" spc="-20">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regulations/policies/requirements/laws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on</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 recycled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materials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industry</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5">
                <a:solidFill>
                  <a:srgbClr val="592B8A"/>
                </a:solidFill>
                <a:latin typeface="Verdana" panose="020B0604030504040204" pitchFamily="34" charset="0"/>
                <a:ea typeface="Verdana" panose="020B0604030504040204" pitchFamily="34" charset="0"/>
                <a:cs typeface="Calibri"/>
              </a:rPr>
              <a:t> </a:t>
            </a:r>
            <a:r>
              <a:rPr sz="1100" spc="-10">
                <a:solidFill>
                  <a:srgbClr val="592B8A"/>
                </a:solidFill>
                <a:latin typeface="Verdana" panose="020B0604030504040204" pitchFamily="34" charset="0"/>
                <a:ea typeface="Verdana" panose="020B0604030504040204" pitchFamily="34" charset="0"/>
                <a:cs typeface="Calibri"/>
              </a:rPr>
              <a:t>determine </a:t>
            </a:r>
            <a:r>
              <a:rPr sz="1100">
                <a:solidFill>
                  <a:srgbClr val="592B8A"/>
                </a:solidFill>
                <a:latin typeface="Verdana" panose="020B0604030504040204" pitchFamily="34" charset="0"/>
                <a:ea typeface="Verdana" panose="020B0604030504040204" pitchFamily="34" charset="0"/>
                <a:cs typeface="Calibri"/>
              </a:rPr>
              <a:t>what</a:t>
            </a:r>
            <a:r>
              <a:rPr sz="1100" spc="-25">
                <a:solidFill>
                  <a:srgbClr val="592B8A"/>
                </a:solidFill>
                <a:latin typeface="Verdana" panose="020B0604030504040204" pitchFamily="34" charset="0"/>
                <a:ea typeface="Verdana" panose="020B0604030504040204" pitchFamily="34" charset="0"/>
                <a:cs typeface="Calibri"/>
              </a:rPr>
              <a:t> </a:t>
            </a:r>
            <a:r>
              <a:rPr lang="en-US" sz="1100" err="1">
                <a:solidFill>
                  <a:srgbClr val="592B8A"/>
                </a:solidFill>
                <a:latin typeface="Verdana" panose="020B0604030504040204" pitchFamily="34" charset="0"/>
                <a:ea typeface="Verdana" panose="020B0604030504040204" pitchFamily="34" charset="0"/>
                <a:cs typeface="Calibri"/>
              </a:rPr>
              <a:t>ReMA</a:t>
            </a:r>
            <a:r>
              <a:rPr sz="1100">
                <a:solidFill>
                  <a:srgbClr val="592B8A"/>
                </a:solidFill>
                <a:latin typeface="Verdana" panose="020B0604030504040204" pitchFamily="34" charset="0"/>
                <a:ea typeface="Verdana" panose="020B0604030504040204" pitchFamily="34" charset="0"/>
                <a:cs typeface="Calibri"/>
              </a:rPr>
              <a:t> should</a:t>
            </a:r>
            <a:r>
              <a:rPr sz="1100" spc="-4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and</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should</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not</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t>
            </a:r>
            <a:r>
              <a:rPr sz="1100" spc="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doing</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to</a:t>
            </a:r>
            <a:r>
              <a:rPr sz="1100" spc="-3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help</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address</a:t>
            </a:r>
            <a:r>
              <a:rPr sz="1100" spc="-2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those</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impacts</a:t>
            </a:r>
            <a:r>
              <a:rPr sz="1100" spc="-3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for</a:t>
            </a:r>
            <a:r>
              <a:rPr sz="1100" spc="-1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the</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benefit</a:t>
            </a:r>
            <a:r>
              <a:rPr sz="1100" spc="-20">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of</a:t>
            </a:r>
            <a:r>
              <a:rPr sz="1100" spc="-15">
                <a:solidFill>
                  <a:srgbClr val="592B8A"/>
                </a:solidFill>
                <a:latin typeface="Verdana" panose="020B0604030504040204" pitchFamily="34" charset="0"/>
                <a:ea typeface="Verdana" panose="020B0604030504040204" pitchFamily="34" charset="0"/>
                <a:cs typeface="Calibri"/>
              </a:rPr>
              <a:t> </a:t>
            </a:r>
            <a:r>
              <a:rPr sz="1100">
                <a:solidFill>
                  <a:srgbClr val="592B8A"/>
                </a:solidFill>
                <a:latin typeface="Verdana" panose="020B0604030504040204" pitchFamily="34" charset="0"/>
                <a:ea typeface="Verdana" panose="020B0604030504040204" pitchFamily="34" charset="0"/>
                <a:cs typeface="Calibri"/>
              </a:rPr>
              <a:t>our</a:t>
            </a:r>
            <a:r>
              <a:rPr sz="1100" spc="-10">
                <a:solidFill>
                  <a:srgbClr val="592B8A"/>
                </a:solidFill>
                <a:latin typeface="Verdana" panose="020B0604030504040204" pitchFamily="34" charset="0"/>
                <a:ea typeface="Verdana" panose="020B0604030504040204" pitchFamily="34" charset="0"/>
                <a:cs typeface="Calibri"/>
              </a:rPr>
              <a:t> members.</a:t>
            </a:r>
            <a:endParaRPr sz="1100">
              <a:solidFill>
                <a:srgbClr val="592B8A"/>
              </a:solidFill>
              <a:latin typeface="Verdana" panose="020B0604030504040204" pitchFamily="34" charset="0"/>
              <a:ea typeface="Verdana" panose="020B0604030504040204" pitchFamily="34" charset="0"/>
              <a:cs typeface="Calibri"/>
            </a:endParaRPr>
          </a:p>
          <a:p>
            <a:pPr marL="240665" indent="-227965">
              <a:lnSpc>
                <a:spcPct val="100000"/>
              </a:lnSpc>
              <a:spcBef>
                <a:spcPts val="355"/>
              </a:spcBef>
              <a:buFont typeface="Arial"/>
              <a:buChar char="•"/>
              <a:tabLst>
                <a:tab pos="240665" algn="l"/>
              </a:tabLst>
            </a:pPr>
            <a:r>
              <a:rPr sz="1100" spc="-10">
                <a:solidFill>
                  <a:srgbClr val="592B8A"/>
                </a:solidFill>
                <a:latin typeface="Verdana" panose="020B0604030504040204" pitchFamily="34" charset="0"/>
                <a:ea typeface="Verdana" panose="020B0604030504040204" pitchFamily="34" charset="0"/>
                <a:cs typeface="Calibri"/>
              </a:rPr>
              <a:t>Leadership</a:t>
            </a:r>
            <a:r>
              <a:rPr lang="en-US" sz="1100" spc="-10">
                <a:solidFill>
                  <a:srgbClr val="592B8A"/>
                </a:solidFill>
                <a:latin typeface="Verdana" panose="020B0604030504040204" pitchFamily="34" charset="0"/>
                <a:ea typeface="Verdana" panose="020B0604030504040204" pitchFamily="34" charset="0"/>
                <a:cs typeface="Calibri"/>
              </a:rPr>
              <a:t>:</a:t>
            </a:r>
            <a:endParaRPr sz="1100">
              <a:solidFill>
                <a:srgbClr val="592B8A"/>
              </a:solidFill>
              <a:latin typeface="Verdana" panose="020B0604030504040204" pitchFamily="34" charset="0"/>
              <a:ea typeface="Verdana" panose="020B0604030504040204" pitchFamily="34" charset="0"/>
              <a:cs typeface="Calibri"/>
            </a:endParaRPr>
          </a:p>
          <a:p>
            <a:pPr marL="469900">
              <a:lnSpc>
                <a:spcPct val="100000"/>
              </a:lnSpc>
              <a:spcBef>
                <a:spcPts val="370"/>
              </a:spcBef>
            </a:pPr>
            <a:endParaRPr sz="900">
              <a:solidFill>
                <a:srgbClr val="002060"/>
              </a:solidFill>
              <a:latin typeface="Verdana" panose="020B0604030504040204" pitchFamily="34" charset="0"/>
              <a:ea typeface="Verdana" panose="020B0604030504040204" pitchFamily="34" charset="0"/>
              <a:cs typeface="Calibri"/>
            </a:endParaRPr>
          </a:p>
        </p:txBody>
      </p:sp>
      <p:sp>
        <p:nvSpPr>
          <p:cNvPr id="7" name="object 6">
            <a:extLst>
              <a:ext uri="{FF2B5EF4-FFF2-40B4-BE49-F238E27FC236}">
                <a16:creationId xmlns:a16="http://schemas.microsoft.com/office/drawing/2014/main" id="{563650E8-08D0-264C-05D5-716FB33A93B4}"/>
              </a:ext>
            </a:extLst>
          </p:cNvPr>
          <p:cNvSpPr txBox="1">
            <a:spLocks noGrp="1"/>
          </p:cNvSpPr>
          <p:nvPr>
            <p:ph type="title"/>
          </p:nvPr>
        </p:nvSpPr>
        <p:spPr>
          <a:xfrm>
            <a:off x="225516" y="5563"/>
            <a:ext cx="11740967" cy="825226"/>
          </a:xfrm>
          <a:prstGeom prst="rect">
            <a:avLst/>
          </a:prstGeom>
        </p:spPr>
        <p:txBody>
          <a:bodyPr vert="horz" wrap="square" lIns="0" tIns="12065" rIns="0" bIns="0" rtlCol="0">
            <a:spAutoFit/>
          </a:bodyPr>
          <a:lstStyle/>
          <a:p>
            <a:pPr marL="12700">
              <a:lnSpc>
                <a:spcPct val="100000"/>
              </a:lnSpc>
              <a:spcBef>
                <a:spcPts val="95"/>
              </a:spcBef>
            </a:pPr>
            <a:r>
              <a:rPr lang="en-US" sz="3200" spc="-10">
                <a:latin typeface="Verdana" panose="020B0604030504040204" pitchFamily="34" charset="0"/>
                <a:ea typeface="Verdana" panose="020B0604030504040204" pitchFamily="34" charset="0"/>
              </a:rPr>
              <a:t>ReMA </a:t>
            </a:r>
            <a:r>
              <a:rPr sz="3200" spc="-10">
                <a:latin typeface="Verdana" panose="020B0604030504040204" pitchFamily="34" charset="0"/>
                <a:ea typeface="Verdana" panose="020B0604030504040204" pitchFamily="34" charset="0"/>
              </a:rPr>
              <a:t>Governance</a:t>
            </a:r>
          </a:p>
          <a:p>
            <a:pPr marL="12700">
              <a:lnSpc>
                <a:spcPct val="100000"/>
              </a:lnSpc>
              <a:spcBef>
                <a:spcPts val="100"/>
              </a:spcBef>
            </a:pPr>
            <a:r>
              <a:rPr sz="1800" i="1">
                <a:latin typeface="Verdana" panose="020B0604030504040204" pitchFamily="34" charset="0"/>
                <a:ea typeface="Verdana" panose="020B0604030504040204" pitchFamily="34" charset="0"/>
              </a:rPr>
              <a:t>Standing</a:t>
            </a:r>
            <a:r>
              <a:rPr sz="1800" i="1" spc="-110">
                <a:latin typeface="Verdana" panose="020B0604030504040204" pitchFamily="34" charset="0"/>
                <a:ea typeface="Verdana" panose="020B0604030504040204" pitchFamily="34" charset="0"/>
              </a:rPr>
              <a:t> </a:t>
            </a:r>
            <a:r>
              <a:rPr sz="1800" i="1">
                <a:latin typeface="Verdana" panose="020B0604030504040204" pitchFamily="34" charset="0"/>
                <a:ea typeface="Verdana" panose="020B0604030504040204" pitchFamily="34" charset="0"/>
              </a:rPr>
              <a:t>Committees</a:t>
            </a:r>
            <a:r>
              <a:rPr sz="1800" i="1" spc="-75">
                <a:latin typeface="Verdana" panose="020B0604030504040204" pitchFamily="34" charset="0"/>
                <a:ea typeface="Verdana" panose="020B0604030504040204" pitchFamily="34" charset="0"/>
              </a:rPr>
              <a:t> </a:t>
            </a:r>
            <a:r>
              <a:rPr sz="1800" i="1" spc="-20">
                <a:latin typeface="Verdana" panose="020B0604030504040204" pitchFamily="34" charset="0"/>
                <a:ea typeface="Verdana" panose="020B0604030504040204" pitchFamily="34" charset="0"/>
              </a:rPr>
              <a:t>(13)</a:t>
            </a:r>
            <a:endParaRPr sz="18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188417BF-E8D2-814A-34A0-BB84001A0216}"/>
              </a:ext>
            </a:extLst>
          </p:cNvPr>
          <p:cNvSpPr txBox="1"/>
          <p:nvPr/>
        </p:nvSpPr>
        <p:spPr>
          <a:xfrm>
            <a:off x="1703831" y="2343988"/>
            <a:ext cx="9607931" cy="2015936"/>
          </a:xfrm>
          <a:prstGeom prst="rect">
            <a:avLst/>
          </a:prstGeom>
          <a:noFill/>
        </p:spPr>
        <p:txBody>
          <a:bodyPr wrap="square" lIns="91440" tIns="45720" rIns="91440" bIns="45720" rtlCol="0" anchor="t">
            <a:spAutoFit/>
          </a:bodyPr>
          <a:lstStyle/>
          <a:p>
            <a:pPr>
              <a:lnSpc>
                <a:spcPct val="150000"/>
              </a:lnSpc>
            </a:pPr>
            <a:r>
              <a:rPr lang="en-US" sz="1000">
                <a:solidFill>
                  <a:srgbClr val="592B8A"/>
                </a:solidFill>
                <a:latin typeface="+mn-lt"/>
              </a:rPr>
              <a:t>Chair: Alton Schaubhut</a:t>
            </a:r>
          </a:p>
          <a:p>
            <a:pPr>
              <a:lnSpc>
                <a:spcPct val="150000"/>
              </a:lnSpc>
            </a:pPr>
            <a:r>
              <a:rPr lang="en-US" sz="1000">
                <a:solidFill>
                  <a:srgbClr val="592B8A"/>
                </a:solidFill>
                <a:latin typeface="+mn-lt"/>
              </a:rPr>
              <a:t>Vice-Chairs: Emily Ham, Kurtis Adams, Eds Harding</a:t>
            </a:r>
          </a:p>
          <a:p>
            <a:pPr>
              <a:lnSpc>
                <a:spcPct val="150000"/>
              </a:lnSpc>
            </a:pPr>
            <a:r>
              <a:rPr lang="en-US" sz="1000">
                <a:solidFill>
                  <a:srgbClr val="592B8A"/>
                </a:solidFill>
                <a:latin typeface="+mn-lt"/>
              </a:rPr>
              <a:t>Advisory Group: includes the following from each Division (selected by the Divisions); meets monthly</a:t>
            </a:r>
          </a:p>
          <a:p>
            <a:pPr>
              <a:lnSpc>
                <a:spcPct val="150000"/>
              </a:lnSpc>
            </a:pPr>
            <a:r>
              <a:rPr lang="en-US" sz="1000">
                <a:solidFill>
                  <a:srgbClr val="592B8A"/>
                </a:solidFill>
                <a:latin typeface="+mn-lt"/>
              </a:rPr>
              <a:t>- Electronics: Amanda Buros, Dynamic	- Ferrous: Scott Miller, Sims		 - Non-Ferrous: Colin Denihan, Dominion</a:t>
            </a:r>
          </a:p>
          <a:p>
            <a:pPr>
              <a:lnSpc>
                <a:spcPct val="150000"/>
              </a:lnSpc>
            </a:pPr>
            <a:r>
              <a:rPr lang="en-US" sz="1000">
                <a:solidFill>
                  <a:srgbClr val="592B8A"/>
                </a:solidFill>
                <a:latin typeface="+mn-lt"/>
              </a:rPr>
              <a:t>- Paper: Shannon Crawford Gay, WM	 - Plastics: Jonathan Levy, Pak-Tech	- Tire &amp; Rubber Division: Mark Rannie, Emmanuel Tire</a:t>
            </a:r>
          </a:p>
          <a:p>
            <a:pPr>
              <a:lnSpc>
                <a:spcPct val="150000"/>
              </a:lnSpc>
            </a:pPr>
            <a:r>
              <a:rPr lang="en-US" sz="1000">
                <a:solidFill>
                  <a:srgbClr val="592B8A"/>
                </a:solidFill>
                <a:latin typeface="+mn-lt"/>
              </a:rPr>
              <a:t>- Safe-Ops: Todd Jousma, Padnos	- MRF: Michael Hughes, Casella	- Trade Committee – </a:t>
            </a:r>
            <a:r>
              <a:rPr lang="en-US" sz="1000" err="1">
                <a:solidFill>
                  <a:srgbClr val="592B8A"/>
                </a:solidFill>
                <a:latin typeface="+mn-lt"/>
              </a:rPr>
              <a:t>Josephita</a:t>
            </a:r>
            <a:r>
              <a:rPr lang="en-US" sz="1000">
                <a:solidFill>
                  <a:srgbClr val="592B8A"/>
                </a:solidFill>
                <a:latin typeface="+mn-lt"/>
              </a:rPr>
              <a:t> Harry, Pan American Zinc</a:t>
            </a:r>
          </a:p>
          <a:p>
            <a:pPr>
              <a:lnSpc>
                <a:spcPct val="150000"/>
              </a:lnSpc>
            </a:pPr>
            <a:r>
              <a:rPr lang="en-US" sz="1000">
                <a:solidFill>
                  <a:srgbClr val="592B8A"/>
                </a:solidFill>
                <a:latin typeface="+mn-lt"/>
                <a:ea typeface="Verdana"/>
              </a:rPr>
              <a:t>-SREA Program: Jason Brenner, Brenner Recycling</a:t>
            </a:r>
          </a:p>
          <a:p>
            <a:endParaRPr lang="en-US" sz="1000">
              <a:solidFill>
                <a:srgbClr val="592B8A"/>
              </a:solidFill>
              <a:latin typeface="+mn-lt"/>
            </a:endParaRPr>
          </a:p>
          <a:p>
            <a:r>
              <a:rPr lang="en-US" sz="1000">
                <a:solidFill>
                  <a:srgbClr val="592B8A"/>
                </a:solidFill>
                <a:latin typeface="+mn-lt"/>
              </a:rPr>
              <a:t>Staff Liaison: Kristen Hildreth</a:t>
            </a:r>
            <a:endParaRPr lang="en-US" sz="1000">
              <a:solidFill>
                <a:srgbClr val="592B8A"/>
              </a:solidFill>
              <a:latin typeface="+mn-lt"/>
              <a:ea typeface="Verdana"/>
            </a:endParaRPr>
          </a:p>
        </p:txBody>
      </p:sp>
      <p:sp>
        <p:nvSpPr>
          <p:cNvPr id="9" name="TextBox 8">
            <a:extLst>
              <a:ext uri="{FF2B5EF4-FFF2-40B4-BE49-F238E27FC236}">
                <a16:creationId xmlns:a16="http://schemas.microsoft.com/office/drawing/2014/main" id="{B0F7C1EA-FE87-5FA9-AEEF-B9F4BC714F0C}"/>
              </a:ext>
            </a:extLst>
          </p:cNvPr>
          <p:cNvSpPr txBox="1"/>
          <p:nvPr/>
        </p:nvSpPr>
        <p:spPr>
          <a:xfrm>
            <a:off x="1703832" y="5206378"/>
            <a:ext cx="6019800" cy="522900"/>
          </a:xfrm>
          <a:prstGeom prst="rect">
            <a:avLst/>
          </a:prstGeom>
          <a:noFill/>
        </p:spPr>
        <p:txBody>
          <a:bodyPr wrap="square" rtlCol="0">
            <a:spAutoFit/>
          </a:bodyPr>
          <a:lstStyle/>
          <a:p>
            <a:pPr>
              <a:lnSpc>
                <a:spcPct val="150000"/>
              </a:lnSpc>
            </a:pPr>
            <a:r>
              <a:rPr lang="en-US" sz="1000">
                <a:solidFill>
                  <a:srgbClr val="592B8A"/>
                </a:solidFill>
                <a:latin typeface="+mn-lt"/>
              </a:rPr>
              <a:t>Chair: Jeff </a:t>
            </a:r>
            <a:r>
              <a:rPr lang="en-US" sz="1000" err="1">
                <a:solidFill>
                  <a:srgbClr val="592B8A"/>
                </a:solidFill>
                <a:latin typeface="+mn-lt"/>
              </a:rPr>
              <a:t>Farano</a:t>
            </a:r>
            <a:endParaRPr lang="en-US" sz="1000">
              <a:solidFill>
                <a:srgbClr val="592B8A"/>
              </a:solidFill>
              <a:latin typeface="+mn-lt"/>
            </a:endParaRPr>
          </a:p>
          <a:p>
            <a:pPr>
              <a:lnSpc>
                <a:spcPct val="150000"/>
              </a:lnSpc>
            </a:pPr>
            <a:r>
              <a:rPr lang="en-US" sz="1000">
                <a:solidFill>
                  <a:srgbClr val="592B8A"/>
                </a:solidFill>
                <a:latin typeface="+mn-lt"/>
              </a:rPr>
              <a:t>Staff Liaisons: Kristen Hildreth &amp; David Wagger</a:t>
            </a:r>
          </a:p>
        </p:txBody>
      </p:sp>
    </p:spTree>
    <p:extLst>
      <p:ext uri="{BB962C8B-B14F-4D97-AF65-F5344CB8AC3E}">
        <p14:creationId xmlns:p14="http://schemas.microsoft.com/office/powerpoint/2010/main" val="1601600500"/>
      </p:ext>
    </p:extLst>
  </p:cSld>
  <p:clrMapOvr>
    <a:masterClrMapping/>
  </p:clrMapOvr>
</p:sld>
</file>

<file path=ppt/theme/theme1.xml><?xml version="1.0" encoding="utf-8"?>
<a:theme xmlns:a="http://schemas.openxmlformats.org/drawingml/2006/main" name="1_Office Theme">
  <a:themeElements>
    <a:clrScheme name="ReMa_Template_Colors">
      <a:dk1>
        <a:srgbClr val="323232"/>
      </a:dk1>
      <a:lt1>
        <a:srgbClr val="FFFFFF"/>
      </a:lt1>
      <a:dk2>
        <a:srgbClr val="592B8A"/>
      </a:dk2>
      <a:lt2>
        <a:srgbClr val="BEBEBE"/>
      </a:lt2>
      <a:accent1>
        <a:srgbClr val="DF1AA0"/>
      </a:accent1>
      <a:accent2>
        <a:srgbClr val="F58C34"/>
      </a:accent2>
      <a:accent3>
        <a:srgbClr val="FFCF00"/>
      </a:accent3>
      <a:accent4>
        <a:srgbClr val="00B39F"/>
      </a:accent4>
      <a:accent5>
        <a:srgbClr val="98D801"/>
      </a:accent5>
      <a:accent6>
        <a:srgbClr val="00A3EA"/>
      </a:accent6>
      <a:hlink>
        <a:srgbClr val="DF1AA0"/>
      </a:hlink>
      <a:folHlink>
        <a:srgbClr val="323232"/>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3e1a65-116d-44b3-9e56-cc9fb8103f96" xsi:nil="true"/>
    <lcf76f155ced4ddcb4097134ff3c332f xmlns="5593b74f-fcff-41fa-845d-15e082e5cc27">
      <Terms xmlns="http://schemas.microsoft.com/office/infopath/2007/PartnerControls"/>
    </lcf76f155ced4ddcb4097134ff3c332f>
    <SharedWithUsers xmlns="313e1a65-116d-44b3-9e56-cc9fb8103f96">
      <UserInfo>
        <DisplayName>Christopher Puig</DisplayName>
        <AccountId>27</AccountId>
        <AccountType/>
      </UserInfo>
      <UserInfo>
        <DisplayName>Rebecca Andrechak</DisplayName>
        <AccountId>18</AccountId>
        <AccountType/>
      </UserInfo>
      <UserInfo>
        <DisplayName>Robin Wiener</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FA7F943D30DD44A00736708C0979D0" ma:contentTypeVersion="18" ma:contentTypeDescription="Create a new document." ma:contentTypeScope="" ma:versionID="9e907650d681287f660d71708a5e5f45">
  <xsd:schema xmlns:xsd="http://www.w3.org/2001/XMLSchema" xmlns:xs="http://www.w3.org/2001/XMLSchema" xmlns:p="http://schemas.microsoft.com/office/2006/metadata/properties" xmlns:ns2="5593b74f-fcff-41fa-845d-15e082e5cc27" xmlns:ns3="313e1a65-116d-44b3-9e56-cc9fb8103f96" targetNamespace="http://schemas.microsoft.com/office/2006/metadata/properties" ma:root="true" ma:fieldsID="ada3c6cde1d3e211122fe93166c13b0c" ns2:_="" ns3:_="">
    <xsd:import namespace="5593b74f-fcff-41fa-845d-15e082e5cc27"/>
    <xsd:import namespace="313e1a65-116d-44b3-9e56-cc9fb8103f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3b74f-fcff-41fa-845d-15e082e5c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3e1a65-116d-44b3-9e56-cc9fb8103f9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ccb7e79-ee81-4c77-bee1-56884bd5bb57}" ma:internalName="TaxCatchAll" ma:showField="CatchAllData" ma:web="313e1a65-116d-44b3-9e56-cc9fb8103f9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4B602-40D3-4572-9D3F-95F7DF9FE617}">
  <ds:schemaRefs>
    <ds:schemaRef ds:uri="http://schemas.microsoft.com/sharepoint/v3/contenttype/forms"/>
  </ds:schemaRefs>
</ds:datastoreItem>
</file>

<file path=customXml/itemProps2.xml><?xml version="1.0" encoding="utf-8"?>
<ds:datastoreItem xmlns:ds="http://schemas.openxmlformats.org/officeDocument/2006/customXml" ds:itemID="{315B2127-FB24-4D72-AFF9-0340AF57280E}">
  <ds:schemaRefs>
    <ds:schemaRef ds:uri="313e1a65-116d-44b3-9e56-cc9fb8103f96"/>
    <ds:schemaRef ds:uri="5593b74f-fcff-41fa-845d-15e082e5cc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F891FB-7940-4F65-A2D0-66D1021C9DD0}">
  <ds:schemaRefs>
    <ds:schemaRef ds:uri="313e1a65-116d-44b3-9e56-cc9fb8103f96"/>
    <ds:schemaRef ds:uri="5593b74f-fcff-41fa-845d-15e082e5cc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PowerPoint Presentation</vt:lpstr>
      <vt:lpstr>PowerPoint Presentation</vt:lpstr>
      <vt:lpstr>ReMA Governance Composition of Board of Directors</vt:lpstr>
      <vt:lpstr>ReMA Governance Overview</vt:lpstr>
      <vt:lpstr>ReMA Governance</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Standing Committees (13)</vt:lpstr>
      <vt:lpstr>ReMA Governance Working Groups (3)</vt:lpstr>
      <vt:lpstr>ReMA Councils (9)</vt:lpstr>
      <vt:lpstr>ReMA Councils</vt:lpstr>
      <vt:lpstr>ReMA Councils</vt:lpstr>
      <vt:lpstr>ReMA Advisory Groups</vt:lpstr>
      <vt:lpstr>ReMA Chapters &amp; Regions (18)</vt:lpstr>
      <vt:lpstr>ReMA Divisions (6)</vt:lpstr>
      <vt:lpstr>Separate Legal Entities [each formed by ReMA, but set up as separate legal organizations with their own bylaws and policies, and each have Boards either appointed by or confirmed by ReMA’s Board of Directors or Executive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 Gigena</dc:creator>
  <cp:revision>57</cp:revision>
  <cp:lastPrinted>2024-06-12T18:32:09Z</cp:lastPrinted>
  <dcterms:created xsi:type="dcterms:W3CDTF">2024-04-26T03:03:59Z</dcterms:created>
  <dcterms:modified xsi:type="dcterms:W3CDTF">2025-02-24T20:37:41Z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0x010100F2FA7F943D30DD44A00736708C0979D0</vt:lpwstr>
  </property>
  <property fmtid="{D5CDD505-2E9C-101B-9397-08002B2CF9AE}" pid="3" name="Created">
    <vt:filetime>2024-04-10T00:00:00Z</vt:filetime>
  </property>
  <property fmtid="{D5CDD505-2E9C-101B-9397-08002B2CF9AE}" pid="4" name="Creator">
    <vt:lpwstr>Acrobat PDFMaker 24 for PowerPoint</vt:lpwstr>
  </property>
  <property fmtid="{D5CDD505-2E9C-101B-9397-08002B2CF9AE}" pid="5" name="LastSaved">
    <vt:filetime>2024-04-26T00:00:00Z</vt:filetime>
  </property>
  <property fmtid="{D5CDD505-2E9C-101B-9397-08002B2CF9AE}" pid="6" name="Order">
    <vt:lpwstr>7188800</vt:lpwstr>
  </property>
  <property fmtid="{D5CDD505-2E9C-101B-9397-08002B2CF9AE}" pid="7" name="Producer">
    <vt:lpwstr>Adobe PDF Library 24.1.163</vt:lpwstr>
  </property>
  <property fmtid="{D5CDD505-2E9C-101B-9397-08002B2CF9AE}" pid="8" name="MediaServiceImageTags">
    <vt:lpwstr/>
  </property>
</Properties>
</file>